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9" r:id="rId2"/>
    <p:sldId id="324" r:id="rId3"/>
    <p:sldId id="326" r:id="rId4"/>
    <p:sldId id="327" r:id="rId5"/>
    <p:sldId id="328" r:id="rId6"/>
    <p:sldId id="365" r:id="rId7"/>
    <p:sldId id="366" r:id="rId8"/>
    <p:sldId id="367" r:id="rId9"/>
    <p:sldId id="372" r:id="rId10"/>
    <p:sldId id="330" r:id="rId11"/>
    <p:sldId id="331" r:id="rId12"/>
    <p:sldId id="332" r:id="rId13"/>
    <p:sldId id="333" r:id="rId14"/>
    <p:sldId id="334" r:id="rId15"/>
    <p:sldId id="368" r:id="rId16"/>
    <p:sldId id="369" r:id="rId17"/>
    <p:sldId id="371" r:id="rId18"/>
    <p:sldId id="373" r:id="rId19"/>
    <p:sldId id="374" r:id="rId20"/>
    <p:sldId id="375" r:id="rId21"/>
    <p:sldId id="376" r:id="rId22"/>
    <p:sldId id="377" r:id="rId23"/>
    <p:sldId id="378" r:id="rId24"/>
    <p:sldId id="379" r:id="rId2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773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A939E4-9C42-4969-B40B-5C466CC8453A}" type="datetimeFigureOut">
              <a:rPr lang="es-MX" smtClean="0"/>
              <a:pPr/>
              <a:t>08/06/2020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96C3A-851E-444E-BCEB-7018DCE3D8C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06812-608A-440A-911E-5BD6852071A7}" type="datetimeFigureOut">
              <a:rPr lang="es-MX" smtClean="0"/>
              <a:pPr/>
              <a:t>08/06/2020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3CBA-1231-409F-B8E7-40FEA72828C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06812-608A-440A-911E-5BD6852071A7}" type="datetimeFigureOut">
              <a:rPr lang="es-MX" smtClean="0"/>
              <a:pPr/>
              <a:t>08/06/2020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3CBA-1231-409F-B8E7-40FEA72828C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06812-608A-440A-911E-5BD6852071A7}" type="datetimeFigureOut">
              <a:rPr lang="es-MX" smtClean="0"/>
              <a:pPr/>
              <a:t>08/06/2020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3CBA-1231-409F-B8E7-40FEA72828C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06812-608A-440A-911E-5BD6852071A7}" type="datetimeFigureOut">
              <a:rPr lang="es-MX" smtClean="0"/>
              <a:pPr/>
              <a:t>08/06/2020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3CBA-1231-409F-B8E7-40FEA72828C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06812-608A-440A-911E-5BD6852071A7}" type="datetimeFigureOut">
              <a:rPr lang="es-MX" smtClean="0"/>
              <a:pPr/>
              <a:t>08/06/2020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3CBA-1231-409F-B8E7-40FEA72828C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06812-608A-440A-911E-5BD6852071A7}" type="datetimeFigureOut">
              <a:rPr lang="es-MX" smtClean="0"/>
              <a:pPr/>
              <a:t>08/06/2020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3CBA-1231-409F-B8E7-40FEA72828C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06812-608A-440A-911E-5BD6852071A7}" type="datetimeFigureOut">
              <a:rPr lang="es-MX" smtClean="0"/>
              <a:pPr/>
              <a:t>08/06/2020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3CBA-1231-409F-B8E7-40FEA72828C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06812-608A-440A-911E-5BD6852071A7}" type="datetimeFigureOut">
              <a:rPr lang="es-MX" smtClean="0"/>
              <a:pPr/>
              <a:t>08/06/2020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3CBA-1231-409F-B8E7-40FEA72828C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06812-608A-440A-911E-5BD6852071A7}" type="datetimeFigureOut">
              <a:rPr lang="es-MX" smtClean="0"/>
              <a:pPr/>
              <a:t>08/06/2020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3CBA-1231-409F-B8E7-40FEA72828C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06812-608A-440A-911E-5BD6852071A7}" type="datetimeFigureOut">
              <a:rPr lang="es-MX" smtClean="0"/>
              <a:pPr/>
              <a:t>08/06/2020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3CBA-1231-409F-B8E7-40FEA72828C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06812-608A-440A-911E-5BD6852071A7}" type="datetimeFigureOut">
              <a:rPr lang="es-MX" smtClean="0"/>
              <a:pPr/>
              <a:t>08/06/2020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3CBA-1231-409F-B8E7-40FEA72828C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06812-608A-440A-911E-5BD6852071A7}" type="datetimeFigureOut">
              <a:rPr lang="es-MX" smtClean="0"/>
              <a:pPr/>
              <a:t>08/06/2020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73CBA-1231-409F-B8E7-40FEA72828C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684213" y="476250"/>
            <a:ext cx="7772400" cy="1584325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s-ES" sz="2800" kern="0" dirty="0">
                <a:latin typeface="Segoe Print" pitchFamily="2" charset="0"/>
                <a:ea typeface="+mj-ea"/>
                <a:cs typeface="+mj-cs"/>
              </a:rPr>
              <a:t>“TAXONOMÍAS”</a:t>
            </a:r>
            <a:endParaRPr lang="es-MX" sz="2800" kern="0" dirty="0">
              <a:latin typeface="Segoe Print" pitchFamily="2" charset="0"/>
              <a:ea typeface="+mj-ea"/>
              <a:cs typeface="+mj-cs"/>
            </a:endParaRPr>
          </a:p>
        </p:txBody>
      </p:sp>
      <p:sp>
        <p:nvSpPr>
          <p:cNvPr id="1029" name="3 CuadroTexto"/>
          <p:cNvSpPr txBox="1">
            <a:spLocks noChangeArrowheads="1"/>
          </p:cNvSpPr>
          <p:nvPr/>
        </p:nvSpPr>
        <p:spPr bwMode="auto">
          <a:xfrm>
            <a:off x="3924300" y="5300663"/>
            <a:ext cx="4968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es-ES" sz="1600" b="1" i="1">
              <a:latin typeface="Bookman Old Style" pitchFamily="18" charset="0"/>
              <a:cs typeface="Arial" pitchFamily="34" charset="0"/>
            </a:endParaRPr>
          </a:p>
          <a:p>
            <a:pPr algn="r"/>
            <a:endParaRPr lang="es-ES" sz="1600" b="1" i="1">
              <a:latin typeface="Bookman Old Style" pitchFamily="18" charset="0"/>
              <a:cs typeface="Arial" pitchFamily="34" charset="0"/>
            </a:endParaRPr>
          </a:p>
          <a:p>
            <a:pPr algn="r"/>
            <a:r>
              <a:rPr lang="es-ES" sz="1600" b="1" i="1">
                <a:latin typeface="Bookman Old Style" pitchFamily="18" charset="0"/>
                <a:cs typeface="Arial" pitchFamily="34" charset="0"/>
              </a:rPr>
              <a:t>Relatora: Sra. María del Pilar Salazar N.</a:t>
            </a:r>
          </a:p>
        </p:txBody>
      </p:sp>
      <p:sp>
        <p:nvSpPr>
          <p:cNvPr id="1030" name="Rectangle 2"/>
          <p:cNvSpPr>
            <a:spLocks noChangeArrowheads="1"/>
          </p:cNvSpPr>
          <p:nvPr/>
        </p:nvSpPr>
        <p:spPr bwMode="auto">
          <a:xfrm>
            <a:off x="0" y="-200025"/>
            <a:ext cx="184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MX"/>
          </a:p>
        </p:txBody>
      </p:sp>
      <p:sp>
        <p:nvSpPr>
          <p:cNvPr id="91138" name="AutoShape 2" descr="FREEWAY"/>
          <p:cNvSpPr>
            <a:spLocks noChangeAspect="1" noChangeArrowheads="1"/>
          </p:cNvSpPr>
          <p:nvPr/>
        </p:nvSpPr>
        <p:spPr bwMode="auto">
          <a:xfrm>
            <a:off x="155575" y="-838200"/>
            <a:ext cx="243840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1140" name="AutoShape 4" descr="FREEWAY"/>
          <p:cNvSpPr>
            <a:spLocks noChangeAspect="1" noChangeArrowheads="1"/>
          </p:cNvSpPr>
          <p:nvPr/>
        </p:nvSpPr>
        <p:spPr bwMode="auto">
          <a:xfrm>
            <a:off x="155575" y="-838200"/>
            <a:ext cx="243840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8" name="7 Imagen" descr="free wea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2800" y="2552700"/>
            <a:ext cx="2438400" cy="1752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913"/>
            <a:ext cx="8964613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0"/>
            <a:ext cx="8893175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88913"/>
            <a:ext cx="8497887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88913"/>
            <a:ext cx="8351838" cy="619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913"/>
            <a:ext cx="9144000" cy="64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Título"/>
          <p:cNvSpPr txBox="1">
            <a:spLocks/>
          </p:cNvSpPr>
          <p:nvPr/>
        </p:nvSpPr>
        <p:spPr>
          <a:xfrm>
            <a:off x="250825" y="188913"/>
            <a:ext cx="8642350" cy="1439862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Robert Marzano propone  una taxonomía conformada por:   </a:t>
            </a:r>
            <a:br>
              <a:rPr kumimoji="0" lang="es-CL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a) El Sistema de Conciencia del Ser que determina el grado de motivación al nuevo aprendizaje,  </a:t>
            </a:r>
            <a:br>
              <a:rPr kumimoji="0" lang="es-CL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b) el Sistema de Metacognición que elabora el plan de acción, </a:t>
            </a:r>
            <a:br>
              <a:rPr kumimoji="0" lang="es-CL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c) el Sistema de Cognición  que procesa la información y </a:t>
            </a:r>
            <a:br>
              <a:rPr kumimoji="0" lang="es-CL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d) el Dominio del Conocimiento que provee el contenido necesario</a:t>
            </a:r>
            <a:endParaRPr kumimoji="0" lang="es-CL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8 CuadroTexto"/>
          <p:cNvSpPr txBox="1">
            <a:spLocks noChangeArrowheads="1"/>
          </p:cNvSpPr>
          <p:nvPr/>
        </p:nvSpPr>
        <p:spPr bwMode="auto">
          <a:xfrm>
            <a:off x="539750" y="6092825"/>
            <a:ext cx="7993063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i="1" dirty="0"/>
              <a:t> </a:t>
            </a:r>
            <a:r>
              <a:rPr lang="en-US" sz="1200" b="1" i="1" dirty="0" err="1"/>
              <a:t>Marzano</a:t>
            </a:r>
            <a:r>
              <a:rPr lang="en-US" sz="1200" b="1" i="1" dirty="0"/>
              <a:t>, R. J. (2001). Designing a new taxonomy of educational objectives. Experts in Assessment Series, </a:t>
            </a:r>
            <a:r>
              <a:rPr lang="en-US" sz="1200" b="1" i="1" dirty="0" err="1"/>
              <a:t>Guskey</a:t>
            </a:r>
            <a:r>
              <a:rPr lang="en-US" sz="1200" b="1" i="1" dirty="0"/>
              <a:t>, T. R., &amp; </a:t>
            </a:r>
            <a:r>
              <a:rPr lang="en-US" sz="1200" b="1" i="1" dirty="0" err="1"/>
              <a:t>Marzano</a:t>
            </a:r>
            <a:r>
              <a:rPr lang="en-US" sz="1200" b="1" i="1" dirty="0"/>
              <a:t>, R. J. (Eds.). Thousand Oaks, CA: </a:t>
            </a:r>
            <a:r>
              <a:rPr lang="en-US" sz="1200" b="1" i="1" dirty="0" err="1"/>
              <a:t>Corwi</a:t>
            </a:r>
            <a:endParaRPr lang="es-CL" sz="1200" b="1" i="1" dirty="0"/>
          </a:p>
        </p:txBody>
      </p:sp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8EFBCBAA-29D0-4FEF-9814-4522035CD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846719"/>
              </p:ext>
            </p:extLst>
          </p:nvPr>
        </p:nvGraphicFramePr>
        <p:xfrm>
          <a:off x="467543" y="1700808"/>
          <a:ext cx="8425632" cy="411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8544">
                  <a:extLst>
                    <a:ext uri="{9D8B030D-6E8A-4147-A177-3AD203B41FA5}">
                      <a16:colId xmlns:a16="http://schemas.microsoft.com/office/drawing/2014/main" val="3933097513"/>
                    </a:ext>
                  </a:extLst>
                </a:gridCol>
                <a:gridCol w="2808544">
                  <a:extLst>
                    <a:ext uri="{9D8B030D-6E8A-4147-A177-3AD203B41FA5}">
                      <a16:colId xmlns:a16="http://schemas.microsoft.com/office/drawing/2014/main" val="2024284105"/>
                    </a:ext>
                  </a:extLst>
                </a:gridCol>
                <a:gridCol w="2808544">
                  <a:extLst>
                    <a:ext uri="{9D8B030D-6E8A-4147-A177-3AD203B41FA5}">
                      <a16:colId xmlns:a16="http://schemas.microsoft.com/office/drawing/2014/main" val="3785371371"/>
                    </a:ext>
                  </a:extLst>
                </a:gridCol>
              </a:tblGrid>
              <a:tr h="233051">
                <a:tc gridSpan="3">
                  <a:txBody>
                    <a:bodyPr/>
                    <a:lstStyle/>
                    <a:p>
                      <a:pPr algn="ctr"/>
                      <a:r>
                        <a:rPr lang="es-CL" sz="1800" b="1" dirty="0">
                          <a:solidFill>
                            <a:schemeClr val="tx1"/>
                          </a:solidFill>
                        </a:rPr>
                        <a:t>Dominios de Conocimiento </a:t>
                      </a:r>
                      <a:endParaRPr lang="es-CL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519204"/>
                  </a:ext>
                </a:extLst>
              </a:tr>
              <a:tr h="233051">
                <a:tc>
                  <a:txBody>
                    <a:bodyPr/>
                    <a:lstStyle/>
                    <a:p>
                      <a:r>
                        <a:rPr lang="es-CL" sz="1800" b="1" dirty="0">
                          <a:solidFill>
                            <a:schemeClr val="tx1"/>
                          </a:solidFill>
                        </a:rPr>
                        <a:t>Información: </a:t>
                      </a:r>
                      <a:endParaRPr lang="es-CL" b="1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sz="1800" b="1" dirty="0">
                          <a:solidFill>
                            <a:schemeClr val="tx1"/>
                          </a:solidFill>
                        </a:rPr>
                        <a:t>Procesos Mentales: </a:t>
                      </a:r>
                      <a:endParaRPr lang="es-CL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sz="1800" b="1" dirty="0">
                          <a:solidFill>
                            <a:schemeClr val="tx1"/>
                          </a:solidFill>
                        </a:rPr>
                        <a:t>Procesos Físicos: </a:t>
                      </a:r>
                      <a:endParaRPr lang="es-CL" b="1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99567"/>
                  </a:ext>
                </a:extLst>
              </a:tr>
              <a:tr h="2126187">
                <a:tc>
                  <a:txBody>
                    <a:bodyPr/>
                    <a:lstStyle/>
                    <a:p>
                      <a:pPr algn="just"/>
                      <a:r>
                        <a:rPr lang="es-CL" sz="1800" b="0" dirty="0">
                          <a:solidFill>
                            <a:schemeClr val="tx1"/>
                          </a:solidFill>
                        </a:rPr>
                        <a:t>La organización de ideas, tales como principios, generalizaciones y detalles (como términos y hechos). </a:t>
                      </a:r>
                    </a:p>
                    <a:p>
                      <a:pPr algn="just"/>
                      <a:r>
                        <a:rPr lang="es-CL" sz="1800" b="0" dirty="0">
                          <a:solidFill>
                            <a:schemeClr val="tx1"/>
                          </a:solidFill>
                        </a:rPr>
                        <a:t>Los principios y las generalizaciones son importantes debido a que permiten almacenar más información con menos esfuerzo categorizando los conceptos. </a:t>
                      </a:r>
                    </a:p>
                    <a:p>
                      <a:endParaRPr lang="es-CL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800" b="0" dirty="0">
                          <a:solidFill>
                            <a:schemeClr val="tx1"/>
                          </a:solidFill>
                        </a:rPr>
                        <a:t>Se pueden alinear procesos complejos, como la escritura, y procesos más simples que encierran una serie de actividades que no es necesario realizar en una serie específica de pasos. </a:t>
                      </a:r>
                    </a:p>
                    <a:p>
                      <a:endParaRPr lang="es-CL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sz="1800" b="0" dirty="0">
                          <a:solidFill>
                            <a:schemeClr val="tx1"/>
                          </a:solidFill>
                        </a:rPr>
                        <a:t>Éstos dependen del área de aprendizaje y de lo complejo de la actividad. </a:t>
                      </a:r>
                    </a:p>
                    <a:p>
                      <a:r>
                        <a:rPr lang="es-CL" sz="1800" b="0" dirty="0">
                          <a:solidFill>
                            <a:schemeClr val="tx1"/>
                          </a:solidFill>
                        </a:rPr>
                        <a:t>Se presentan en actividades del proceso de lectura (movimiento ocular de izquierda a derecha) a las que se presentan en movimientos para realizar ejercicios físicos que requieren de fuerza y equilibrio</a:t>
                      </a:r>
                      <a:endParaRPr lang="es-CL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38813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8002089"/>
              </p:ext>
            </p:extLst>
          </p:nvPr>
        </p:nvGraphicFramePr>
        <p:xfrm>
          <a:off x="179514" y="651816"/>
          <a:ext cx="8784972" cy="59000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8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4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41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41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41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14248">
                <a:tc rowSpan="2" gridSpan="4">
                  <a:txBody>
                    <a:bodyPr/>
                    <a:lstStyle/>
                    <a:p>
                      <a:r>
                        <a:rPr lang="es-CL" sz="1400" b="1" dirty="0">
                          <a:solidFill>
                            <a:schemeClr val="tx1"/>
                          </a:solidFill>
                        </a:rPr>
                        <a:t>Sistema de Cognición </a:t>
                      </a:r>
                    </a:p>
                    <a:p>
                      <a:r>
                        <a:rPr lang="es-CL" sz="1400" b="1" dirty="0">
                          <a:solidFill>
                            <a:schemeClr val="tx1"/>
                          </a:solidFill>
                        </a:rPr>
                        <a:t>Los procesos mentales del Sistema Cognitivo toman acción desde el Dominio del Conocimiento. Así se da acceso a la información para usar del conocimiento. </a:t>
                      </a:r>
                      <a:r>
                        <a:rPr lang="es-CL" sz="1400" b="1" dirty="0" err="1">
                          <a:solidFill>
                            <a:schemeClr val="tx1"/>
                          </a:solidFill>
                        </a:rPr>
                        <a:t>Marzano</a:t>
                      </a:r>
                      <a:r>
                        <a:rPr lang="es-CL" sz="1400" b="1" dirty="0">
                          <a:solidFill>
                            <a:schemeClr val="tx1"/>
                          </a:solidFill>
                        </a:rPr>
                        <a:t> divide el Sistema Cognitivo en cuatro procesos, cada uno de los cuales requiere del anterior</a:t>
                      </a:r>
                      <a:endParaRPr lang="es-CL" sz="1400" b="1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s-CL" sz="14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s-CL" sz="14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s-C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1400" b="1" dirty="0"/>
                        <a:t>Sistema de Conciencia del Ser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686">
                <a:tc gridSpan="4" vMerge="1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s-CL" sz="14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s-CL" sz="14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s-CL" sz="14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s-C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1400" b="1" dirty="0"/>
                        <a:t>Sistema de </a:t>
                      </a:r>
                      <a:r>
                        <a:rPr lang="es-CL" sz="1400" b="1" dirty="0" err="1"/>
                        <a:t>Metacognición</a:t>
                      </a:r>
                      <a:r>
                        <a:rPr lang="es-CL" sz="1400" b="1" dirty="0"/>
                        <a:t> </a:t>
                      </a: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es-CL" sz="1200" b="1" dirty="0"/>
                        <a:t>La Conciencia del Ser esta compuesta de actitudes, creencias y sentimientos que determinan la motivación individual para completar determinada tarea. Los factores que contribuyen la motivación son la importancia, eficacia y las emociones.   </a:t>
                      </a:r>
                    </a:p>
                    <a:p>
                      <a:r>
                        <a:rPr lang="es-CL" sz="1200" b="1" dirty="0"/>
                        <a:t> Evaluación de Importancia:  Evaluación de Eficacia</a:t>
                      </a:r>
                    </a:p>
                    <a:p>
                      <a:r>
                        <a:rPr lang="es-CL" sz="1200" b="1" dirty="0"/>
                        <a:t> Evaluación de Emociones: </a:t>
                      </a:r>
                    </a:p>
                    <a:p>
                      <a:r>
                        <a:rPr lang="es-CL" sz="1200" b="1" dirty="0"/>
                        <a:t>Evaluación de la Motivación.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759">
                <a:tc rowSpan="3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s-CL" sz="1400" b="1" dirty="0"/>
                    </a:p>
                    <a:p>
                      <a:pPr marL="0" indent="0">
                        <a:buNone/>
                      </a:pPr>
                      <a:endParaRPr lang="es-CL" sz="1400" b="1" dirty="0"/>
                    </a:p>
                    <a:p>
                      <a:pPr marL="0" indent="0">
                        <a:buNone/>
                      </a:pPr>
                      <a:r>
                        <a:rPr lang="es-CL" sz="1400" b="1" dirty="0"/>
                        <a:t>Conocimiento/ recuerdo  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s-CL" sz="1400" b="1" dirty="0"/>
                        <a:t>Comprensión,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s-CL" sz="1400" b="1" dirty="0"/>
                    </a:p>
                    <a:p>
                      <a:pPr marL="0" indent="0" algn="ctr">
                        <a:buNone/>
                      </a:pPr>
                      <a:r>
                        <a:rPr lang="es-CL" sz="1400" b="1" dirty="0"/>
                        <a:t>Análisis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CL" sz="1400" b="1" dirty="0"/>
                        <a:t>Utilización 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es-CL" sz="1200" b="1" dirty="0"/>
                        <a:t>Controla los procesos de pensamiento y regula los otros sistemas. Se establece metas y toma decisiones acerca de qué información es necesaria y qué proceso cognitivo será el mejor para alcanzar determinado objetivo. </a:t>
                      </a:r>
                    </a:p>
                    <a:p>
                      <a:r>
                        <a:rPr lang="es-CL" sz="1200" b="1" dirty="0"/>
                        <a:t> Especificación de metas</a:t>
                      </a:r>
                    </a:p>
                    <a:p>
                      <a:r>
                        <a:rPr lang="es-CL" sz="1200" b="1" dirty="0"/>
                        <a:t>Monitoreo de procesos.</a:t>
                      </a:r>
                    </a:p>
                    <a:p>
                      <a:r>
                        <a:rPr lang="es-CL" sz="1200" b="1" dirty="0"/>
                        <a:t>Monitoreo de la claridad</a:t>
                      </a:r>
                    </a:p>
                    <a:p>
                      <a:r>
                        <a:rPr lang="es-CL" sz="1200" b="1" dirty="0"/>
                        <a:t> Monitoreo de Precisión. </a:t>
                      </a:r>
                    </a:p>
                    <a:p>
                      <a:endParaRPr lang="es-CL" sz="1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4500">
                <a:tc vMerge="1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s-CL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s-CL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s-CL" sz="1200" b="1" dirty="0"/>
                        <a:t>Utilizar lo que han aprendido para crear nuevos conocimientos y aplicarlo en situaciones nuevas. </a:t>
                      </a:r>
                    </a:p>
                    <a:p>
                      <a:pPr marL="0" indent="0">
                        <a:buNone/>
                      </a:pPr>
                      <a:r>
                        <a:rPr lang="es-CL" sz="1200" b="1" dirty="0"/>
                        <a:t> Relación</a:t>
                      </a:r>
                    </a:p>
                    <a:p>
                      <a:pPr marL="0" indent="0">
                        <a:buNone/>
                      </a:pPr>
                      <a:r>
                        <a:rPr lang="es-CL" sz="1200" b="1" dirty="0"/>
                        <a:t>Clasificación </a:t>
                      </a:r>
                    </a:p>
                    <a:p>
                      <a:pPr marL="0" indent="0">
                        <a:buNone/>
                      </a:pPr>
                      <a:r>
                        <a:rPr lang="es-CL" sz="1200" b="1" dirty="0"/>
                        <a:t> Análisis de errores Generalizaciones Especificaciones</a:t>
                      </a:r>
                      <a:endParaRPr lang="es-CL" sz="12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s-CL" sz="1200" b="1" dirty="0"/>
                        <a:t>Aplicar el conocimiento en situaciones específicas:  </a:t>
                      </a:r>
                    </a:p>
                    <a:p>
                      <a:pPr marL="0" indent="0">
                        <a:buNone/>
                      </a:pPr>
                      <a:r>
                        <a:rPr lang="es-CL" sz="1200" b="1" dirty="0"/>
                        <a:t>Toma de decisiones:  Resolución de problemas</a:t>
                      </a:r>
                    </a:p>
                    <a:p>
                      <a:pPr marL="0" indent="0">
                        <a:buNone/>
                      </a:pPr>
                      <a:r>
                        <a:rPr lang="es-CL" sz="1200" b="1" dirty="0"/>
                        <a:t>Investigación experimental: Investigación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611">
                <a:tc vMerge="1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s-CL" sz="14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s-CL" sz="1200" b="1" dirty="0"/>
                        <a:t>Identificar los detalles de la información que son importantes. Recordar y ubicar la información en la categoría apropiada.  Síntesis</a:t>
                      </a:r>
                    </a:p>
                    <a:p>
                      <a:pPr marL="0" indent="0">
                        <a:buNone/>
                      </a:pPr>
                      <a:r>
                        <a:rPr lang="es-CL" sz="1200" b="1" dirty="0"/>
                        <a:t>Representación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s-CL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s-CL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07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s-CL" sz="1200" b="1" dirty="0"/>
                        <a:t>Recuerdo de  la información exactamente como fue almacenada en la memoria permanente.  Nombrar: </a:t>
                      </a:r>
                    </a:p>
                    <a:p>
                      <a:pPr marL="0" indent="0">
                        <a:buNone/>
                      </a:pPr>
                      <a:r>
                        <a:rPr lang="es-CL" sz="1200" b="1" dirty="0"/>
                        <a:t>• Ejecutar: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s-CL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s-CL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s-CL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3" name="2 Conector recto de flecha"/>
          <p:cNvCxnSpPr/>
          <p:nvPr/>
        </p:nvCxnSpPr>
        <p:spPr>
          <a:xfrm flipV="1">
            <a:off x="587072" y="2190866"/>
            <a:ext cx="1152525" cy="2159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4" name="3 Conector recto de flecha"/>
          <p:cNvCxnSpPr>
            <a:cxnSpLocks/>
          </p:cNvCxnSpPr>
          <p:nvPr/>
        </p:nvCxnSpPr>
        <p:spPr>
          <a:xfrm flipV="1">
            <a:off x="2699792" y="2298816"/>
            <a:ext cx="791914" cy="2812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5" name="4 Conector recto de flecha"/>
          <p:cNvCxnSpPr>
            <a:cxnSpLocks/>
          </p:cNvCxnSpPr>
          <p:nvPr/>
        </p:nvCxnSpPr>
        <p:spPr>
          <a:xfrm flipV="1">
            <a:off x="4356069" y="2136236"/>
            <a:ext cx="649163" cy="1625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6" name="13 CuadroTexto"/>
          <p:cNvSpPr txBox="1">
            <a:spLocks noChangeArrowheads="1"/>
          </p:cNvSpPr>
          <p:nvPr/>
        </p:nvSpPr>
        <p:spPr bwMode="auto">
          <a:xfrm>
            <a:off x="576232" y="209533"/>
            <a:ext cx="7559675" cy="4000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es-CL" b="1" i="1"/>
              <a:t>TAXONOMÍA DE MARZANO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3 Marcador de contenido"/>
          <p:cNvGraphicFramePr>
            <a:graphicFrameLocks/>
          </p:cNvGraphicFramePr>
          <p:nvPr/>
        </p:nvGraphicFramePr>
        <p:xfrm>
          <a:off x="0" y="333375"/>
          <a:ext cx="9036496" cy="6378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9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24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6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18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94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968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0226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FFFF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TABLA</a:t>
                      </a:r>
                      <a:r>
                        <a:rPr lang="es-MX" sz="1400" b="1" baseline="0" dirty="0">
                          <a:solidFill>
                            <a:srgbClr val="FFFF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COMPARATIVA BLOOM- MARZANO</a:t>
                      </a:r>
                      <a:endParaRPr lang="es-CL" sz="14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226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BLOOM</a:t>
                      </a:r>
                      <a:endParaRPr lang="es-CL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MARZANO</a:t>
                      </a:r>
                      <a:endParaRPr lang="es-CL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3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Niveles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Definición 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Verbos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Niveles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Definición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Verbos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75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Conocimiento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Reconoce información, ideas, hechos, fechas, nombres, símbolos, etc.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Escribir, describir, numerar, identificar, leer, reproducir, etiquetar, seleccionar, definir.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Conocimiento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Recuerda la información exactamente como fue almacenada en la memoria.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Nombrar: identificar o reconocer la información y ejecutarlo sin llegar a comprender el conocimiento de la información.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78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Comprensión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Entiende lo que se ha aprendido y se interpretan las posibles causas o consecuencias.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Clasificar, citar, convertir, discutir, estimar, explicar, exponer, resumir, ilustrar.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Comprensión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Identificar los detalles de la información que son importantes y ubicarla en la categoría apropiada.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Síntesis: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Representación: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95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Aplicación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Utiliza datos y leyes que ha aprendido para resolver problemas.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Usar, recoger, calcular, construir, controlar, determinar, establecer, etc.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Utilización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Aplica el conocimiento en situaciones específicas.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Toma decisiones: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Resuelve el problema.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Investiga.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87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Análisis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Distingue, clasifica y relaciona  y puede solucionar problemas a partir del conocimiento adquirido.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Analizar, discriminar, categorizar, distinguir, comparar, ilustrar, contrastar, precisar, etc.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Análisis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Utiliza lo que ha aprendido para crear nuevos conocimientos y aplicarlo en situaciones nuevas.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Relación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Análisis de errores.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Generalizaciones 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Especificaciones: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90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Síntesis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Crea, integra, combina ideas, planea y propones nuevas maneras de hacer con el conocimiento.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Crear, adaptar, anticipar, planear, categorizar, elaborar, etc.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Sistema de Meta cognición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Domina los procesos de pensamiento y regula los sistemas. Se establece metas y toma decisiones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Especifica metas.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Realiza el monitoreo de proceso, claridad y precisión.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39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Evaluación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Emite juicios respecto al valor del producto según sus propias opiniones.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Valorar, comparar, contrastar, concluir, criticar, decidir, etc.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Sistema de conciencia del Ser.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Determinan su motivación individual para completar una determinada tarea tomando en cuenta la conciencia del Ser.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Evalúan la importancia del conocimiento y la razón de si percepción.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Evaluación de eficacia.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Evaluación de emociones. Evaluación de motivación.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0B5E48-6BB2-4FB4-9BD7-62AC29EC8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es-CL" sz="2800" b="1" i="1" dirty="0"/>
              <a:t>Ejemplos de objetivos de acuerdo a Bloom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634EE0-6C3A-4DB8-99A2-63D7F82FA0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764704"/>
            <a:ext cx="8229600" cy="5616624"/>
          </a:xfrm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es-ES_tradnl" altLang="es-CL" sz="2000" b="1" u="sng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s-ES_tradnl" altLang="es-CL" sz="2000" b="1" u="sng" dirty="0">
                <a:latin typeface="Comic Sans MS" panose="030F0702030302020204" pitchFamily="66" charset="0"/>
              </a:rPr>
              <a:t>Conocer (recordar)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es-ES_tradnl" altLang="es-CL" sz="2000" b="1" u="sng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b="1" dirty="0">
                <a:latin typeface="Comic Sans MS" panose="030F0702030302020204" pitchFamily="66" charset="0"/>
              </a:rPr>
              <a:t>Indicar las características de una noticia.</a:t>
            </a:r>
          </a:p>
          <a:p>
            <a:pPr>
              <a:lnSpc>
                <a:spcPct val="80000"/>
              </a:lnSpc>
            </a:pPr>
            <a:endParaRPr lang="es-ES_tradnl" altLang="es-CL" sz="2000" b="1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b="1" dirty="0">
                <a:latin typeface="Comic Sans MS" panose="030F0702030302020204" pitchFamily="66" charset="0"/>
              </a:rPr>
              <a:t>Nombrar los  cuerpos poliedros</a:t>
            </a:r>
          </a:p>
          <a:p>
            <a:pPr>
              <a:lnSpc>
                <a:spcPct val="80000"/>
              </a:lnSpc>
            </a:pPr>
            <a:endParaRPr lang="es-ES_tradnl" altLang="es-CL" sz="2000" b="1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b="1" dirty="0">
                <a:latin typeface="Comic Sans MS" panose="030F0702030302020204" pitchFamily="66" charset="0"/>
              </a:rPr>
              <a:t>Nombrar las partes de una figura geométrica.</a:t>
            </a:r>
          </a:p>
          <a:p>
            <a:pPr>
              <a:lnSpc>
                <a:spcPct val="80000"/>
              </a:lnSpc>
            </a:pPr>
            <a:endParaRPr lang="es-ES_tradnl" altLang="es-CL" sz="2000" b="1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b="1" dirty="0">
                <a:latin typeface="Comic Sans MS" panose="030F0702030302020204" pitchFamily="66" charset="0"/>
              </a:rPr>
              <a:t>Conocer las equivalencias entre sistemas de numeración</a:t>
            </a:r>
          </a:p>
          <a:p>
            <a:pPr>
              <a:lnSpc>
                <a:spcPct val="80000"/>
              </a:lnSpc>
            </a:pPr>
            <a:endParaRPr lang="es-ES_tradnl" altLang="es-CL" sz="2000" b="1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b="1" dirty="0">
                <a:latin typeface="Comic Sans MS" panose="030F0702030302020204" pitchFamily="66" charset="0"/>
              </a:rPr>
              <a:t>Nombrar  las partes de un cuerpo geométrico.</a:t>
            </a:r>
          </a:p>
          <a:p>
            <a:pPr>
              <a:lnSpc>
                <a:spcPct val="80000"/>
              </a:lnSpc>
            </a:pPr>
            <a:endParaRPr lang="es-ES_tradnl" altLang="es-CL" sz="2000" b="1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b="1" dirty="0">
                <a:latin typeface="Comic Sans MS" panose="030F0702030302020204" pitchFamily="66" charset="0"/>
              </a:rPr>
              <a:t>Listar los elementos principales de  un </a:t>
            </a:r>
            <a:r>
              <a:rPr lang="es-ES_tradnl" altLang="es-CL" sz="2000" b="1" dirty="0" err="1">
                <a:latin typeface="Comic Sans MS" panose="030F0702030302020204" pitchFamily="66" charset="0"/>
              </a:rPr>
              <a:t>guión</a:t>
            </a:r>
            <a:r>
              <a:rPr lang="es-ES_tradnl" altLang="es-CL" sz="2000" b="1" dirty="0">
                <a:latin typeface="Comic Sans MS" panose="030F0702030302020204" pitchFamily="66" charset="0"/>
              </a:rPr>
              <a:t> dramático</a:t>
            </a:r>
          </a:p>
          <a:p>
            <a:pPr>
              <a:lnSpc>
                <a:spcPct val="80000"/>
              </a:lnSpc>
            </a:pPr>
            <a:endParaRPr lang="es-ES_tradnl" altLang="es-CL" sz="2000" b="1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b="1" dirty="0">
                <a:latin typeface="Comic Sans MS" panose="030F0702030302020204" pitchFamily="66" charset="0"/>
              </a:rPr>
              <a:t>Definir tipos de palabras según la cantidad de sílabas.</a:t>
            </a:r>
          </a:p>
          <a:p>
            <a:pPr>
              <a:lnSpc>
                <a:spcPct val="80000"/>
              </a:lnSpc>
            </a:pPr>
            <a:endParaRPr lang="es-ES_tradnl" altLang="es-CL" sz="2000" b="1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b="1" dirty="0">
                <a:latin typeface="Comic Sans MS" panose="030F0702030302020204" pitchFamily="66" charset="0"/>
              </a:rPr>
              <a:t>Reconocer los diferentes tipos de textos por su estructura.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es-ES_tradnl" altLang="es-CL" sz="2000" b="1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es-ES_tradnl" altLang="es-CL" sz="2000" b="1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es-ES_tradnl" altLang="es-CL" sz="2000" b="1" dirty="0"/>
          </a:p>
        </p:txBody>
      </p:sp>
    </p:spTree>
    <p:extLst>
      <p:ext uri="{BB962C8B-B14F-4D97-AF65-F5344CB8AC3E}">
        <p14:creationId xmlns:p14="http://schemas.microsoft.com/office/powerpoint/2010/main" val="3584987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702884-2CB7-4131-A169-49F197F4BEF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1520" y="260648"/>
            <a:ext cx="8229600" cy="6120680"/>
          </a:xfrm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endParaRPr lang="es-ES_tradnl" altLang="es-CL" sz="2000" b="1" dirty="0">
              <a:latin typeface="Comic Sans MS" panose="030F0702030302020204" pitchFamily="66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CL" sz="2000" b="1" dirty="0">
                <a:latin typeface="Comic Sans MS" panose="030F0702030302020204" pitchFamily="66" charset="0"/>
              </a:rPr>
              <a:t>Comprender</a:t>
            </a:r>
          </a:p>
          <a:p>
            <a:pPr>
              <a:lnSpc>
                <a:spcPct val="80000"/>
              </a:lnSpc>
            </a:pPr>
            <a:endParaRPr lang="es-ES_tradnl" altLang="es-CL" sz="2000" b="1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b="1" dirty="0">
                <a:latin typeface="Comic Sans MS" panose="030F0702030302020204" pitchFamily="66" charset="0"/>
              </a:rPr>
              <a:t>Producir un texto literario de  diez líneas basándose en otro texto elegido previamente.</a:t>
            </a:r>
          </a:p>
          <a:p>
            <a:pPr>
              <a:lnSpc>
                <a:spcPct val="80000"/>
              </a:lnSpc>
            </a:pPr>
            <a:endParaRPr lang="es-ES_tradnl" altLang="es-CL" sz="2000" b="1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b="1" dirty="0">
                <a:latin typeface="Comic Sans MS" panose="030F0702030302020204" pitchFamily="66" charset="0"/>
              </a:rPr>
              <a:t>Inferir la moraleja de una fábula.</a:t>
            </a:r>
          </a:p>
          <a:p>
            <a:pPr>
              <a:lnSpc>
                <a:spcPct val="80000"/>
              </a:lnSpc>
            </a:pPr>
            <a:endParaRPr lang="es-ES_tradnl" altLang="es-CL" sz="2000" b="1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b="1" dirty="0">
                <a:latin typeface="Comic Sans MS" panose="030F0702030302020204" pitchFamily="66" charset="0"/>
              </a:rPr>
              <a:t>Identificar la información explicita de una leyenda.</a:t>
            </a:r>
          </a:p>
          <a:p>
            <a:pPr>
              <a:lnSpc>
                <a:spcPct val="80000"/>
              </a:lnSpc>
            </a:pPr>
            <a:endParaRPr lang="es-ES_tradnl" altLang="es-CL" sz="2000" b="1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b="1" dirty="0">
                <a:latin typeface="Comic Sans MS" panose="030F0702030302020204" pitchFamily="66" charset="0"/>
              </a:rPr>
              <a:t>Distinguir los personajes principales de los secundarios de un cuento.</a:t>
            </a:r>
          </a:p>
          <a:p>
            <a:pPr>
              <a:lnSpc>
                <a:spcPct val="80000"/>
              </a:lnSpc>
            </a:pPr>
            <a:endParaRPr lang="es-ES_tradnl" altLang="es-CL" sz="2000" b="1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b="1" dirty="0">
                <a:latin typeface="Comic Sans MS" panose="030F0702030302020204" pitchFamily="66" charset="0"/>
              </a:rPr>
              <a:t>Interpretar a través de un cómics las ideas principales de una biografía histórica.</a:t>
            </a:r>
          </a:p>
          <a:p>
            <a:pPr>
              <a:lnSpc>
                <a:spcPct val="80000"/>
              </a:lnSpc>
            </a:pPr>
            <a:endParaRPr lang="es-ES_tradnl" altLang="es-CL" sz="2000" b="1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b="1" dirty="0">
                <a:latin typeface="Comic Sans MS" panose="030F0702030302020204" pitchFamily="66" charset="0"/>
              </a:rPr>
              <a:t>Clasificar palabras según su acentuación.</a:t>
            </a:r>
          </a:p>
          <a:p>
            <a:pPr>
              <a:lnSpc>
                <a:spcPct val="80000"/>
              </a:lnSpc>
            </a:pPr>
            <a:endParaRPr lang="es-ES_tradnl" altLang="es-CL" sz="2000" b="1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b="1" dirty="0">
                <a:latin typeface="Comic Sans MS" panose="030F0702030302020204" pitchFamily="66" charset="0"/>
              </a:rPr>
              <a:t>Identificar la moraleja de una fábula.</a:t>
            </a:r>
            <a:endParaRPr lang="es-ES_tradnl" altLang="es-CL" sz="2000" b="1" u="sng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es-ES_tradnl" altLang="es-CL" sz="2000" b="1" u="sng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23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s-ES_tradnl"/>
              <a:t>¿Qué es una taxonomía?</a:t>
            </a:r>
            <a:endParaRPr lang="es-E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8893175" cy="5805487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endParaRPr lang="es-ES" sz="2800" dirty="0"/>
          </a:p>
          <a:p>
            <a:pPr algn="just" eaLnBrk="1" hangingPunct="1">
              <a:lnSpc>
                <a:spcPct val="90000"/>
              </a:lnSpc>
            </a:pPr>
            <a:r>
              <a:rPr lang="es-ES" sz="2800" dirty="0"/>
              <a:t>Es una clasificación de los diferentes objetivos y habilidades que los educadores pueden proponer a sus estudiantes.</a:t>
            </a:r>
          </a:p>
          <a:p>
            <a:pPr algn="just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es-ES" sz="2800" dirty="0"/>
              <a:t>   </a:t>
            </a:r>
          </a:p>
          <a:p>
            <a:pPr algn="just" eaLnBrk="1" hangingPunct="1">
              <a:lnSpc>
                <a:spcPct val="90000"/>
              </a:lnSpc>
            </a:pPr>
            <a:r>
              <a:rPr lang="es-ES" sz="2800" dirty="0"/>
              <a:t>El esquema fue propuesto por Benjamín </a:t>
            </a:r>
            <a:r>
              <a:rPr lang="es-ES" sz="2800" dirty="0" err="1"/>
              <a:t>Bloom</a:t>
            </a:r>
            <a:r>
              <a:rPr lang="es-ES" sz="2800" dirty="0"/>
              <a:t> e incluía tres "dominios": cognitivo, afectivo y psicomotor, aunque sólo los dos primeros fueron desarrollados inicialmente.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3B85AE-A361-4091-AE3E-58A93219C9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332656"/>
            <a:ext cx="8229600" cy="5832648"/>
          </a:xfrm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2500"/>
          </a:bodyPr>
          <a:lstStyle/>
          <a:p>
            <a:pPr>
              <a:buFont typeface="Monotype Sorts" pitchFamily="2" charset="2"/>
              <a:buNone/>
            </a:pPr>
            <a:r>
              <a:rPr lang="es-ES_tradnl" altLang="es-CL" sz="2000" b="1" u="sng" dirty="0">
                <a:latin typeface="Comic Sans MS" panose="030F0702030302020204" pitchFamily="66" charset="0"/>
              </a:rPr>
              <a:t>Aplicar:</a:t>
            </a:r>
          </a:p>
          <a:p>
            <a:pPr>
              <a:buFont typeface="Monotype Sorts" pitchFamily="2" charset="2"/>
              <a:buNone/>
            </a:pPr>
            <a:endParaRPr lang="es-ES_tradnl" altLang="es-CL" sz="2000" b="1" u="sng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s-ES_tradnl" altLang="es-CL" sz="2000" dirty="0">
                <a:latin typeface="Comic Sans MS" panose="030F0702030302020204" pitchFamily="66" charset="0"/>
              </a:rPr>
              <a:t>Resolver divisiones.</a:t>
            </a:r>
          </a:p>
          <a:p>
            <a:pPr>
              <a:lnSpc>
                <a:spcPct val="150000"/>
              </a:lnSpc>
            </a:pPr>
            <a:r>
              <a:rPr lang="es-ES_tradnl" altLang="es-CL" sz="2000" dirty="0">
                <a:latin typeface="Comic Sans MS" panose="030F0702030302020204" pitchFamily="66" charset="0"/>
              </a:rPr>
              <a:t>Redactar oraciones con concordancia gramatical.</a:t>
            </a:r>
          </a:p>
          <a:p>
            <a:pPr>
              <a:lnSpc>
                <a:spcPct val="150000"/>
              </a:lnSpc>
            </a:pPr>
            <a:r>
              <a:rPr lang="es-ES_tradnl" altLang="es-CL" sz="2000" dirty="0">
                <a:latin typeface="Comic Sans MS" panose="030F0702030302020204" pitchFamily="66" charset="0"/>
              </a:rPr>
              <a:t>Utilizar signos de puntuación correspondientes a un </a:t>
            </a:r>
            <a:r>
              <a:rPr lang="es-ES_tradnl" altLang="es-CL" sz="2000" dirty="0" err="1">
                <a:latin typeface="Comic Sans MS" panose="030F0702030302020204" pitchFamily="66" charset="0"/>
              </a:rPr>
              <a:t>guión</a:t>
            </a:r>
            <a:r>
              <a:rPr lang="es-ES_tradnl" altLang="es-CL" sz="2000" dirty="0">
                <a:latin typeface="Comic Sans MS" panose="030F0702030302020204" pitchFamily="66" charset="0"/>
              </a:rPr>
              <a:t> dramático.</a:t>
            </a:r>
          </a:p>
          <a:p>
            <a:pPr>
              <a:lnSpc>
                <a:spcPct val="150000"/>
              </a:lnSpc>
            </a:pPr>
            <a:r>
              <a:rPr lang="es-ES_tradnl" altLang="es-CL" sz="2000" dirty="0">
                <a:latin typeface="Comic Sans MS" panose="030F0702030302020204" pitchFamily="66" charset="0"/>
              </a:rPr>
              <a:t>Calcular el volumen de un  cuerpo.</a:t>
            </a:r>
          </a:p>
          <a:p>
            <a:pPr>
              <a:lnSpc>
                <a:spcPct val="150000"/>
              </a:lnSpc>
            </a:pPr>
            <a:r>
              <a:rPr lang="es-ES_tradnl" altLang="es-CL" sz="2000" dirty="0">
                <a:latin typeface="Comic Sans MS" panose="030F0702030302020204" pitchFamily="66" charset="0"/>
              </a:rPr>
              <a:t>Calcular el perímetro de una figura geométrica.</a:t>
            </a:r>
          </a:p>
          <a:p>
            <a:pPr>
              <a:lnSpc>
                <a:spcPct val="150000"/>
              </a:lnSpc>
            </a:pPr>
            <a:r>
              <a:rPr lang="es-ES_tradnl" altLang="es-CL" sz="2000" dirty="0">
                <a:latin typeface="Comic Sans MS" panose="030F0702030302020204" pitchFamily="66" charset="0"/>
              </a:rPr>
              <a:t>Identificar las palancas del cuerpo humano en una situación práctica.</a:t>
            </a:r>
          </a:p>
          <a:p>
            <a:pPr>
              <a:lnSpc>
                <a:spcPct val="150000"/>
              </a:lnSpc>
            </a:pPr>
            <a:r>
              <a:rPr lang="es-ES_tradnl" altLang="es-CL" sz="2000" dirty="0">
                <a:latin typeface="Comic Sans MS" panose="030F0702030302020204" pitchFamily="66" charset="0"/>
              </a:rPr>
              <a:t>Aplicar la multiplicación en la resolución de problemas.</a:t>
            </a:r>
          </a:p>
          <a:p>
            <a:pPr>
              <a:lnSpc>
                <a:spcPct val="150000"/>
              </a:lnSpc>
            </a:pPr>
            <a:r>
              <a:rPr lang="es-ES_tradnl" altLang="es-CL" sz="2000" dirty="0">
                <a:latin typeface="Comic Sans MS" panose="030F0702030302020204" pitchFamily="66" charset="0"/>
              </a:rPr>
              <a:t>Elaborar una línea cronológica de los premios nacionales de literatura.</a:t>
            </a:r>
          </a:p>
          <a:p>
            <a:pPr>
              <a:lnSpc>
                <a:spcPct val="150000"/>
              </a:lnSpc>
            </a:pPr>
            <a:r>
              <a:rPr lang="es-ES_tradnl" altLang="es-CL" sz="2000" dirty="0">
                <a:latin typeface="Comic Sans MS" panose="030F0702030302020204" pitchFamily="66" charset="0"/>
              </a:rPr>
              <a:t>Redactar una poesía  sobre la naturaleza en primavera.</a:t>
            </a:r>
            <a:endParaRPr lang="es-ES_tradnl" altLang="es-CL" sz="2000" b="1" u="sng" dirty="0"/>
          </a:p>
        </p:txBody>
      </p:sp>
    </p:spTree>
    <p:extLst>
      <p:ext uri="{BB962C8B-B14F-4D97-AF65-F5344CB8AC3E}">
        <p14:creationId xmlns:p14="http://schemas.microsoft.com/office/powerpoint/2010/main" val="2194204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91F951-8ABC-4907-8960-65A62F869D9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332656"/>
            <a:ext cx="8229600" cy="5688632"/>
          </a:xfrm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s-ES_tradnl" altLang="es-CL" sz="2000" b="1" u="sng" dirty="0">
                <a:latin typeface="Comic Sans MS" panose="030F0702030302020204" pitchFamily="66" charset="0"/>
              </a:rPr>
              <a:t>Analizar: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es-ES_tradnl" altLang="es-CL" sz="2000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es-ES_tradnl" altLang="es-CL" sz="2000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dirty="0">
                <a:latin typeface="Comic Sans MS" panose="030F0702030302020204" pitchFamily="66" charset="0"/>
              </a:rPr>
              <a:t>Descomponer aditivamente un número</a:t>
            </a:r>
          </a:p>
          <a:p>
            <a:pPr>
              <a:lnSpc>
                <a:spcPct val="80000"/>
              </a:lnSpc>
            </a:pPr>
            <a:endParaRPr lang="es-ES_tradnl" altLang="es-CL" sz="2000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dirty="0">
                <a:latin typeface="Comic Sans MS" panose="030F0702030302020204" pitchFamily="66" charset="0"/>
              </a:rPr>
              <a:t>Analizar sintácticamente una oración gramatical.</a:t>
            </a:r>
          </a:p>
          <a:p>
            <a:pPr>
              <a:lnSpc>
                <a:spcPct val="80000"/>
              </a:lnSpc>
            </a:pPr>
            <a:endParaRPr lang="es-ES_tradnl" altLang="es-CL" sz="2000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dirty="0">
                <a:latin typeface="Comic Sans MS" panose="030F0702030302020204" pitchFamily="66" charset="0"/>
              </a:rPr>
              <a:t>Analizar un menú de restorán en relación a los componentes de una dieta saludable.</a:t>
            </a:r>
          </a:p>
          <a:p>
            <a:pPr>
              <a:lnSpc>
                <a:spcPct val="80000"/>
              </a:lnSpc>
            </a:pPr>
            <a:endParaRPr lang="es-ES_tradnl" altLang="es-CL" sz="2000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dirty="0">
                <a:latin typeface="Comic Sans MS" panose="030F0702030302020204" pitchFamily="66" charset="0"/>
              </a:rPr>
              <a:t>Extraer las ideas centrales de un texto informativo de carácter científico.</a:t>
            </a:r>
          </a:p>
          <a:p>
            <a:pPr>
              <a:lnSpc>
                <a:spcPct val="80000"/>
              </a:lnSpc>
            </a:pPr>
            <a:endParaRPr lang="es-ES_tradnl" altLang="es-CL" sz="2000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_tradnl" altLang="es-CL" sz="2000" dirty="0">
                <a:latin typeface="Comic Sans MS" panose="030F0702030302020204" pitchFamily="66" charset="0"/>
              </a:rPr>
              <a:t>Distinguir las causas y consecuencias de una narración histórica sobre la  “Guerra del Pacífico”.</a:t>
            </a:r>
          </a:p>
          <a:p>
            <a:pPr>
              <a:lnSpc>
                <a:spcPct val="80000"/>
              </a:lnSpc>
            </a:pPr>
            <a:endParaRPr lang="es-ES_tradnl" altLang="es-CL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2569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5D9CE565-D6CD-443F-BB8D-6C808A9E3BA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9552" y="476672"/>
            <a:ext cx="8229600" cy="5760640"/>
          </a:xfrm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s-ES_tradnl" altLang="es-CL" sz="2000" b="1" u="sng" dirty="0">
                <a:latin typeface="Comic Sans MS" panose="030F0702030302020204" pitchFamily="66" charset="0"/>
              </a:rPr>
              <a:t>Sintetizar:</a:t>
            </a:r>
          </a:p>
          <a:p>
            <a:pPr>
              <a:buFont typeface="Monotype Sorts" pitchFamily="2" charset="2"/>
              <a:buNone/>
            </a:pPr>
            <a:endParaRPr lang="es-ES_tradnl" altLang="es-CL" sz="2000" b="1" u="sng" dirty="0">
              <a:latin typeface="Comic Sans MS" panose="030F0702030302020204" pitchFamily="66" charset="0"/>
            </a:endParaRPr>
          </a:p>
          <a:p>
            <a:pPr algn="just"/>
            <a:r>
              <a:rPr lang="es-ES_tradnl" altLang="es-CL" sz="2000" dirty="0">
                <a:latin typeface="Comic Sans MS" panose="030F0702030302020204" pitchFamily="66" charset="0"/>
              </a:rPr>
              <a:t>Elaborar un mapa conceptual o un esquema a partir de información entregada.</a:t>
            </a:r>
          </a:p>
          <a:p>
            <a:pPr algn="just"/>
            <a:endParaRPr lang="es-ES_tradnl" altLang="es-CL" sz="2000" dirty="0">
              <a:latin typeface="Comic Sans MS" panose="030F0702030302020204" pitchFamily="66" charset="0"/>
            </a:endParaRPr>
          </a:p>
          <a:p>
            <a:pPr algn="just"/>
            <a:r>
              <a:rPr lang="es-ES_tradnl" altLang="es-CL" sz="2000" dirty="0">
                <a:latin typeface="Comic Sans MS" panose="030F0702030302020204" pitchFamily="66" charset="0"/>
              </a:rPr>
              <a:t>Establecer una secuencia cronológica de hechos de un texto literario.</a:t>
            </a:r>
          </a:p>
          <a:p>
            <a:pPr algn="just"/>
            <a:endParaRPr lang="es-ES_tradnl" altLang="es-CL" sz="2000" dirty="0">
              <a:latin typeface="Comic Sans MS" panose="030F0702030302020204" pitchFamily="66" charset="0"/>
            </a:endParaRPr>
          </a:p>
          <a:p>
            <a:pPr algn="just"/>
            <a:r>
              <a:rPr lang="es-ES_tradnl" altLang="es-CL" sz="2000" dirty="0">
                <a:latin typeface="Comic Sans MS" panose="030F0702030302020204" pitchFamily="66" charset="0"/>
              </a:rPr>
              <a:t>Resumir las ideas centrales de un texto informativo  sobre el calentamiento global del planeta.</a:t>
            </a:r>
          </a:p>
          <a:p>
            <a:pPr algn="just"/>
            <a:endParaRPr lang="es-ES_tradnl" altLang="es-CL" sz="2000" dirty="0">
              <a:latin typeface="Comic Sans MS" panose="030F0702030302020204" pitchFamily="66" charset="0"/>
            </a:endParaRPr>
          </a:p>
          <a:p>
            <a:pPr algn="just"/>
            <a:r>
              <a:rPr lang="es-ES_tradnl" altLang="es-CL" sz="2000" dirty="0">
                <a:latin typeface="Comic Sans MS" panose="030F0702030302020204" pitchFamily="66" charset="0"/>
              </a:rPr>
              <a:t>Elaborar un esquema de un volcán con las partes principales que lo componen.</a:t>
            </a:r>
          </a:p>
          <a:p>
            <a:pPr algn="just"/>
            <a:endParaRPr lang="es-ES_tradnl" altLang="es-CL" sz="2000" dirty="0">
              <a:latin typeface="Comic Sans MS" panose="030F0702030302020204" pitchFamily="66" charset="0"/>
            </a:endParaRPr>
          </a:p>
          <a:p>
            <a:pPr algn="just"/>
            <a:r>
              <a:rPr lang="es-ES_tradnl" altLang="es-CL" sz="2000" dirty="0">
                <a:latin typeface="Comic Sans MS" panose="030F0702030302020204" pitchFamily="66" charset="0"/>
              </a:rPr>
              <a:t>Componer un cuerpo geométrico dada la red correspondiente.</a:t>
            </a:r>
          </a:p>
          <a:p>
            <a:r>
              <a:rPr lang="es-ES_tradnl" altLang="es-CL" sz="2000" dirty="0">
                <a:latin typeface="Comic Sans MS" panose="030F0702030302020204" pitchFamily="66" charset="0"/>
              </a:rPr>
              <a:t> </a:t>
            </a:r>
          </a:p>
          <a:p>
            <a:endParaRPr lang="es-ES_tradnl" altLang="es-CL" sz="2000" dirty="0">
              <a:latin typeface="Comic Sans MS" panose="030F0702030302020204" pitchFamily="66" charset="0"/>
            </a:endParaRPr>
          </a:p>
          <a:p>
            <a:pPr>
              <a:buFont typeface="Monotype Sorts" pitchFamily="2" charset="2"/>
              <a:buNone/>
            </a:pPr>
            <a:endParaRPr lang="es-ES_tradnl" altLang="es-CL" b="1" u="sng" dirty="0"/>
          </a:p>
        </p:txBody>
      </p:sp>
    </p:spTree>
    <p:extLst>
      <p:ext uri="{BB962C8B-B14F-4D97-AF65-F5344CB8AC3E}">
        <p14:creationId xmlns:p14="http://schemas.microsoft.com/office/powerpoint/2010/main" val="4774368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D00EFA-DDD6-4324-84BC-1F1E0553F9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536" y="476672"/>
            <a:ext cx="8229600" cy="4525963"/>
          </a:xfrm>
          <a:ln>
            <a:solidFill>
              <a:schemeClr val="accent1"/>
            </a:solidFill>
          </a:ln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s-ES_tradnl" altLang="es-CL" sz="2000" b="1" u="sng" dirty="0">
                <a:latin typeface="Comic Sans MS" panose="030F0702030302020204" pitchFamily="66" charset="0"/>
              </a:rPr>
              <a:t>Evaluar:</a:t>
            </a:r>
          </a:p>
          <a:p>
            <a:pPr>
              <a:buFont typeface="Monotype Sorts" pitchFamily="2" charset="2"/>
              <a:buNone/>
            </a:pPr>
            <a:endParaRPr lang="es-ES_tradnl" altLang="es-CL" sz="2000" b="1" u="sng" dirty="0">
              <a:latin typeface="Comic Sans MS" panose="030F0702030302020204" pitchFamily="66" charset="0"/>
            </a:endParaRPr>
          </a:p>
          <a:p>
            <a:pPr algn="just"/>
            <a:r>
              <a:rPr lang="es-ES_tradnl" altLang="es-CL" sz="2000" dirty="0">
                <a:latin typeface="Comic Sans MS" panose="030F0702030302020204" pitchFamily="66" charset="0"/>
              </a:rPr>
              <a:t>Emitir una opinión sobre una lectura, película, un spot publicitario, una obra de teatro, una situación de actualidad, una exposición de pintura, etc.</a:t>
            </a:r>
          </a:p>
          <a:p>
            <a:pPr algn="just"/>
            <a:endParaRPr lang="es-ES_tradnl" altLang="es-CL" sz="2000" dirty="0">
              <a:latin typeface="Comic Sans MS" panose="030F0702030302020204" pitchFamily="66" charset="0"/>
            </a:endParaRPr>
          </a:p>
          <a:p>
            <a:pPr algn="just"/>
            <a:endParaRPr lang="es-ES_tradnl" altLang="es-CL" sz="2000" dirty="0">
              <a:latin typeface="Comic Sans MS" panose="030F0702030302020204" pitchFamily="66" charset="0"/>
            </a:endParaRPr>
          </a:p>
          <a:p>
            <a:pPr algn="just"/>
            <a:r>
              <a:rPr lang="es-ES_tradnl" altLang="es-CL" sz="2000" dirty="0">
                <a:latin typeface="Comic Sans MS" panose="030F0702030302020204" pitchFamily="66" charset="0"/>
              </a:rPr>
              <a:t>Emitir un  juicio fundamentado (objetiva o subjetivamente) sobre una película, un spot publicitario, una obra de teatro, una situación de actualidad, una exposición de pintura, etc.</a:t>
            </a:r>
          </a:p>
          <a:p>
            <a:pPr algn="just"/>
            <a:endParaRPr lang="es-ES_tradnl" altLang="es-CL" sz="2000" dirty="0">
              <a:latin typeface="Comic Sans MS" panose="030F0702030302020204" pitchFamily="66" charset="0"/>
            </a:endParaRPr>
          </a:p>
          <a:p>
            <a:pPr algn="just"/>
            <a:endParaRPr lang="es-ES_tradnl" altLang="es-CL" sz="2000" dirty="0">
              <a:latin typeface="Comic Sans MS" panose="030F0702030302020204" pitchFamily="66" charset="0"/>
            </a:endParaRPr>
          </a:p>
          <a:p>
            <a:endParaRPr lang="es-ES_tradnl" altLang="es-CL" sz="2000" dirty="0">
              <a:latin typeface="Comic Sans MS" panose="030F0702030302020204" pitchFamily="66" charset="0"/>
            </a:endParaRPr>
          </a:p>
          <a:p>
            <a:endParaRPr lang="es-ES_tradnl" altLang="es-CL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7000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4775F7-A0D2-44D9-A8AE-E2D6DBCE8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60648"/>
            <a:ext cx="8229600" cy="5616624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CL" sz="2600" dirty="0">
                <a:latin typeface="Comic Sans MS" panose="030F0702030302020204" pitchFamily="66" charset="0"/>
              </a:rPr>
              <a:t>Crear:</a:t>
            </a:r>
          </a:p>
          <a:p>
            <a:pPr marL="0" indent="0">
              <a:buNone/>
            </a:pPr>
            <a:endParaRPr lang="es-CL" sz="2600" dirty="0">
              <a:latin typeface="Comic Sans MS" panose="030F0702030302020204" pitchFamily="66" charset="0"/>
            </a:endParaRPr>
          </a:p>
          <a:p>
            <a:r>
              <a:rPr lang="es-CL" sz="2600" dirty="0">
                <a:latin typeface="Comic Sans MS" panose="030F0702030302020204" pitchFamily="66" charset="0"/>
              </a:rPr>
              <a:t>Cambiar el final de un cuento, película, etc.</a:t>
            </a:r>
          </a:p>
          <a:p>
            <a:endParaRPr lang="es-CL" sz="2600" dirty="0">
              <a:latin typeface="Comic Sans MS" panose="030F0702030302020204" pitchFamily="66" charset="0"/>
            </a:endParaRPr>
          </a:p>
          <a:p>
            <a:r>
              <a:rPr lang="es-CL" sz="2600" dirty="0">
                <a:latin typeface="Comic Sans MS" panose="030F0702030302020204" pitchFamily="66" charset="0"/>
              </a:rPr>
              <a:t>Buscar soluciones a un problema distintas a las formales.</a:t>
            </a:r>
          </a:p>
          <a:p>
            <a:endParaRPr lang="es-CL" sz="2600" dirty="0">
              <a:latin typeface="Comic Sans MS" panose="030F0702030302020204" pitchFamily="66" charset="0"/>
            </a:endParaRPr>
          </a:p>
          <a:p>
            <a:r>
              <a:rPr lang="es-CL" sz="2600" dirty="0">
                <a:latin typeface="Comic Sans MS" panose="030F0702030302020204" pitchFamily="66" charset="0"/>
              </a:rPr>
              <a:t>Cambiar la utilidad de un objeto tecnológico o atribuir nuevas funciones.</a:t>
            </a:r>
          </a:p>
          <a:p>
            <a:endParaRPr lang="es-CL" sz="2600" dirty="0">
              <a:latin typeface="Comic Sans MS" panose="030F0702030302020204" pitchFamily="66" charset="0"/>
            </a:endParaRPr>
          </a:p>
          <a:p>
            <a:r>
              <a:rPr lang="es-CL" sz="2600" dirty="0">
                <a:latin typeface="Comic Sans MS" panose="030F0702030302020204" pitchFamily="66" charset="0"/>
              </a:rPr>
              <a:t>Crear una canción en base a un cuento.</a:t>
            </a:r>
          </a:p>
          <a:p>
            <a:endParaRPr lang="es-CL" sz="2600" dirty="0">
              <a:latin typeface="Comic Sans MS" panose="030F0702030302020204" pitchFamily="66" charset="0"/>
            </a:endParaRPr>
          </a:p>
          <a:p>
            <a:pPr algn="just"/>
            <a:r>
              <a:rPr lang="es-CL" sz="2600" dirty="0">
                <a:latin typeface="Comic Sans MS" panose="030F0702030302020204" pitchFamily="66" charset="0"/>
              </a:rPr>
              <a:t>Crear una campaña publicitaria para promover el autocuidado</a:t>
            </a:r>
          </a:p>
        </p:txBody>
      </p:sp>
    </p:spTree>
    <p:extLst>
      <p:ext uri="{BB962C8B-B14F-4D97-AF65-F5344CB8AC3E}">
        <p14:creationId xmlns:p14="http://schemas.microsoft.com/office/powerpoint/2010/main" val="3022951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404813"/>
            <a:ext cx="8291512" cy="1584325"/>
          </a:xfrm>
        </p:spPr>
        <p:txBody>
          <a:bodyPr>
            <a:normAutofit fontScale="9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es-MX" sz="3600" dirty="0"/>
              <a:t>Taxonomía de objetivos educacionales: Dominio Cognitivo (</a:t>
            </a:r>
            <a:r>
              <a:rPr lang="es-MX" sz="3600" dirty="0" err="1"/>
              <a:t>Bloom</a:t>
            </a:r>
            <a:r>
              <a:rPr lang="es-MX" sz="3600" dirty="0"/>
              <a:t> et al., 1956</a:t>
            </a:r>
            <a:r>
              <a:rPr lang="es-MX" dirty="0"/>
              <a:t>):</a:t>
            </a:r>
            <a:br>
              <a:rPr lang="es-MX" dirty="0"/>
            </a:br>
            <a:endParaRPr lang="es-MX" dirty="0"/>
          </a:p>
        </p:txBody>
      </p:sp>
      <p:sp>
        <p:nvSpPr>
          <p:cNvPr id="10243" name="2 Marcador de contenido"/>
          <p:cNvSpPr>
            <a:spLocks noGrp="1"/>
          </p:cNvSpPr>
          <p:nvPr>
            <p:ph sz="quarter" idx="1"/>
          </p:nvPr>
        </p:nvSpPr>
        <p:spPr>
          <a:xfrm>
            <a:off x="179388" y="1600200"/>
            <a:ext cx="8785225" cy="434908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just" eaLnBrk="1" hangingPunct="1">
              <a:lnSpc>
                <a:spcPct val="150000"/>
              </a:lnSpc>
              <a:defRPr/>
            </a:pPr>
            <a:r>
              <a:rPr lang="es-MX" sz="2400" dirty="0"/>
              <a:t>“La taxonomía de </a:t>
            </a:r>
            <a:r>
              <a:rPr lang="es-MX" sz="2400" dirty="0" err="1"/>
              <a:t>Bloom</a:t>
            </a:r>
            <a:r>
              <a:rPr lang="es-MX" sz="2400" dirty="0"/>
              <a:t> se utiliza para redactar los  resultados de aprendizaje dado que provee una estructura previamente creada y una lista de verbos.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es-MX" sz="2400" dirty="0"/>
              <a:t> Estos verbos juegan un rol clave para redactar resultados de aprendizaje. 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es-MX" sz="2400" dirty="0"/>
              <a:t>La lista inicial de los verbos utilizados por </a:t>
            </a:r>
            <a:r>
              <a:rPr lang="es-MX" sz="2400" dirty="0" err="1"/>
              <a:t>Bloom</a:t>
            </a:r>
            <a:r>
              <a:rPr lang="es-MX" sz="2400" dirty="0"/>
              <a:t> fue limitada y ha sido ampliada por varios autores en el transcurso del tiempo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" y="260350"/>
            <a:ext cx="9002713" cy="597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/>
              <a:t>Modificación actualizada de Anderson</a:t>
            </a:r>
          </a:p>
        </p:txBody>
      </p:sp>
      <p:pic>
        <p:nvPicPr>
          <p:cNvPr id="21507" name="Picture 2" descr="C:\Users\PILAR\Desktop\REPSI 2014\talleres Maipu\construir-objetivos-propositos-o-competencias-0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311026"/>
            <a:ext cx="7931224" cy="5355771"/>
          </a:xfrm>
          <a:noFill/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C:\Users\PILAR ALAZAR\Documents\Eval. Educ\TAXONOMIAS\bloomdigita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333375"/>
            <a:ext cx="8856662" cy="6408738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2"/>
            </a:prstShdw>
          </a:effectLst>
        </p:spPr>
        <p:txBody>
          <a:bodyPr wrap="none" anchor="ctr">
            <a:spAutoFit/>
          </a:bodyPr>
          <a:lstStyle/>
          <a:p>
            <a:endParaRPr lang="es-CL"/>
          </a:p>
        </p:txBody>
      </p:sp>
      <p:sp>
        <p:nvSpPr>
          <p:cNvPr id="5" name="4 Elipse"/>
          <p:cNvSpPr/>
          <p:nvPr/>
        </p:nvSpPr>
        <p:spPr>
          <a:xfrm>
            <a:off x="1979613" y="188913"/>
            <a:ext cx="5351462" cy="771525"/>
          </a:xfrm>
          <a:prstGeom prst="ellipse">
            <a:avLst/>
          </a:prstGeom>
          <a:ln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L" b="1" dirty="0">
                <a:solidFill>
                  <a:schemeClr val="bg1"/>
                </a:solidFill>
              </a:rPr>
              <a:t>Dimensión Afectivo- cognoscitiva</a:t>
            </a:r>
          </a:p>
        </p:txBody>
      </p:sp>
      <p:sp>
        <p:nvSpPr>
          <p:cNvPr id="6" name="5 Elipse"/>
          <p:cNvSpPr/>
          <p:nvPr/>
        </p:nvSpPr>
        <p:spPr>
          <a:xfrm>
            <a:off x="146050" y="1277938"/>
            <a:ext cx="2447925" cy="666750"/>
          </a:xfrm>
          <a:prstGeom prst="ellipse">
            <a:avLst/>
          </a:prstGeom>
          <a:ln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L" sz="1600" dirty="0">
                <a:solidFill>
                  <a:schemeClr val="bg1"/>
                </a:solidFill>
              </a:rPr>
              <a:t>Comprensión literal</a:t>
            </a:r>
          </a:p>
        </p:txBody>
      </p:sp>
      <p:sp>
        <p:nvSpPr>
          <p:cNvPr id="7" name="6 Elipse"/>
          <p:cNvSpPr/>
          <p:nvPr/>
        </p:nvSpPr>
        <p:spPr>
          <a:xfrm>
            <a:off x="3030538" y="1681163"/>
            <a:ext cx="2447925" cy="720725"/>
          </a:xfrm>
          <a:prstGeom prst="ellipse">
            <a:avLst/>
          </a:prstGeom>
          <a:ln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L" sz="1600" b="1" dirty="0">
                <a:solidFill>
                  <a:schemeClr val="bg1"/>
                </a:solidFill>
              </a:rPr>
              <a:t>Reorganización</a:t>
            </a:r>
          </a:p>
        </p:txBody>
      </p:sp>
      <p:sp>
        <p:nvSpPr>
          <p:cNvPr id="8" name="7 Elipse"/>
          <p:cNvSpPr/>
          <p:nvPr/>
        </p:nvSpPr>
        <p:spPr>
          <a:xfrm>
            <a:off x="6827838" y="1390650"/>
            <a:ext cx="2184400" cy="554038"/>
          </a:xfrm>
          <a:prstGeom prst="ellipse">
            <a:avLst/>
          </a:prstGeom>
          <a:ln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L" sz="1600" b="1" dirty="0">
                <a:solidFill>
                  <a:schemeClr val="bg1"/>
                </a:solidFill>
              </a:rPr>
              <a:t>Lectura crítica</a:t>
            </a:r>
          </a:p>
        </p:txBody>
      </p:sp>
      <p:cxnSp>
        <p:nvCxnSpPr>
          <p:cNvPr id="9" name="8 Conector recto"/>
          <p:cNvCxnSpPr/>
          <p:nvPr/>
        </p:nvCxnSpPr>
        <p:spPr>
          <a:xfrm flipH="1">
            <a:off x="1695450" y="939800"/>
            <a:ext cx="2016125" cy="381000"/>
          </a:xfrm>
          <a:prstGeom prst="line">
            <a:avLst/>
          </a:prstGeom>
          <a:ln>
            <a:solidFill>
              <a:srgbClr val="CC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>
            <a:stCxn id="5" idx="4"/>
            <a:endCxn id="7" idx="0"/>
          </p:cNvCxnSpPr>
          <p:nvPr/>
        </p:nvCxnSpPr>
        <p:spPr>
          <a:xfrm flipH="1">
            <a:off x="4254500" y="960438"/>
            <a:ext cx="400050" cy="720725"/>
          </a:xfrm>
          <a:prstGeom prst="line">
            <a:avLst/>
          </a:prstGeom>
          <a:ln>
            <a:solidFill>
              <a:srgbClr val="CC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>
            <a:endCxn id="8" idx="0"/>
          </p:cNvCxnSpPr>
          <p:nvPr/>
        </p:nvCxnSpPr>
        <p:spPr>
          <a:xfrm>
            <a:off x="6192838" y="960438"/>
            <a:ext cx="1727200" cy="430212"/>
          </a:xfrm>
          <a:prstGeom prst="line">
            <a:avLst/>
          </a:prstGeom>
          <a:ln>
            <a:solidFill>
              <a:srgbClr val="CC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5505450" y="1103313"/>
            <a:ext cx="1079500" cy="1533525"/>
          </a:xfrm>
          <a:prstGeom prst="line">
            <a:avLst/>
          </a:prstGeom>
          <a:ln>
            <a:solidFill>
              <a:srgbClr val="CC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Elipse"/>
          <p:cNvSpPr/>
          <p:nvPr/>
        </p:nvSpPr>
        <p:spPr>
          <a:xfrm>
            <a:off x="5548313" y="2095500"/>
            <a:ext cx="2592387" cy="647700"/>
          </a:xfrm>
          <a:prstGeom prst="ellipse">
            <a:avLst/>
          </a:prstGeom>
          <a:ln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L" sz="1600" b="1" dirty="0">
                <a:solidFill>
                  <a:schemeClr val="bg1"/>
                </a:solidFill>
              </a:rPr>
              <a:t>Comprensión Inferencial</a:t>
            </a:r>
          </a:p>
        </p:txBody>
      </p:sp>
      <p:cxnSp>
        <p:nvCxnSpPr>
          <p:cNvPr id="14" name="13 Conector recto"/>
          <p:cNvCxnSpPr>
            <a:stCxn id="6" idx="4"/>
          </p:cNvCxnSpPr>
          <p:nvPr/>
        </p:nvCxnSpPr>
        <p:spPr>
          <a:xfrm flipH="1">
            <a:off x="522288" y="1944688"/>
            <a:ext cx="847725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>
            <a:stCxn id="6" idx="4"/>
          </p:cNvCxnSpPr>
          <p:nvPr/>
        </p:nvCxnSpPr>
        <p:spPr>
          <a:xfrm>
            <a:off x="1370013" y="1944688"/>
            <a:ext cx="1223962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Elipse"/>
          <p:cNvSpPr/>
          <p:nvPr/>
        </p:nvSpPr>
        <p:spPr>
          <a:xfrm>
            <a:off x="0" y="2401888"/>
            <a:ext cx="2127250" cy="487362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L" sz="1400" b="1" dirty="0">
                <a:solidFill>
                  <a:schemeClr val="bg1"/>
                </a:solidFill>
              </a:rPr>
              <a:t>Reconocimiento</a:t>
            </a:r>
          </a:p>
        </p:txBody>
      </p:sp>
      <p:sp>
        <p:nvSpPr>
          <p:cNvPr id="17" name="16 Elipse"/>
          <p:cNvSpPr/>
          <p:nvPr/>
        </p:nvSpPr>
        <p:spPr>
          <a:xfrm>
            <a:off x="2149475" y="2439988"/>
            <a:ext cx="1414463" cy="39370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L" sz="1400" dirty="0">
                <a:solidFill>
                  <a:schemeClr val="bg1"/>
                </a:solidFill>
              </a:rPr>
              <a:t>Recuerdo</a:t>
            </a:r>
          </a:p>
        </p:txBody>
      </p:sp>
      <p:cxnSp>
        <p:nvCxnSpPr>
          <p:cNvPr id="18" name="17 Conector recto"/>
          <p:cNvCxnSpPr/>
          <p:nvPr/>
        </p:nvCxnSpPr>
        <p:spPr>
          <a:xfrm flipH="1">
            <a:off x="3030538" y="2401888"/>
            <a:ext cx="749300" cy="1098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4110038" y="2419350"/>
            <a:ext cx="144462" cy="1333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4572000" y="2401888"/>
            <a:ext cx="287338" cy="1098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5229225" y="2276475"/>
            <a:ext cx="638175" cy="12239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7435850" y="2678113"/>
            <a:ext cx="409575" cy="1728787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Elipse"/>
          <p:cNvSpPr/>
          <p:nvPr/>
        </p:nvSpPr>
        <p:spPr>
          <a:xfrm>
            <a:off x="6230938" y="4406900"/>
            <a:ext cx="2819400" cy="97155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L" sz="1400" b="1" dirty="0">
                <a:solidFill>
                  <a:schemeClr val="bg1"/>
                </a:solidFill>
              </a:rPr>
              <a:t>Ideas, relaciones, secuencias, relevancias, detalles</a:t>
            </a:r>
          </a:p>
        </p:txBody>
      </p:sp>
      <p:sp>
        <p:nvSpPr>
          <p:cNvPr id="24" name="23 Elipse"/>
          <p:cNvSpPr/>
          <p:nvPr/>
        </p:nvSpPr>
        <p:spPr>
          <a:xfrm>
            <a:off x="5440363" y="3500438"/>
            <a:ext cx="2022475" cy="3603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L" sz="1400" dirty="0">
                <a:solidFill>
                  <a:schemeClr val="bg1"/>
                </a:solidFill>
              </a:rPr>
              <a:t>Resumen</a:t>
            </a:r>
          </a:p>
        </p:txBody>
      </p:sp>
      <p:sp>
        <p:nvSpPr>
          <p:cNvPr id="25" name="24 Elipse"/>
          <p:cNvSpPr/>
          <p:nvPr/>
        </p:nvSpPr>
        <p:spPr>
          <a:xfrm>
            <a:off x="4224338" y="3138488"/>
            <a:ext cx="1185862" cy="3619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L" sz="1400" b="1" dirty="0">
                <a:solidFill>
                  <a:schemeClr val="bg1"/>
                </a:solidFill>
              </a:rPr>
              <a:t>Síntesis</a:t>
            </a:r>
          </a:p>
        </p:txBody>
      </p:sp>
      <p:sp>
        <p:nvSpPr>
          <p:cNvPr id="26" name="25 Elipse"/>
          <p:cNvSpPr/>
          <p:nvPr/>
        </p:nvSpPr>
        <p:spPr>
          <a:xfrm>
            <a:off x="3735388" y="3703638"/>
            <a:ext cx="1439862" cy="5762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L" sz="1400" dirty="0">
                <a:solidFill>
                  <a:schemeClr val="bg1"/>
                </a:solidFill>
              </a:rPr>
              <a:t>Bosquejo</a:t>
            </a:r>
          </a:p>
        </p:txBody>
      </p:sp>
      <p:sp>
        <p:nvSpPr>
          <p:cNvPr id="27" name="26 Elipse"/>
          <p:cNvSpPr/>
          <p:nvPr/>
        </p:nvSpPr>
        <p:spPr>
          <a:xfrm>
            <a:off x="1979613" y="3465513"/>
            <a:ext cx="1820862" cy="504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L" sz="1400" dirty="0">
                <a:solidFill>
                  <a:schemeClr val="bg1"/>
                </a:solidFill>
              </a:rPr>
              <a:t>Clasificación</a:t>
            </a:r>
          </a:p>
        </p:txBody>
      </p:sp>
      <p:cxnSp>
        <p:nvCxnSpPr>
          <p:cNvPr id="28" name="27 Conector recto"/>
          <p:cNvCxnSpPr>
            <a:stCxn id="16" idx="3"/>
          </p:cNvCxnSpPr>
          <p:nvPr/>
        </p:nvCxnSpPr>
        <p:spPr>
          <a:xfrm>
            <a:off x="311150" y="2817813"/>
            <a:ext cx="882650" cy="1906587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 flipH="1">
            <a:off x="1193800" y="2833688"/>
            <a:ext cx="1217613" cy="2173287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Elipse"/>
          <p:cNvSpPr/>
          <p:nvPr/>
        </p:nvSpPr>
        <p:spPr>
          <a:xfrm>
            <a:off x="166688" y="4581525"/>
            <a:ext cx="2819400" cy="97155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L" sz="1400" b="1" dirty="0">
                <a:solidFill>
                  <a:schemeClr val="bg1"/>
                </a:solidFill>
              </a:rPr>
              <a:t>Ideas, relaciones, secuencias, relevancias, detalles</a:t>
            </a:r>
          </a:p>
        </p:txBody>
      </p:sp>
      <p:cxnSp>
        <p:nvCxnSpPr>
          <p:cNvPr id="31" name="30 Conector recto"/>
          <p:cNvCxnSpPr/>
          <p:nvPr/>
        </p:nvCxnSpPr>
        <p:spPr>
          <a:xfrm>
            <a:off x="0" y="5441950"/>
            <a:ext cx="4421188" cy="623888"/>
          </a:xfrm>
          <a:prstGeom prst="line">
            <a:avLst/>
          </a:prstGeom>
          <a:ln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 flipH="1">
            <a:off x="5842000" y="5378450"/>
            <a:ext cx="3208338" cy="657225"/>
          </a:xfrm>
          <a:prstGeom prst="line">
            <a:avLst/>
          </a:prstGeom>
          <a:ln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Elipse"/>
          <p:cNvSpPr/>
          <p:nvPr/>
        </p:nvSpPr>
        <p:spPr>
          <a:xfrm>
            <a:off x="3030538" y="5378450"/>
            <a:ext cx="3554412" cy="920750"/>
          </a:xfrm>
          <a:prstGeom prst="ellipse">
            <a:avLst/>
          </a:prstGeom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L" b="1" dirty="0">
                <a:solidFill>
                  <a:schemeClr val="bg1"/>
                </a:solidFill>
              </a:rPr>
              <a:t>APRECIACIÓN</a:t>
            </a:r>
          </a:p>
        </p:txBody>
      </p:sp>
      <p:sp>
        <p:nvSpPr>
          <p:cNvPr id="34" name="33 Rectángulo"/>
          <p:cNvSpPr/>
          <p:nvPr/>
        </p:nvSpPr>
        <p:spPr>
          <a:xfrm>
            <a:off x="752475" y="6453188"/>
            <a:ext cx="7564438" cy="4048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L" sz="1400" i="1" dirty="0">
                <a:solidFill>
                  <a:schemeClr val="tx1"/>
                </a:solidFill>
              </a:rPr>
              <a:t>ESTRUCTURA DE LA TAXONOMÍA DE BARRET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285720" y="272009"/>
          <a:ext cx="8573150" cy="637306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79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5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5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1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18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35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10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95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911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39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5250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86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C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800" dirty="0">
                          <a:solidFill>
                            <a:schemeClr val="tx1"/>
                          </a:solidFill>
                          <a:effectLst/>
                        </a:rPr>
                        <a:t>PENSAMIENTO CONVERGENTE</a:t>
                      </a:r>
                      <a:endParaRPr lang="es-C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800" dirty="0">
                          <a:solidFill>
                            <a:schemeClr val="tx1"/>
                          </a:solidFill>
                          <a:effectLst/>
                        </a:rPr>
                        <a:t>PENSAMIENTO DIVERGENTE</a:t>
                      </a:r>
                      <a:endParaRPr lang="es-CL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9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b="1" dirty="0" err="1">
                          <a:effectLst/>
                        </a:rPr>
                        <a:t>Barret</a:t>
                      </a:r>
                      <a:endParaRPr lang="es-CL" sz="12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b="1" dirty="0">
                          <a:effectLst/>
                        </a:rPr>
                        <a:t>literal o explícito</a:t>
                      </a:r>
                      <a:endParaRPr lang="es-CL" sz="12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b="1" dirty="0">
                          <a:effectLst/>
                        </a:rPr>
                        <a:t>inferencial</a:t>
                      </a:r>
                      <a:endParaRPr lang="es-CL" sz="12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b="1" dirty="0">
                          <a:effectLst/>
                        </a:rPr>
                        <a:t>Aplicabilidad  y recreación</a:t>
                      </a:r>
                      <a:endParaRPr lang="es-CL" sz="12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b="1" dirty="0">
                          <a:effectLst/>
                        </a:rPr>
                        <a:t>evaluación y apreciación</a:t>
                      </a:r>
                      <a:endParaRPr lang="es-CL" sz="12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9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b="1" dirty="0">
                          <a:effectLst/>
                        </a:rPr>
                        <a:t>Bloom</a:t>
                      </a:r>
                      <a:endParaRPr lang="es-CL" sz="12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b="1" dirty="0">
                          <a:effectLst/>
                        </a:rPr>
                        <a:t>memoria</a:t>
                      </a:r>
                      <a:endParaRPr lang="es-CL" sz="12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b="1" dirty="0">
                          <a:effectLst/>
                        </a:rPr>
                        <a:t>comprensión</a:t>
                      </a:r>
                      <a:endParaRPr lang="es-CL" sz="12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b="1" dirty="0">
                          <a:effectLst/>
                        </a:rPr>
                        <a:t>interpretación</a:t>
                      </a:r>
                      <a:endParaRPr lang="es-CL" sz="12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b="1" dirty="0">
                          <a:effectLst/>
                        </a:rPr>
                        <a:t>aplicación</a:t>
                      </a:r>
                      <a:endParaRPr lang="es-CL" sz="12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b="1" dirty="0">
                          <a:effectLst/>
                        </a:rPr>
                        <a:t>análisis</a:t>
                      </a:r>
                      <a:endParaRPr lang="es-CL" sz="12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b="1" dirty="0">
                          <a:effectLst/>
                        </a:rPr>
                        <a:t>síntesis</a:t>
                      </a:r>
                      <a:endParaRPr lang="es-CL" sz="12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b="1" dirty="0">
                          <a:effectLst/>
                        </a:rPr>
                        <a:t>evaluación</a:t>
                      </a:r>
                      <a:endParaRPr lang="es-CL" sz="12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L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46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000" dirty="0">
                          <a:effectLst/>
                        </a:rPr>
                        <a:t>descripción</a:t>
                      </a:r>
                      <a:endParaRPr lang="es-CL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dirty="0">
                          <a:effectLst/>
                        </a:rPr>
                        <a:t>se recuerda y reconoce información e ideas además de principios en la  misma forma en  que los aprendió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dirty="0">
                          <a:effectLst/>
                        </a:rPr>
                        <a:t>se esclarece, comprende o interpreta información en base a conocimiento previo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dirty="0">
                          <a:effectLst/>
                        </a:rPr>
                        <a:t>se generan posibilidades a través de una idea inicial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dirty="0">
                          <a:effectLst/>
                        </a:rPr>
                        <a:t>se selecciona, transfiere y utiliza datos y principios para completar una tarea o solucionar un problemas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dirty="0">
                          <a:effectLst/>
                        </a:rPr>
                        <a:t>se diferencia, clasifica y relaciona las conjeturas hipótesis, evidencias  o estructuras de una pregunta o aseveración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dirty="0">
                          <a:effectLst/>
                        </a:rPr>
                        <a:t>se genera, integra y combina ideas en un producto, plan o propuesta.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dirty="0">
                          <a:effectLst/>
                        </a:rPr>
                        <a:t>se valora, evalúa o critica en base a estándares o criterios específicos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L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373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000" dirty="0">
                          <a:effectLst/>
                        </a:rPr>
                        <a:t>tipo de preguntas</a:t>
                      </a:r>
                      <a:endParaRPr lang="es-CL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>
                          <a:effectLst/>
                        </a:rPr>
                        <a:t>qué dónde cuándo quién</a:t>
                      </a:r>
                      <a:endParaRPr lang="es-CL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dirty="0">
                          <a:effectLst/>
                        </a:rPr>
                        <a:t>qué dónde cuándo quién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>
                          <a:effectLst/>
                        </a:rPr>
                        <a:t> </a:t>
                      </a:r>
                      <a:endParaRPr lang="es-CL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dirty="0">
                          <a:effectLst/>
                        </a:rPr>
                        <a:t>(habilidades de alto nivel)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9207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dirty="0">
                          <a:effectLst/>
                        </a:rPr>
                        <a:t>¿cómo puede usted?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dirty="0">
                          <a:effectLst/>
                        </a:rPr>
                        <a:t>por qué?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dirty="0">
                          <a:effectLst/>
                        </a:rPr>
                        <a:t>¿qué concluimos?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200" dirty="0">
                          <a:effectLst/>
                        </a:rPr>
                        <a:t>¿cuál es su opinión?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169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000" dirty="0">
                          <a:effectLst/>
                        </a:rPr>
                        <a:t>verbos</a:t>
                      </a:r>
                      <a:endParaRPr lang="es-CL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803275" algn="l"/>
                        </a:tabLst>
                      </a:pPr>
                      <a:r>
                        <a:rPr lang="es-CL" sz="1200" dirty="0">
                          <a:effectLst/>
                        </a:rPr>
                        <a:t> lista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803275" algn="l"/>
                        </a:tabLst>
                      </a:pPr>
                      <a:r>
                        <a:rPr lang="es-CL" sz="1200" dirty="0">
                          <a:effectLst/>
                        </a:rPr>
                        <a:t>nombra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803275" algn="l"/>
                        </a:tabLst>
                      </a:pPr>
                      <a:r>
                        <a:rPr lang="es-CL" sz="1200" dirty="0">
                          <a:effectLst/>
                        </a:rPr>
                        <a:t>identifica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803275" algn="l"/>
                        </a:tabLst>
                      </a:pPr>
                      <a:r>
                        <a:rPr lang="es-CL" sz="1200" dirty="0">
                          <a:effectLst/>
                        </a:rPr>
                        <a:t>repite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803275" algn="l"/>
                        </a:tabLst>
                      </a:pPr>
                      <a:r>
                        <a:rPr lang="es-CL" sz="1200" dirty="0">
                          <a:effectLst/>
                        </a:rPr>
                        <a:t>quién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803275" algn="l"/>
                        </a:tabLst>
                      </a:pPr>
                      <a:r>
                        <a:rPr lang="es-CL" sz="1200" dirty="0">
                          <a:effectLst/>
                        </a:rPr>
                        <a:t>qué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803275" algn="l"/>
                        </a:tabLst>
                      </a:pPr>
                      <a:r>
                        <a:rPr lang="es-CL" sz="1200" dirty="0">
                          <a:effectLst/>
                        </a:rPr>
                        <a:t>cuándo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803275" algn="l"/>
                        </a:tabLst>
                      </a:pPr>
                      <a:r>
                        <a:rPr lang="es-CL" sz="1200" dirty="0">
                          <a:effectLst/>
                        </a:rPr>
                        <a:t>dónde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803275" algn="l"/>
                        </a:tabLst>
                      </a:pPr>
                      <a:r>
                        <a:rPr lang="es-CL" sz="1200" dirty="0">
                          <a:effectLst/>
                        </a:rPr>
                        <a:t>describe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803275" algn="l"/>
                        </a:tabLst>
                      </a:pPr>
                      <a:r>
                        <a:rPr lang="es-CL" sz="1200" dirty="0">
                          <a:effectLst/>
                        </a:rPr>
                        <a:t>recoge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803275" algn="l"/>
                        </a:tabLst>
                      </a:pPr>
                      <a:r>
                        <a:rPr lang="es-CL" sz="1200" dirty="0">
                          <a:effectLst/>
                        </a:rPr>
                        <a:t>examina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803275" algn="l"/>
                        </a:tabLst>
                      </a:pPr>
                      <a:r>
                        <a:rPr lang="es-CL" sz="1200" dirty="0">
                          <a:effectLst/>
                        </a:rPr>
                        <a:t> 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 predice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asocia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extiende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interpreta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discute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extiende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distingue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explica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parafrasea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ilustra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conocer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 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 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 ilustra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muestra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examina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modifica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relata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cambia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clasifica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experimenta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descubre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usa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computa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 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 separa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ordena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explica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divide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compara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clasifica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analiza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categoriza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compara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contrasta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 combina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reordena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crea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diseña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inventa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prepara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compone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modifica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sustituye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integra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qué pasa sí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 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decide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prioriza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mide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recomienda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juzga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explica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compara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valora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critica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discrimina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apoya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effectLst/>
                        </a:rPr>
                        <a:t> </a:t>
                      </a:r>
                      <a:endParaRPr lang="es-CL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42844" y="214289"/>
          <a:ext cx="8786874" cy="6375438"/>
        </p:xfrm>
        <a:graphic>
          <a:graphicData uri="http://schemas.openxmlformats.org/drawingml/2006/table">
            <a:tbl>
              <a:tblPr/>
              <a:tblGrid>
                <a:gridCol w="967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6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76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2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10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174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1068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NIVELES DE LECTURA DE ACUERDO A ESTÁNDARES PISA</a:t>
                      </a: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0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CL" sz="1200">
                        <a:latin typeface="Calibri"/>
                        <a:ea typeface="Times New Roman"/>
                      </a:endParaRPr>
                    </a:p>
                  </a:txBody>
                  <a:tcPr marL="19621" marR="196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CL" sz="1200">
                        <a:latin typeface="Calibri"/>
                        <a:ea typeface="Times New Roman"/>
                      </a:endParaRPr>
                    </a:p>
                  </a:txBody>
                  <a:tcPr marL="19621" marR="196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CL" sz="1200">
                        <a:latin typeface="Calibri"/>
                        <a:ea typeface="Times New Roman"/>
                      </a:endParaRPr>
                    </a:p>
                  </a:txBody>
                  <a:tcPr marL="19621" marR="196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CL" sz="1200">
                        <a:latin typeface="Calibri"/>
                        <a:ea typeface="Times New Roman"/>
                      </a:endParaRPr>
                    </a:p>
                  </a:txBody>
                  <a:tcPr marL="19621" marR="196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CL" sz="1200">
                        <a:latin typeface="Calibri"/>
                        <a:ea typeface="Times New Roman"/>
                      </a:endParaRPr>
                    </a:p>
                  </a:txBody>
                  <a:tcPr marL="19621" marR="19621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DIMENSIONES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NIVELES DE LECTURA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TIPO DE PREGUNTA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TAREAS QUE DEBE  REALIZAR EL LECTOR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97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TIPO DE TEXTO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Reconocimiento de texto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Tipología Textual</a:t>
                      </a: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Comprender el sentido global del texto integrando información explícita e implícita y además, reconocer la superestructura del texto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1068">
                <a:tc rowSpan="1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Construcción de Significado.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 Nivel Literal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 Personajes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Localizar información explícita evidente que puede aparecer a un nivel macro o micro estructural</a:t>
                      </a: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106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 Espacial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106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3. Temporal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106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4. Procesos o acciones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106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5. Objeto o tema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606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 Nivel Inferencial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a) Microestructural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Léxica</a:t>
                      </a: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Interpretar el significado de una palabra según el contexto en que se presenta</a:t>
                      </a: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2134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 Causa efecto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Identificar la causa- efecto en un párrafo e integrar detalles relevantes que sirven de base al sentido global del texto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2134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3. </a:t>
                      </a:r>
                      <a:r>
                        <a:rPr lang="es-MX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Correferencial</a:t>
                      </a: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Asociar dos elementos relacionados referencialmente (situación léxica, desinencia verbal, </a:t>
                      </a:r>
                      <a:r>
                        <a:rPr lang="es-MX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pronominalización</a:t>
                      </a:r>
                      <a:r>
                        <a:rPr lang="es-MX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, etc.)</a:t>
                      </a: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2134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b) Macroestructural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 Causa efecto</a:t>
                      </a: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Identificar la causa-efecto integrando datos relevantes  que fundamenten e impliquen la comprensión del texto en su sentido global.</a:t>
                      </a: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02134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 De resumen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Comprender el sentido global del texto integrando información explícita e implícita.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60320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3. Título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Comprender el sentido global del texto integrando la información extraída tanto explícita como implícita que sirva de base para la construcción de un nuevo título.</a:t>
                      </a: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1068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Reflexión y evaluación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3. Nivel Crítico valorativo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 Gusto por la lectura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Reflexionar sobre el sentido global y construir una valoración crítica  respecto del tema que  presenta el texto, planteando ideas a través de argumentos bien fundados que se relacionen con lo leído y que exijan al lector valorar sus experiencias personales y de la sociedad en que vive.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106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 Situaciones de conflicto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106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3. Situaciones ficticias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106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4. Actitudes de personajes</a:t>
                      </a:r>
                      <a:endParaRPr lang="es-CL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60320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5. Relaciones con la vida cotidiana (espacio sociocultural y actualidad)</a:t>
                      </a:r>
                      <a:endParaRPr lang="es-CL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1" marR="196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2070</Words>
  <Application>Microsoft Office PowerPoint</Application>
  <PresentationFormat>Presentación en pantalla (4:3)</PresentationFormat>
  <Paragraphs>361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2" baseType="lpstr">
      <vt:lpstr>Arial</vt:lpstr>
      <vt:lpstr>Bookman Old Style</vt:lpstr>
      <vt:lpstr>Calibri</vt:lpstr>
      <vt:lpstr>Comic Sans MS</vt:lpstr>
      <vt:lpstr>Monotype Sorts</vt:lpstr>
      <vt:lpstr>Segoe Print</vt:lpstr>
      <vt:lpstr>Wingdings 2</vt:lpstr>
      <vt:lpstr>Tema de Office</vt:lpstr>
      <vt:lpstr>Presentación de PowerPoint</vt:lpstr>
      <vt:lpstr>¿Qué es una taxonomía?</vt:lpstr>
      <vt:lpstr>Taxonomía de objetivos educacionales: Dominio Cognitivo (Bloom et al., 1956): </vt:lpstr>
      <vt:lpstr>Presentación de PowerPoint</vt:lpstr>
      <vt:lpstr>Modificación actualizada de Anderson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Ejemplos de objetivos de acuerdo a Bloom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RECOMENDACIONES PARA LA CONSTRUCCIÓN DE PRUEBAS Y PREGUNTAS.</dc:title>
  <dc:creator>PILAR</dc:creator>
  <cp:lastModifiedBy>Maria del Pilar</cp:lastModifiedBy>
  <cp:revision>22</cp:revision>
  <dcterms:created xsi:type="dcterms:W3CDTF">2016-04-16T01:50:10Z</dcterms:created>
  <dcterms:modified xsi:type="dcterms:W3CDTF">2020-06-09T01:24:17Z</dcterms:modified>
</cp:coreProperties>
</file>