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88" r:id="rId3"/>
    <p:sldId id="289" r:id="rId4"/>
    <p:sldId id="30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14" r:id="rId17"/>
    <p:sldId id="315" r:id="rId18"/>
    <p:sldId id="316" r:id="rId19"/>
    <p:sldId id="301" r:id="rId20"/>
    <p:sldId id="302" r:id="rId21"/>
    <p:sldId id="303" r:id="rId22"/>
    <p:sldId id="304" r:id="rId23"/>
    <p:sldId id="305" r:id="rId24"/>
    <p:sldId id="306" r:id="rId25"/>
    <p:sldId id="310" r:id="rId26"/>
    <p:sldId id="307" r:id="rId27"/>
    <p:sldId id="308" r:id="rId28"/>
    <p:sldId id="313" r:id="rId2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59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13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19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196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585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298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19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9401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00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18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736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4FAF7-01D6-4403-86ED-4B8AD916D48D}" type="datetimeFigureOut">
              <a:rPr lang="es-ES" smtClean="0"/>
              <a:t>22/05/2020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CE93B-519E-49E3-A296-9B964898E3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61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0"/>
            <a:ext cx="9144000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9552" y="1412776"/>
            <a:ext cx="79058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/>
              <a:t>Conociendo las características del método </a:t>
            </a:r>
            <a:r>
              <a:rPr lang="es-ES" sz="3600" b="1" dirty="0" err="1" smtClean="0"/>
              <a:t>Matte</a:t>
            </a:r>
            <a:r>
              <a:rPr lang="es-ES" sz="3600" b="1" dirty="0" smtClean="0"/>
              <a:t> en Educación </a:t>
            </a:r>
            <a:r>
              <a:rPr lang="es-ES" sz="3600" b="1" dirty="0" err="1" smtClean="0"/>
              <a:t>Parvularia</a:t>
            </a:r>
            <a:r>
              <a:rPr lang="es-ES" sz="3600" b="1" dirty="0" smtClean="0"/>
              <a:t>, su implementación en Kínder y adaptaciones para Pre kínder. </a:t>
            </a:r>
          </a:p>
          <a:p>
            <a:pPr algn="ctr"/>
            <a:r>
              <a:rPr lang="es-ES" sz="3600" b="1" dirty="0" smtClean="0"/>
              <a:t>II Parte</a:t>
            </a:r>
            <a:endParaRPr lang="es-ES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97149"/>
            <a:ext cx="422104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5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421213"/>
            <a:ext cx="6462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chemeClr val="bg1"/>
                </a:solidFill>
              </a:rPr>
              <a:t>¿Qué palabras enseñar? </a:t>
            </a:r>
          </a:p>
          <a:p>
            <a:r>
              <a:rPr lang="es-ES" sz="2400" dirty="0">
                <a:solidFill>
                  <a:schemeClr val="bg1"/>
                </a:solidFill>
              </a:rPr>
              <a:t>                  (Beck,2002)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7544" y="1628800"/>
            <a:ext cx="6048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s-ES" sz="3200" dirty="0"/>
              <a:t>Palabras de Nivel 1: Básicas.</a:t>
            </a:r>
          </a:p>
          <a:p>
            <a:endParaRPr lang="es-E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s-ES" sz="3200" u="sng" dirty="0"/>
              <a:t>Palabras de Nivel 2</a:t>
            </a:r>
            <a:r>
              <a:rPr lang="es-ES" sz="3200" dirty="0"/>
              <a:t>: Uso frecuente, indispensables para la comprensión.</a:t>
            </a:r>
          </a:p>
          <a:p>
            <a:endParaRPr lang="es-E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s-ES" sz="3200" dirty="0"/>
              <a:t>Palabras de Nivel 3: Uso frecuente, específicas a una disciplina.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73016"/>
            <a:ext cx="305341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82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72983" y="709403"/>
            <a:ext cx="5007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i="1" dirty="0">
                <a:solidFill>
                  <a:schemeClr val="bg1"/>
                </a:solidFill>
              </a:rPr>
              <a:t>Diario de vida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72983" y="1484784"/>
            <a:ext cx="658501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dirty="0"/>
              <a:t>Es un  cuaderno de croquis.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dirty="0"/>
              <a:t>Acercamiento a la escritura en forma espontánea.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dirty="0"/>
              <a:t>También a través del dibujo practica su motricidad </a:t>
            </a:r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fina</a:t>
            </a:r>
            <a:r>
              <a:rPr lang="es-ES" dirty="0"/>
              <a:t>, ubicación espacial.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dirty="0"/>
              <a:t>El niño escribe experiencias que le son significativas </a:t>
            </a:r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 y </a:t>
            </a:r>
            <a:r>
              <a:rPr lang="es-ES" dirty="0"/>
              <a:t>quiere compartir.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dirty="0"/>
              <a:t>Permite identificar habilidades de la escritura. </a:t>
            </a:r>
          </a:p>
          <a:p>
            <a:endParaRPr lang="es-ES" dirty="0"/>
          </a:p>
          <a:p>
            <a:r>
              <a:rPr lang="es-ES" dirty="0"/>
              <a:t>El diario también puede usarse: </a:t>
            </a:r>
          </a:p>
          <a:p>
            <a:pPr marL="457200" indent="-457200">
              <a:buAutoNum type="alphaLcPeriod"/>
            </a:pPr>
            <a:r>
              <a:rPr lang="es-ES" dirty="0"/>
              <a:t>Para motivar la comunicación escrita en aquellos niños </a:t>
            </a:r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   que </a:t>
            </a:r>
            <a:r>
              <a:rPr lang="es-ES" dirty="0"/>
              <a:t>son más rápidos en terminar sus actividades.</a:t>
            </a:r>
          </a:p>
          <a:p>
            <a:r>
              <a:rPr lang="es-ES" dirty="0"/>
              <a:t> </a:t>
            </a:r>
          </a:p>
          <a:p>
            <a:pPr marL="457200" indent="-457200">
              <a:buAutoNum type="alphaLcPeriod" startAt="2"/>
            </a:pPr>
            <a:r>
              <a:rPr lang="es-ES" dirty="0"/>
              <a:t>Para apoyar la adquisición de cualquier habilidad que se enseña, a modo de complemento del libro Semilla. </a:t>
            </a:r>
          </a:p>
          <a:p>
            <a:endParaRPr lang="es-ES" dirty="0"/>
          </a:p>
          <a:p>
            <a:pPr marL="342900" indent="-342900">
              <a:buAutoNum type="alphaLcPeriod" startAt="3"/>
            </a:pPr>
            <a:r>
              <a:rPr lang="es-ES" dirty="0" smtClean="0"/>
              <a:t>Para </a:t>
            </a:r>
            <a:r>
              <a:rPr lang="es-ES" dirty="0"/>
              <a:t>dibujo libre, siempre y cuando cada uno sea </a:t>
            </a:r>
            <a:r>
              <a:rPr lang="es-ES" dirty="0" smtClean="0"/>
              <a:t>hecho</a:t>
            </a:r>
          </a:p>
          <a:p>
            <a:r>
              <a:rPr lang="es-ES" dirty="0"/>
              <a:t> </a:t>
            </a:r>
            <a:r>
              <a:rPr lang="es-ES" dirty="0" smtClean="0"/>
              <a:t>      </a:t>
            </a:r>
            <a:r>
              <a:rPr lang="es-ES" dirty="0"/>
              <a:t>con cuidado y bien terminado.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855" y="1328993"/>
            <a:ext cx="3232879" cy="242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42" y="3816784"/>
            <a:ext cx="2803792" cy="223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9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3" y="692696"/>
            <a:ext cx="7756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i="1" dirty="0">
                <a:solidFill>
                  <a:schemeClr val="bg1"/>
                </a:solidFill>
              </a:rPr>
              <a:t>Conciencia Fonológica: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3" y="1484784"/>
            <a:ext cx="5424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i="1" dirty="0"/>
              <a:t>Habilidades básicas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23528" y="2204862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dirty="0"/>
              <a:t>Reconocer que las palabras se separan en sílabas. (PK y K)</a:t>
            </a:r>
          </a:p>
          <a:p>
            <a:pPr marL="342900" indent="-342900">
              <a:buFont typeface="Wingdings" pitchFamily="2" charset="2"/>
              <a:buChar char="v"/>
            </a:pPr>
            <a:endParaRPr lang="es-ES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dirty="0"/>
              <a:t>Reconocer sonido inicial. (vocálico PK Y K, consonántico K)</a:t>
            </a:r>
          </a:p>
          <a:p>
            <a:pPr marL="342900" indent="-342900">
              <a:buFont typeface="Wingdings" pitchFamily="2" charset="2"/>
              <a:buChar char="v"/>
            </a:pPr>
            <a:endParaRPr lang="es-ES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dirty="0"/>
              <a:t>Reconocer y  reproducir rimas. (PK y K)</a:t>
            </a:r>
          </a:p>
          <a:p>
            <a:endParaRPr lang="es-ES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dirty="0"/>
              <a:t>Unir sonidos para formar palabras (síntesis). (PK y K)</a:t>
            </a:r>
          </a:p>
          <a:p>
            <a:pPr marL="342900" indent="-342900">
              <a:buFont typeface="Wingdings" pitchFamily="2" charset="2"/>
              <a:buChar char="v"/>
            </a:pPr>
            <a:endParaRPr lang="es-ES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dirty="0"/>
              <a:t>Identificar y aislar sonidos de las palabras (análisis). (K)</a:t>
            </a:r>
          </a:p>
          <a:p>
            <a:pPr marL="342900" indent="-342900">
              <a:buFont typeface="Wingdings" pitchFamily="2" charset="2"/>
              <a:buChar char="v"/>
            </a:pPr>
            <a:endParaRPr lang="es-ES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dirty="0"/>
              <a:t> Conciencia </a:t>
            </a:r>
            <a:r>
              <a:rPr lang="es-ES" dirty="0" err="1"/>
              <a:t>fonémica</a:t>
            </a:r>
            <a:r>
              <a:rPr lang="es-ES" dirty="0"/>
              <a:t>  (se refiere a la habilidad de escuchar, identificar y manipular los fonemas) (PK y K)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60" y="4622700"/>
            <a:ext cx="2697088" cy="179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29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692696"/>
            <a:ext cx="5659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i="1" dirty="0">
                <a:solidFill>
                  <a:schemeClr val="bg1"/>
                </a:solidFill>
              </a:rPr>
              <a:t>Metodología de trabajo: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5536" y="1582341"/>
            <a:ext cx="6462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2400" dirty="0"/>
              <a:t>Dividir al curso según la cantidad de adultos que hayan en la sala para trabajar la habilidad.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2400" dirty="0"/>
              <a:t>Utilizar material concreto y/o láminas, objetos con sentido para el niño.</a:t>
            </a:r>
          </a:p>
          <a:p>
            <a:endParaRPr lang="es-E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2400" dirty="0"/>
              <a:t>Motivar actividades a través de juegos lingüísticos, que duren de 10 a 15 minutos.</a:t>
            </a:r>
          </a:p>
          <a:p>
            <a:endParaRPr lang="es-E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2400" dirty="0"/>
              <a:t>Trabajo en el libro Semilla o ficha cuando la habilidad se ha trabajado semanas antes, en forma individual.</a:t>
            </a:r>
          </a:p>
        </p:txBody>
      </p:sp>
    </p:spTree>
    <p:extLst>
      <p:ext uri="{BB962C8B-B14F-4D97-AF65-F5344CB8AC3E}">
        <p14:creationId xmlns:p14="http://schemas.microsoft.com/office/powerpoint/2010/main" val="126348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620688"/>
            <a:ext cx="5600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i="1" dirty="0">
                <a:solidFill>
                  <a:schemeClr val="bg1"/>
                </a:solidFill>
              </a:rPr>
              <a:t>Conciencia Fonológica: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39552" y="1412776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- </a:t>
            </a:r>
            <a:r>
              <a:rPr lang="es-ES" sz="2400" dirty="0"/>
              <a:t>El desarrollo de la conciencia fonológica se puede dividir en:</a:t>
            </a:r>
          </a:p>
          <a:p>
            <a:r>
              <a:rPr lang="es-ES" sz="2400" dirty="0"/>
              <a:t>a) </a:t>
            </a:r>
            <a:r>
              <a:rPr lang="es-ES" sz="2400" u="sng" dirty="0"/>
              <a:t>Desarrollo conciencia lexical</a:t>
            </a:r>
            <a:r>
              <a:rPr lang="es-ES" sz="2400" dirty="0"/>
              <a:t>: habilidad para identificar y manipular en forma deliberada las palabras que comprende una oración. </a:t>
            </a:r>
          </a:p>
          <a:p>
            <a:r>
              <a:rPr lang="es-ES" sz="2400" dirty="0"/>
              <a:t>              </a:t>
            </a:r>
            <a:r>
              <a:rPr lang="es-ES" sz="2400" dirty="0" err="1"/>
              <a:t>Ej</a:t>
            </a:r>
            <a:r>
              <a:rPr lang="es-ES" sz="2400" dirty="0"/>
              <a:t>: 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</a:rPr>
              <a:t>La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>
                <a:solidFill>
                  <a:srgbClr val="00B050"/>
                </a:solidFill>
              </a:rPr>
              <a:t>mamá</a:t>
            </a:r>
            <a:r>
              <a:rPr lang="es-ES" sz="2400" b="1" dirty="0"/>
              <a:t> </a:t>
            </a:r>
            <a:r>
              <a:rPr lang="es-ES" sz="2400" b="1" dirty="0">
                <a:solidFill>
                  <a:srgbClr val="0070C0"/>
                </a:solidFill>
              </a:rPr>
              <a:t>tiene</a:t>
            </a:r>
            <a:r>
              <a:rPr lang="es-ES" sz="2400" b="1" dirty="0"/>
              <a:t> </a:t>
            </a:r>
            <a:r>
              <a:rPr lang="es-ES" sz="2400" b="1" dirty="0">
                <a:solidFill>
                  <a:srgbClr val="7030A0"/>
                </a:solidFill>
              </a:rPr>
              <a:t>un</a:t>
            </a:r>
            <a:r>
              <a:rPr lang="es-ES" sz="2400" b="1" dirty="0"/>
              <a:t> </a:t>
            </a:r>
            <a:r>
              <a:rPr lang="es-ES" sz="2400" b="1" dirty="0">
                <a:solidFill>
                  <a:srgbClr val="FFC000"/>
                </a:solidFill>
              </a:rPr>
              <a:t>vestido</a:t>
            </a:r>
            <a:r>
              <a:rPr lang="es-ES" sz="2400" b="1" dirty="0"/>
              <a:t> </a:t>
            </a:r>
            <a:r>
              <a:rPr lang="es-ES" sz="2400" b="1" dirty="0">
                <a:solidFill>
                  <a:srgbClr val="FF0000"/>
                </a:solidFill>
              </a:rPr>
              <a:t>rojo</a:t>
            </a:r>
            <a:r>
              <a:rPr lang="es-ES" sz="2400" b="1" dirty="0"/>
              <a:t>.</a:t>
            </a:r>
          </a:p>
          <a:p>
            <a:endParaRPr lang="es-ES" sz="2400" b="1" dirty="0"/>
          </a:p>
          <a:p>
            <a:r>
              <a:rPr lang="es-ES" sz="2400" dirty="0"/>
              <a:t>b) </a:t>
            </a:r>
            <a:r>
              <a:rPr lang="es-ES" sz="2400" u="sng" dirty="0"/>
              <a:t>Conciencia silábica</a:t>
            </a:r>
            <a:r>
              <a:rPr lang="es-ES" sz="2400" dirty="0"/>
              <a:t>: habilidad para identificar y manipular sílabas dentro de una palabra.</a:t>
            </a:r>
          </a:p>
          <a:p>
            <a:r>
              <a:rPr lang="es-ES" sz="2400" dirty="0"/>
              <a:t>              Ej</a:t>
            </a:r>
            <a:r>
              <a:rPr lang="es-ES" sz="2400" b="1" dirty="0"/>
              <a:t>.: </a:t>
            </a:r>
            <a:r>
              <a:rPr lang="es-ES" sz="2400" b="1" dirty="0" err="1">
                <a:solidFill>
                  <a:srgbClr val="00B050"/>
                </a:solidFill>
              </a:rPr>
              <a:t>ca</a:t>
            </a:r>
            <a:r>
              <a:rPr lang="es-ES" sz="2400" b="1" dirty="0" err="1"/>
              <a:t>-</a:t>
            </a:r>
            <a:r>
              <a:rPr lang="es-ES" sz="2400" b="1" dirty="0" err="1">
                <a:solidFill>
                  <a:srgbClr val="FF0000"/>
                </a:solidFill>
              </a:rPr>
              <a:t>sa</a:t>
            </a:r>
            <a:r>
              <a:rPr lang="es-ES" sz="2400" b="1" dirty="0"/>
              <a:t>            </a:t>
            </a:r>
            <a:r>
              <a:rPr lang="es-ES" sz="2400" b="1" dirty="0">
                <a:solidFill>
                  <a:srgbClr val="FFC000"/>
                </a:solidFill>
              </a:rPr>
              <a:t>es</a:t>
            </a:r>
            <a:r>
              <a:rPr lang="es-ES" sz="2400" b="1" dirty="0"/>
              <a:t>-</a:t>
            </a:r>
            <a:r>
              <a:rPr lang="es-ES" sz="2400" b="1" dirty="0" err="1">
                <a:solidFill>
                  <a:srgbClr val="0070C0"/>
                </a:solidFill>
              </a:rPr>
              <a:t>tor</a:t>
            </a:r>
            <a:r>
              <a:rPr lang="es-ES" sz="2400" b="1" dirty="0"/>
              <a:t>-</a:t>
            </a:r>
            <a:r>
              <a:rPr lang="es-ES" sz="2400" b="1" dirty="0" err="1">
                <a:solidFill>
                  <a:schemeClr val="accent6">
                    <a:lumMod val="50000"/>
                  </a:schemeClr>
                </a:solidFill>
              </a:rPr>
              <a:t>nu</a:t>
            </a:r>
            <a:r>
              <a:rPr lang="es-ES" sz="2400" b="1" dirty="0"/>
              <a:t>-</a:t>
            </a:r>
            <a:r>
              <a:rPr lang="es-ES" sz="2400" b="1" dirty="0">
                <a:solidFill>
                  <a:srgbClr val="7030A0"/>
                </a:solidFill>
              </a:rPr>
              <a:t>do</a:t>
            </a:r>
            <a:r>
              <a:rPr lang="es-ES" sz="2400" b="1" dirty="0"/>
              <a:t>.</a:t>
            </a:r>
          </a:p>
          <a:p>
            <a:endParaRPr lang="es-ES" sz="2400" b="1" dirty="0"/>
          </a:p>
          <a:p>
            <a:r>
              <a:rPr lang="es-ES" sz="2400" dirty="0"/>
              <a:t>c) </a:t>
            </a:r>
            <a:r>
              <a:rPr lang="es-ES" sz="2400" u="sng" dirty="0"/>
              <a:t>Conciencia </a:t>
            </a:r>
            <a:r>
              <a:rPr lang="es-ES" sz="2400" u="sng" dirty="0" err="1" smtClean="0"/>
              <a:t>fonémica</a:t>
            </a:r>
            <a:r>
              <a:rPr lang="es-ES" sz="2400" dirty="0" smtClean="0"/>
              <a:t>: </a:t>
            </a:r>
            <a:r>
              <a:rPr lang="es-ES" sz="2400" dirty="0"/>
              <a:t>manipulación de las unidades más pequeñas que componen el habla. </a:t>
            </a:r>
          </a:p>
          <a:p>
            <a:r>
              <a:rPr lang="es-ES" sz="2400" dirty="0"/>
              <a:t>              Ej</a:t>
            </a:r>
            <a:r>
              <a:rPr lang="es-ES" sz="2400" b="1" dirty="0"/>
              <a:t>.: </a:t>
            </a:r>
            <a:r>
              <a:rPr lang="es-ES" sz="2400" b="1" dirty="0">
                <a:solidFill>
                  <a:srgbClr val="FF0000"/>
                </a:solidFill>
              </a:rPr>
              <a:t>p</a:t>
            </a:r>
            <a:r>
              <a:rPr lang="es-ES" sz="2400" b="1" dirty="0"/>
              <a:t>-</a:t>
            </a:r>
            <a:r>
              <a:rPr lang="es-ES" sz="2400" b="1" dirty="0">
                <a:solidFill>
                  <a:srgbClr val="00B050"/>
                </a:solidFill>
              </a:rPr>
              <a:t>e</a:t>
            </a:r>
            <a:r>
              <a:rPr lang="es-ES" sz="2400" b="1" dirty="0">
                <a:solidFill>
                  <a:srgbClr val="0070C0"/>
                </a:solidFill>
              </a:rPr>
              <a:t>-l</a:t>
            </a:r>
            <a:r>
              <a:rPr lang="es-ES" sz="2400" b="1" dirty="0"/>
              <a:t>-</a:t>
            </a:r>
            <a:r>
              <a:rPr lang="es-ES" sz="2400" b="1" dirty="0">
                <a:solidFill>
                  <a:srgbClr val="FFC000"/>
                </a:solidFill>
              </a:rPr>
              <a:t>o</a:t>
            </a:r>
            <a:r>
              <a:rPr lang="es-ES" sz="2400" b="1" dirty="0"/>
              <a:t>-</a:t>
            </a:r>
            <a:r>
              <a:rPr lang="es-ES" sz="2400" b="1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s-ES" sz="2400" b="1" dirty="0"/>
              <a:t>-</a:t>
            </a:r>
            <a:r>
              <a:rPr lang="es-ES" sz="2400" b="1" dirty="0">
                <a:solidFill>
                  <a:srgbClr val="7030A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730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332656"/>
            <a:ext cx="8177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Contenidos y actividades</a:t>
            </a:r>
            <a:r>
              <a:rPr lang="es-ES" sz="3200" b="1" dirty="0" smtClean="0">
                <a:solidFill>
                  <a:schemeClr val="bg1"/>
                </a:solidFill>
              </a:rPr>
              <a:t>.</a:t>
            </a:r>
            <a:endParaRPr lang="es-ES" sz="3200" b="1" dirty="0"/>
          </a:p>
        </p:txBody>
      </p:sp>
      <p:sp>
        <p:nvSpPr>
          <p:cNvPr id="5" name="4 Rectángulo"/>
          <p:cNvSpPr/>
          <p:nvPr/>
        </p:nvSpPr>
        <p:spPr>
          <a:xfrm>
            <a:off x="179512" y="1412776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i="1" dirty="0" smtClean="0"/>
              <a:t>Sílabas</a:t>
            </a:r>
          </a:p>
          <a:p>
            <a:r>
              <a:rPr lang="es-ES" sz="2800" b="1" i="1" dirty="0" smtClean="0"/>
              <a:t>Secuencia </a:t>
            </a:r>
            <a:r>
              <a:rPr lang="es-ES" sz="2800" b="1" i="1" dirty="0"/>
              <a:t>didáctica para enseñar la separación en sílabas.</a:t>
            </a:r>
          </a:p>
          <a:p>
            <a:r>
              <a:rPr lang="es-ES" sz="2800" dirty="0"/>
              <a:t>	-Corporal.</a:t>
            </a:r>
          </a:p>
          <a:p>
            <a:r>
              <a:rPr lang="es-ES" sz="2800" dirty="0"/>
              <a:t>	-Material concreto.</a:t>
            </a:r>
          </a:p>
          <a:p>
            <a:r>
              <a:rPr lang="es-ES" sz="2800" dirty="0"/>
              <a:t>	-Registro gráfico.</a:t>
            </a:r>
          </a:p>
          <a:p>
            <a:endParaRPr lang="es-ES" sz="2800" dirty="0"/>
          </a:p>
          <a:p>
            <a:r>
              <a:rPr lang="es-ES" sz="2800" dirty="0"/>
              <a:t>Revisemos algunas estrategias…</a:t>
            </a:r>
          </a:p>
          <a:p>
            <a:r>
              <a:rPr lang="es-ES" sz="2800" dirty="0"/>
              <a:t>	-Separar nombres en sílabas.</a:t>
            </a:r>
          </a:p>
          <a:p>
            <a:r>
              <a:rPr lang="es-ES" sz="2800" dirty="0"/>
              <a:t>	-Organizar gráficos. </a:t>
            </a:r>
          </a:p>
          <a:p>
            <a:r>
              <a:rPr lang="es-ES" sz="2800" dirty="0"/>
              <a:t>	-Clasificar nombres por sílabas.</a:t>
            </a:r>
          </a:p>
          <a:p>
            <a:r>
              <a:rPr lang="es-ES" sz="2800" dirty="0"/>
              <a:t>	-Cazando sílabas… (dado)</a:t>
            </a:r>
          </a:p>
        </p:txBody>
      </p:sp>
    </p:spTree>
    <p:extLst>
      <p:ext uri="{BB962C8B-B14F-4D97-AF65-F5344CB8AC3E}">
        <p14:creationId xmlns:p14="http://schemas.microsoft.com/office/powerpoint/2010/main" val="268888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548681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</a:rPr>
              <a:t>Rimas.</a:t>
            </a:r>
            <a:r>
              <a:rPr lang="es-ES" sz="3600" b="1" i="1" dirty="0"/>
              <a:t> </a:t>
            </a:r>
            <a:r>
              <a:rPr lang="es-ES" sz="2400" b="1" i="1" dirty="0">
                <a:solidFill>
                  <a:schemeClr val="bg1"/>
                </a:solidFill>
              </a:rPr>
              <a:t>Secuencia didáctica para </a:t>
            </a:r>
            <a:r>
              <a:rPr lang="es-ES" sz="2400" b="1" i="1" dirty="0" smtClean="0">
                <a:solidFill>
                  <a:schemeClr val="bg1"/>
                </a:solidFill>
              </a:rPr>
              <a:t>su enseñanza.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1828562"/>
            <a:ext cx="74168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A través de juegos lingüísticos se presentan las rimas:</a:t>
            </a:r>
          </a:p>
          <a:p>
            <a:r>
              <a:rPr lang="es-ES" sz="2000" dirty="0"/>
              <a:t>1-Mostar la imagen explicando que es un eco sonoro </a:t>
            </a:r>
            <a:r>
              <a:rPr lang="es-ES" sz="2000" dirty="0" err="1"/>
              <a:t>ej</a:t>
            </a:r>
            <a:r>
              <a:rPr lang="es-ES" sz="2000" dirty="0"/>
              <a:t>: frutilla illa </a:t>
            </a:r>
            <a:r>
              <a:rPr lang="es-ES" sz="2000" dirty="0" err="1"/>
              <a:t>illa</a:t>
            </a:r>
            <a:r>
              <a:rPr lang="es-ES" sz="2000" dirty="0"/>
              <a:t> y que el eco suena igual que ardilla illa </a:t>
            </a:r>
            <a:r>
              <a:rPr lang="es-ES" sz="2000" dirty="0" err="1"/>
              <a:t>illa</a:t>
            </a:r>
            <a:r>
              <a:rPr lang="es-ES" sz="2000" dirty="0"/>
              <a:t>, por lo tanto…(crear historia).</a:t>
            </a:r>
          </a:p>
          <a:p>
            <a:endParaRPr lang="es-ES" sz="2000" dirty="0"/>
          </a:p>
          <a:p>
            <a:r>
              <a:rPr lang="es-ES" sz="2000" dirty="0"/>
              <a:t>2-Se muestra la imagen modelo de la rima, ejercitando el Eco sonoro…luego se presentan las 2 nuevas imágenes y se les pide que identifique la que termina de igual sonido. (ejemplo: ardilla-caballo-frutilla)</a:t>
            </a:r>
          </a:p>
          <a:p>
            <a:endParaRPr lang="es-ES" sz="2000" dirty="0"/>
          </a:p>
          <a:p>
            <a:r>
              <a:rPr lang="es-ES" sz="2000" dirty="0"/>
              <a:t>3- Realizar juegos como bingos de rimas. El Educador saca de la bolsa mágica las imágenes de rimas modelo y los niños/as la parean con su bingo si corresponde</a:t>
            </a:r>
            <a:r>
              <a:rPr lang="es-ES" sz="2000" dirty="0" smtClean="0"/>
              <a:t>.</a:t>
            </a:r>
            <a:endParaRPr lang="es-ES" sz="2000" dirty="0"/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19873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3" y="548681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</a:rPr>
              <a:t>Rimas.</a:t>
            </a:r>
            <a:endParaRPr lang="es-ES" sz="3600" b="1" dirty="0"/>
          </a:p>
        </p:txBody>
      </p:sp>
      <p:sp>
        <p:nvSpPr>
          <p:cNvPr id="5" name="4 Rectángulo"/>
          <p:cNvSpPr/>
          <p:nvPr/>
        </p:nvSpPr>
        <p:spPr>
          <a:xfrm>
            <a:off x="395536" y="1828562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4-Luego de un tiempo se comienza el trabajo en ficha, presentar los dibujos sin modelo, es decir las 3 imágenes de manera paralela  y se le pide que identifique las que riman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9" y="3429000"/>
            <a:ext cx="293846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99" y="3212976"/>
            <a:ext cx="27686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23" y="3035969"/>
            <a:ext cx="20796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79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3" y="548681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</a:rPr>
              <a:t>Rimas.</a:t>
            </a:r>
            <a:endParaRPr lang="es-ES" sz="3600" b="1" dirty="0"/>
          </a:p>
        </p:txBody>
      </p:sp>
      <p:sp>
        <p:nvSpPr>
          <p:cNvPr id="5" name="4 Rectángulo"/>
          <p:cNvSpPr/>
          <p:nvPr/>
        </p:nvSpPr>
        <p:spPr>
          <a:xfrm>
            <a:off x="395536" y="1828562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5.- Dibujar un objeto que rime con la imagen modelo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204864"/>
            <a:ext cx="1728192" cy="286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64"/>
            <a:ext cx="144589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95536" y="537321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6-Verbaliza palabras que rimen con la palabra emitida (solo se nombra ya no hay apoyo de lámina).</a:t>
            </a:r>
          </a:p>
        </p:txBody>
      </p:sp>
    </p:spTree>
    <p:extLst>
      <p:ext uri="{BB962C8B-B14F-4D97-AF65-F5344CB8AC3E}">
        <p14:creationId xmlns:p14="http://schemas.microsoft.com/office/powerpoint/2010/main" val="2769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7504" y="476673"/>
            <a:ext cx="6750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chemeClr val="bg1"/>
                </a:solidFill>
              </a:rPr>
              <a:t>Sonidos finales: reconocimiento de rimas.</a:t>
            </a:r>
          </a:p>
          <a:p>
            <a:r>
              <a:rPr lang="es-ES" sz="2400" b="1" i="1" dirty="0">
                <a:solidFill>
                  <a:schemeClr val="bg1"/>
                </a:solidFill>
              </a:rPr>
              <a:t>JUEGOS: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30958"/>
            <a:ext cx="5677752" cy="423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72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692696"/>
            <a:ext cx="8208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i="1" dirty="0">
                <a:solidFill>
                  <a:schemeClr val="bg1"/>
                </a:solidFill>
              </a:rPr>
              <a:t>LENGUAJE COMPRENSIVO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1520" y="1484784"/>
            <a:ext cx="6892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i="1" dirty="0"/>
              <a:t>Habilidades básicas.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51520" y="2233552"/>
            <a:ext cx="62159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Escuchar con atención relatos y narraciones.</a:t>
            </a:r>
          </a:p>
          <a:p>
            <a:endParaRPr lang="es-ES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Recordar las ideas centrales de lo escuchado.</a:t>
            </a:r>
          </a:p>
          <a:p>
            <a:endParaRPr lang="es-ES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Aplicar lo escuchado a diferentes situaciones.</a:t>
            </a:r>
          </a:p>
          <a:p>
            <a:endParaRPr lang="es-ES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Integrar la dimensión comprensiva y expresiva de la comunicación.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95414"/>
            <a:ext cx="3272153" cy="245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06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1" y="0"/>
            <a:ext cx="9158032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1520" y="1340769"/>
            <a:ext cx="660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b="1" i="1" dirty="0"/>
              <a:t> </a:t>
            </a:r>
            <a:r>
              <a:rPr lang="es-ES" sz="2400" b="1" i="1" dirty="0"/>
              <a:t>Sonidos iniciales vocálicos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2400" b="1" i="1" dirty="0"/>
              <a:t>Sonidos iniciales consonánticos</a:t>
            </a:r>
            <a:endParaRPr lang="es-ES" sz="2400" dirty="0"/>
          </a:p>
        </p:txBody>
      </p:sp>
      <p:sp>
        <p:nvSpPr>
          <p:cNvPr id="5" name="4 Rectángulo"/>
          <p:cNvSpPr/>
          <p:nvPr/>
        </p:nvSpPr>
        <p:spPr>
          <a:xfrm>
            <a:off x="251520" y="2348880"/>
            <a:ext cx="6204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Juegos para </a:t>
            </a:r>
            <a:r>
              <a:rPr lang="es-ES" sz="2400" dirty="0" smtClean="0"/>
              <a:t>trabajar</a:t>
            </a:r>
          </a:p>
          <a:p>
            <a:r>
              <a:rPr lang="es-ES" sz="2400" dirty="0" smtClean="0"/>
              <a:t> </a:t>
            </a:r>
            <a:r>
              <a:rPr lang="es-ES" sz="2400" dirty="0"/>
              <a:t>sonidos iniciales :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89290" y="3179877"/>
            <a:ext cx="47587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s-ES" sz="2400" dirty="0"/>
              <a:t>Bandeja  con objetos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s-ES" sz="2400" dirty="0"/>
              <a:t> Nombres de los niños con S.I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s-ES" sz="2400" dirty="0"/>
              <a:t> Gráfico (pertenece o no pertenece)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s-ES" sz="2400" dirty="0"/>
              <a:t> Sonido inicial que no pertenece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s-ES" sz="2400" dirty="0"/>
              <a:t> Memorice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49542"/>
            <a:ext cx="4088790" cy="346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78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8" y="-4548"/>
            <a:ext cx="9146557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764704"/>
            <a:ext cx="5673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i="1" dirty="0">
                <a:solidFill>
                  <a:schemeClr val="bg1"/>
                </a:solidFill>
              </a:rPr>
              <a:t>Base de Datos (Alfabeto)</a:t>
            </a:r>
          </a:p>
        </p:txBody>
      </p:sp>
      <p:pic>
        <p:nvPicPr>
          <p:cNvPr id="6" name="Picture 2" descr="C:\Users\Dannae\Desktop\fotos celu\Camera\20151201_095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3"/>
          <a:stretch/>
        </p:blipFill>
        <p:spPr bwMode="auto">
          <a:xfrm>
            <a:off x="251520" y="1700808"/>
            <a:ext cx="864096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9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81"/>
            <a:ext cx="9151257" cy="686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1560" y="1443841"/>
            <a:ext cx="6246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Síntesis y Análisis fónico de palabras</a:t>
            </a:r>
            <a:r>
              <a:rPr lang="es-ES" sz="2400" dirty="0" smtClean="0"/>
              <a:t>:</a:t>
            </a:r>
          </a:p>
          <a:p>
            <a:endParaRPr lang="es-E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2400" dirty="0"/>
              <a:t>        Material concreto.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2400" dirty="0"/>
              <a:t>        Láminas o Tarjetas.</a:t>
            </a:r>
          </a:p>
          <a:p>
            <a:endParaRPr lang="es-E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2400" dirty="0"/>
              <a:t>       Nombre propio.</a:t>
            </a:r>
          </a:p>
          <a:p>
            <a:endParaRPr lang="es-ES" sz="2400" dirty="0"/>
          </a:p>
          <a:p>
            <a:endParaRPr lang="es-ES" sz="2400" dirty="0"/>
          </a:p>
        </p:txBody>
      </p:sp>
      <p:sp>
        <p:nvSpPr>
          <p:cNvPr id="7" name="6 Rectángulo"/>
          <p:cNvSpPr/>
          <p:nvPr/>
        </p:nvSpPr>
        <p:spPr>
          <a:xfrm>
            <a:off x="6372200" y="1443841"/>
            <a:ext cx="2664296" cy="16251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2" name="Picture 2" descr="Resultado de imagen para pan dibuj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17067" r="8780" b="26587"/>
          <a:stretch/>
        </p:blipFill>
        <p:spPr bwMode="auto">
          <a:xfrm>
            <a:off x="6669551" y="1541542"/>
            <a:ext cx="2069593" cy="12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355976" y="3152001"/>
            <a:ext cx="2313575" cy="21492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4" name="Picture 4" descr="Resultado de imagen para os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90" y="3355929"/>
            <a:ext cx="1779972" cy="165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Resultado de imagen para ga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6858000" y="4226604"/>
            <a:ext cx="1944216" cy="20162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51" t="823" r="51061" b="-823"/>
          <a:stretch/>
        </p:blipFill>
        <p:spPr bwMode="auto">
          <a:xfrm>
            <a:off x="6409959" y="4434616"/>
            <a:ext cx="206735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2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620688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i="1" dirty="0">
                <a:solidFill>
                  <a:schemeClr val="bg1"/>
                </a:solidFill>
              </a:rPr>
              <a:t>Como presentar  vocales y consonantes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5536" y="1505397"/>
            <a:ext cx="496855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u="sng" dirty="0"/>
              <a:t>Primera sesión:</a:t>
            </a:r>
          </a:p>
          <a:p>
            <a:endParaRPr lang="es-ES" dirty="0"/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/>
              <a:t>Presentar vocal o consonante: es la motivación. Se realiza la presentación a través de un cartel (también puede ser el objeto)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/>
              <a:t>Se presentan los objetos (solicitados a los niños/as con anticipación), traídos desde la casa.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/>
              <a:t>Alargan el sonido inicial de los objetos traídos (caminar el sonido, técnica del elástico).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/>
              <a:t>Instancia para trabajar vocabulario.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18"/>
          <a:stretch/>
        </p:blipFill>
        <p:spPr bwMode="auto">
          <a:xfrm>
            <a:off x="7281905" y="1300287"/>
            <a:ext cx="1795770" cy="229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Resultado de imagen para objetos que comienzan con j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9366" r="3315" b="9604"/>
          <a:stretch/>
        </p:blipFill>
        <p:spPr bwMode="auto">
          <a:xfrm>
            <a:off x="5796136" y="3720510"/>
            <a:ext cx="3096344" cy="27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5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1412776"/>
            <a:ext cx="72728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u="sng" dirty="0"/>
              <a:t>Segunda sesión:</a:t>
            </a:r>
          </a:p>
          <a:p>
            <a:endParaRPr lang="es-ES" dirty="0"/>
          </a:p>
          <a:p>
            <a:pPr marL="342900" indent="-342900">
              <a:buFont typeface="Arial" pitchFamily="34" charset="0"/>
              <a:buChar char="•"/>
            </a:pPr>
            <a:r>
              <a:rPr lang="es-ES" dirty="0"/>
              <a:t>Presentar vocal o consonante:  Se presenta a los niños/as nuevamente el cartel de la palabra ancla.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dirty="0"/>
              <a:t>Se recuerdan los objetos traídos desde el hogar.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dirty="0"/>
              <a:t>Se presentan tarjetas para juegos lingüísticos.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dirty="0"/>
              <a:t>Alargar la palabra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dirty="0"/>
              <a:t>Juegos lingüísticos a elección.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528" y="3874990"/>
            <a:ext cx="71287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u="sng" dirty="0"/>
              <a:t>Tercera sesión:</a:t>
            </a:r>
          </a:p>
          <a:p>
            <a:endParaRPr lang="es-ES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Presentación  Cartel con la motivación (ancla).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Alargar la palabra.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Juego Lingüístico a elección.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Presentar que la letra se escribe de una forma y se ve de otra forma.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Trabajo libro o ficha de trabajo.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r="41894"/>
          <a:stretch/>
        </p:blipFill>
        <p:spPr bwMode="auto">
          <a:xfrm>
            <a:off x="7452320" y="1412775"/>
            <a:ext cx="1584176" cy="217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4" t="44441"/>
          <a:stretch/>
        </p:blipFill>
        <p:spPr bwMode="auto">
          <a:xfrm>
            <a:off x="7145310" y="4149080"/>
            <a:ext cx="1958080" cy="205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9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548680"/>
            <a:ext cx="516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i="1" dirty="0">
                <a:solidFill>
                  <a:schemeClr val="bg1"/>
                </a:solidFill>
              </a:rPr>
              <a:t>Percepción visual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528" y="1484785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/>
              <a:t>“Capacidad </a:t>
            </a:r>
            <a:r>
              <a:rPr lang="es-ES" sz="2400" dirty="0"/>
              <a:t>para reconocer y </a:t>
            </a:r>
            <a:r>
              <a:rPr lang="es-ES" sz="2400" dirty="0" smtClean="0"/>
              <a:t>discriminar</a:t>
            </a:r>
          </a:p>
          <a:p>
            <a:r>
              <a:rPr lang="es-ES" sz="2400" dirty="0" smtClean="0"/>
              <a:t> </a:t>
            </a:r>
            <a:r>
              <a:rPr lang="es-ES" sz="2400" dirty="0"/>
              <a:t>estímulos visuales e interpretarlos.”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23528" y="2636912"/>
            <a:ext cx="5280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i="1" dirty="0"/>
              <a:t>Habilidades básicas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23528" y="3284983"/>
            <a:ext cx="61926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Reconocer semejanzas y diferencias </a:t>
            </a:r>
            <a:endParaRPr lang="es-ES" sz="2400" dirty="0" smtClean="0"/>
          </a:p>
          <a:p>
            <a:r>
              <a:rPr lang="es-ES" sz="2400" dirty="0"/>
              <a:t> </a:t>
            </a:r>
            <a:r>
              <a:rPr lang="es-ES" sz="2400" dirty="0" smtClean="0"/>
              <a:t>    entre </a:t>
            </a:r>
            <a:r>
              <a:rPr lang="es-ES" sz="2400" dirty="0"/>
              <a:t>formas/imágenes.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Desarrollar la memoria visual para transferir conocimientos adquiridos en diferentes contextos.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Desarrollar destrezas de direccionalidad ocular.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Desarrollar motilidad ocular adecuada para la lectura.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97" y="1301601"/>
            <a:ext cx="3558331" cy="267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90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1520" y="764704"/>
            <a:ext cx="5628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i="1" dirty="0">
                <a:solidFill>
                  <a:schemeClr val="bg1"/>
                </a:solidFill>
              </a:rPr>
              <a:t>Contenidos y actividades.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5536" y="1349479"/>
            <a:ext cx="7920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1</a:t>
            </a:r>
            <a:r>
              <a:rPr lang="es-ES" sz="2400" dirty="0"/>
              <a:t>.-Identificar figuras igual/diferente: forma, tamaño y color.</a:t>
            </a:r>
          </a:p>
          <a:p>
            <a:r>
              <a:rPr lang="es-ES" sz="2400" dirty="0"/>
              <a:t>2.-Constancia perceptiva: Reconocimiento de objetos en el entorno, en forma gráfica por medio del reconocimiento de sombras y figuras.</a:t>
            </a:r>
          </a:p>
          <a:p>
            <a:r>
              <a:rPr lang="es-ES" sz="2400" dirty="0"/>
              <a:t>3.-Reproducción de formas.</a:t>
            </a:r>
          </a:p>
          <a:p>
            <a:r>
              <a:rPr lang="es-ES" sz="2400" dirty="0"/>
              <a:t>       -Con materiales concretos (</a:t>
            </a:r>
            <a:r>
              <a:rPr lang="es-ES" sz="2400" dirty="0" err="1"/>
              <a:t>geoplanos</a:t>
            </a:r>
            <a:r>
              <a:rPr lang="es-ES" sz="2400" dirty="0"/>
              <a:t>, palos de fósforos, </a:t>
            </a:r>
            <a:r>
              <a:rPr lang="es-ES" sz="2400" dirty="0" err="1"/>
              <a:t>tangramas</a:t>
            </a:r>
            <a:r>
              <a:rPr lang="es-ES" sz="2400" dirty="0"/>
              <a:t>, cuadricula)</a:t>
            </a:r>
          </a:p>
          <a:p>
            <a:r>
              <a:rPr lang="es-ES" sz="2400" dirty="0"/>
              <a:t>        -En forma gráfica.</a:t>
            </a:r>
          </a:p>
          <a:p>
            <a:r>
              <a:rPr lang="es-ES" sz="2400" dirty="0"/>
              <a:t>4.-Completar figuras.</a:t>
            </a:r>
          </a:p>
          <a:p>
            <a:r>
              <a:rPr lang="es-ES" sz="2400" dirty="0"/>
              <a:t>5.-Reconocer vocales y consonantes en forma aislada, en palabra, en textos.</a:t>
            </a:r>
          </a:p>
          <a:p>
            <a:r>
              <a:rPr lang="es-ES" sz="2400" dirty="0"/>
              <a:t>6.  Memoria visual:  Memorizar diferentes formas, colores, logos, letras.</a:t>
            </a:r>
          </a:p>
        </p:txBody>
      </p:sp>
    </p:spTree>
    <p:extLst>
      <p:ext uri="{BB962C8B-B14F-4D97-AF65-F5344CB8AC3E}">
        <p14:creationId xmlns:p14="http://schemas.microsoft.com/office/powerpoint/2010/main" val="209734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0" y="-27384"/>
            <a:ext cx="915509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764704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i="1" dirty="0">
                <a:solidFill>
                  <a:schemeClr val="bg1"/>
                </a:solidFill>
              </a:rPr>
              <a:t>Progresión de las experiencias de aprendizaje</a:t>
            </a:r>
            <a:r>
              <a:rPr lang="es-ES" sz="3200" b="1" i="1" dirty="0"/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3528" y="1484785"/>
            <a:ext cx="6534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- Trabajo a nivel concreto y/o vivencial.</a:t>
            </a:r>
          </a:p>
          <a:p>
            <a:r>
              <a:rPr lang="es-ES" sz="2800" dirty="0"/>
              <a:t>-Trabajo a nivel gráfico.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9" y="2564904"/>
            <a:ext cx="35544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564904"/>
            <a:ext cx="2691471" cy="269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1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764704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3200" b="1" i="1" dirty="0"/>
          </a:p>
        </p:txBody>
      </p:sp>
      <p:sp>
        <p:nvSpPr>
          <p:cNvPr id="5" name="4 Rectángulo"/>
          <p:cNvSpPr/>
          <p:nvPr/>
        </p:nvSpPr>
        <p:spPr>
          <a:xfrm>
            <a:off x="323528" y="1484785"/>
            <a:ext cx="6534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/>
          </a:p>
        </p:txBody>
      </p:sp>
      <p:sp>
        <p:nvSpPr>
          <p:cNvPr id="6" name="5 Rectángulo"/>
          <p:cNvSpPr/>
          <p:nvPr/>
        </p:nvSpPr>
        <p:spPr>
          <a:xfrm>
            <a:off x="539552" y="1746395"/>
            <a:ext cx="63184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600" dirty="0"/>
              <a:t>Éxito …</a:t>
            </a:r>
          </a:p>
          <a:p>
            <a:r>
              <a:rPr lang="es-ES" sz="6600" dirty="0"/>
              <a:t>y   muchísimas gracias.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17244"/>
            <a:ext cx="23050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92" y="3717032"/>
            <a:ext cx="3744416" cy="28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37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692696"/>
            <a:ext cx="5659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i="1" dirty="0">
                <a:solidFill>
                  <a:schemeClr val="bg1"/>
                </a:solidFill>
              </a:rPr>
              <a:t>Metodología de trabajo: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39552" y="1556792"/>
            <a:ext cx="6318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Planificación al menos 3 veces a la semana la lectura de un cuento.</a:t>
            </a:r>
          </a:p>
          <a:p>
            <a:endParaRPr lang="es-ES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Actividades grupales tanto en la sala de clases como en biblioteca.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39552" y="3495784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Visitas semanales a la Biblioteca.</a:t>
            </a:r>
          </a:p>
          <a:p>
            <a:endParaRPr lang="es-ES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Preguntas  que permitan respuestas de tipo literales-inferenciales – valorativas.</a:t>
            </a:r>
          </a:p>
        </p:txBody>
      </p:sp>
    </p:spTree>
    <p:extLst>
      <p:ext uri="{BB962C8B-B14F-4D97-AF65-F5344CB8AC3E}">
        <p14:creationId xmlns:p14="http://schemas.microsoft.com/office/powerpoint/2010/main" val="35956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692696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i="1" dirty="0" smtClean="0">
                <a:solidFill>
                  <a:schemeClr val="bg1"/>
                </a:solidFill>
              </a:rPr>
              <a:t>Contenidos y actividades sugeridas:</a:t>
            </a:r>
            <a:endParaRPr lang="es-ES" sz="3200" b="1" i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39552" y="1556792"/>
            <a:ext cx="6318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</p:txBody>
      </p:sp>
      <p:sp>
        <p:nvSpPr>
          <p:cNvPr id="6" name="5 Rectángulo"/>
          <p:cNvSpPr/>
          <p:nvPr/>
        </p:nvSpPr>
        <p:spPr>
          <a:xfrm>
            <a:off x="539552" y="3495784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es-ES" sz="2400" dirty="0"/>
          </a:p>
        </p:txBody>
      </p:sp>
      <p:sp>
        <p:nvSpPr>
          <p:cNvPr id="7" name="6 Rectángulo"/>
          <p:cNvSpPr/>
          <p:nvPr/>
        </p:nvSpPr>
        <p:spPr>
          <a:xfrm>
            <a:off x="539552" y="1556791"/>
            <a:ext cx="77048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1. Seguimiento de instrucciones.</a:t>
            </a:r>
          </a:p>
          <a:p>
            <a:r>
              <a:rPr lang="es-ES" sz="2000" dirty="0"/>
              <a:t>En forma oral y /o gráfica</a:t>
            </a:r>
          </a:p>
          <a:p>
            <a:endParaRPr lang="es-ES" sz="2000" dirty="0"/>
          </a:p>
          <a:p>
            <a:r>
              <a:rPr lang="es-ES" sz="2000" dirty="0"/>
              <a:t>2.  Responder preguntas literales, inferenciales, valorativas y creativas(cuentos, poesías)</a:t>
            </a:r>
          </a:p>
          <a:p>
            <a:endParaRPr lang="es-ES" sz="2000" dirty="0"/>
          </a:p>
          <a:p>
            <a:r>
              <a:rPr lang="es-ES" sz="2000" dirty="0"/>
              <a:t>3.  Asociación de ideas: Absurdos, Imágenes con oraciones, objeto-utilidad.</a:t>
            </a:r>
          </a:p>
          <a:p>
            <a:endParaRPr lang="es-ES" sz="2000" dirty="0"/>
          </a:p>
          <a:p>
            <a:r>
              <a:rPr lang="es-ES" sz="2000" dirty="0"/>
              <a:t>4. Analogías.</a:t>
            </a:r>
          </a:p>
          <a:p>
            <a:endParaRPr lang="es-ES" sz="2000" dirty="0"/>
          </a:p>
          <a:p>
            <a:r>
              <a:rPr lang="es-ES" sz="2000" dirty="0"/>
              <a:t>5.  Ampliación de vocabulario </a:t>
            </a:r>
          </a:p>
          <a:p>
            <a:r>
              <a:rPr lang="es-ES" sz="2000" dirty="0"/>
              <a:t>   Diccionario de imágenes</a:t>
            </a:r>
          </a:p>
          <a:p>
            <a:r>
              <a:rPr lang="es-ES" sz="2000" dirty="0"/>
              <a:t>   Vocabulario por categorías definidas.</a:t>
            </a:r>
          </a:p>
        </p:txBody>
      </p:sp>
    </p:spTree>
    <p:extLst>
      <p:ext uri="{BB962C8B-B14F-4D97-AF65-F5344CB8AC3E}">
        <p14:creationId xmlns:p14="http://schemas.microsoft.com/office/powerpoint/2010/main" val="400973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9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3" y="836712"/>
            <a:ext cx="6347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i="1" dirty="0">
                <a:solidFill>
                  <a:schemeClr val="bg1"/>
                </a:solidFill>
              </a:rPr>
              <a:t>Sugerencias para trabajar con cuentos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7544" y="1556792"/>
            <a:ext cx="6390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Previamente seleccionar  libros adecuados.</a:t>
            </a:r>
          </a:p>
          <a:p>
            <a:endParaRPr lang="es-ES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Utilizar diferentes apoyos para presentar un cuento: libro, láminas, </a:t>
            </a:r>
            <a:r>
              <a:rPr lang="es-ES" sz="2400" dirty="0" smtClean="0"/>
              <a:t>data</a:t>
            </a:r>
          </a:p>
          <a:p>
            <a:pPr marL="342900" indent="-342900">
              <a:buFont typeface="Wingdings" pitchFamily="2" charset="2"/>
              <a:buChar char="v"/>
            </a:pPr>
            <a:endParaRPr lang="es-ES" sz="2400" dirty="0"/>
          </a:p>
        </p:txBody>
      </p:sp>
      <p:sp>
        <p:nvSpPr>
          <p:cNvPr id="6" name="5 Rectángulo"/>
          <p:cNvSpPr/>
          <p:nvPr/>
        </p:nvSpPr>
        <p:spPr>
          <a:xfrm>
            <a:off x="539552" y="3126452"/>
            <a:ext cx="6318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Incorporar principios y finales de cuentos nuevos.</a:t>
            </a:r>
          </a:p>
          <a:p>
            <a:endParaRPr lang="es-ES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es-ES" sz="2400" dirty="0"/>
              <a:t>Extraer vocabulario relacionado con los libros que se irán presentando.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7"/>
            <a:ext cx="2777815" cy="188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7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1521" y="764704"/>
            <a:ext cx="6002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i="1" dirty="0">
                <a:solidFill>
                  <a:schemeClr val="bg1"/>
                </a:solidFill>
              </a:rPr>
              <a:t>Técnicas de una  buena narración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1521" y="1484784"/>
            <a:ext cx="576063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1.-Conocer el cuento.</a:t>
            </a:r>
          </a:p>
          <a:p>
            <a:r>
              <a:rPr lang="es-ES" sz="2400" dirty="0"/>
              <a:t>2.-Señal de cuento.</a:t>
            </a:r>
          </a:p>
          <a:p>
            <a:r>
              <a:rPr lang="es-ES" sz="2400" dirty="0"/>
              <a:t>3.-Extraer vocabulario, utilizando </a:t>
            </a:r>
            <a:endParaRPr lang="es-ES" sz="2400" dirty="0" smtClean="0"/>
          </a:p>
          <a:p>
            <a:r>
              <a:rPr lang="es-ES" sz="2400" dirty="0" smtClean="0"/>
              <a:t>lenguaje  </a:t>
            </a:r>
            <a:r>
              <a:rPr lang="es-ES" sz="2400" dirty="0"/>
              <a:t>adecuado.</a:t>
            </a:r>
          </a:p>
          <a:p>
            <a:r>
              <a:rPr lang="es-ES" sz="2400" dirty="0"/>
              <a:t>4.-Considerar los momentos de la lectura.</a:t>
            </a:r>
          </a:p>
          <a:p>
            <a:r>
              <a:rPr lang="es-ES" sz="2400" dirty="0"/>
              <a:t>5.-No siempre interrumpir el desarrollo </a:t>
            </a:r>
            <a:endParaRPr lang="es-ES" sz="2400" dirty="0" smtClean="0"/>
          </a:p>
          <a:p>
            <a:r>
              <a:rPr lang="es-ES" sz="2400" dirty="0" smtClean="0"/>
              <a:t>de </a:t>
            </a:r>
            <a:r>
              <a:rPr lang="es-ES" sz="2400" dirty="0"/>
              <a:t>la </a:t>
            </a:r>
            <a:r>
              <a:rPr lang="es-ES" sz="2400" dirty="0" smtClean="0"/>
              <a:t>acción</a:t>
            </a:r>
            <a:r>
              <a:rPr lang="es-ES" sz="2400" dirty="0"/>
              <a:t>.</a:t>
            </a:r>
          </a:p>
          <a:p>
            <a:r>
              <a:rPr lang="es-ES" sz="2400" dirty="0"/>
              <a:t>6.-Transmitir entusiasmo.</a:t>
            </a:r>
          </a:p>
          <a:p>
            <a:r>
              <a:rPr lang="es-ES" sz="2400" dirty="0"/>
              <a:t>7.-Considerar tiempo estimado para la actividad.</a:t>
            </a:r>
          </a:p>
          <a:p>
            <a:r>
              <a:rPr lang="es-ES" sz="2400" dirty="0"/>
              <a:t>8.-Entonación de la voz.</a:t>
            </a:r>
          </a:p>
          <a:p>
            <a:r>
              <a:rPr lang="es-ES" sz="2400" dirty="0"/>
              <a:t>9.-La narración se perfecciona con la práctica.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72207"/>
            <a:ext cx="3509193" cy="411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3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0086" y="476672"/>
            <a:ext cx="7240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i="1" dirty="0">
                <a:solidFill>
                  <a:schemeClr val="bg1"/>
                </a:solidFill>
              </a:rPr>
              <a:t>También es importante…La Conciencia de lo impreso: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39552" y="1556792"/>
            <a:ext cx="79928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s-ES" sz="2000" dirty="0"/>
              <a:t>Es la comprensión de que lo escrito conlleva un mensaje y que de la organización básica de la escritura derivan los componentes del Concepto de lo Impreso, (que se escribe de izquierda a derecha de arriba hacia abajo, que las frases tienen palabras, que existen títulos y puntuación, etc.) </a:t>
            </a:r>
            <a:endParaRPr lang="es-ES" sz="2000" dirty="0" smtClean="0"/>
          </a:p>
          <a:p>
            <a:pPr marL="285750" indent="-285750" algn="just">
              <a:buFont typeface="Wingdings" pitchFamily="2" charset="2"/>
              <a:buChar char="v"/>
            </a:pPr>
            <a:endParaRPr lang="es-ES" sz="2000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es-ES" sz="2000" dirty="0"/>
              <a:t>Esta habilidad es una de las que ha sido más fuertemente vinculada al éxito y fracaso en el proceso de adquisición de la lectura. Aquellos alumnos que tienen un fuerte concepto de lo impreso tienen claramente mejores resultados y mayor  motivación para aprender a leer. </a:t>
            </a:r>
          </a:p>
          <a:p>
            <a:pPr algn="just"/>
            <a:endParaRPr lang="es-ES" sz="2000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es-ES" sz="2000" dirty="0"/>
              <a:t>La lectura compartida en voz alta y el hacer referencia al texto son elementos que ayudan a los niños a adquirir esta habilidad.</a:t>
            </a:r>
          </a:p>
        </p:txBody>
      </p:sp>
    </p:spTree>
    <p:extLst>
      <p:ext uri="{BB962C8B-B14F-4D97-AF65-F5344CB8AC3E}">
        <p14:creationId xmlns:p14="http://schemas.microsoft.com/office/powerpoint/2010/main" val="22923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10"/>
            <a:ext cx="9135794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1520" y="1340768"/>
            <a:ext cx="45365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En definitiva, consiste en identificar una serie de características del texto impreso en un libro: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i="1" dirty="0"/>
              <a:t>Título.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i="1" dirty="0"/>
              <a:t>Autor.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i="1" dirty="0"/>
              <a:t>Línea.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i="1" dirty="0"/>
              <a:t>Puntuación y signos.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i="1" dirty="0"/>
              <a:t>Letra mayúscula, minúscula.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i="1" dirty="0"/>
              <a:t>Diferencia entre letra, palabra y frase.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i="1" dirty="0"/>
              <a:t>Diferencia entre numero y letra, etc. </a:t>
            </a:r>
          </a:p>
        </p:txBody>
      </p:sp>
      <p:pic>
        <p:nvPicPr>
          <p:cNvPr id="6" name="Picture 2" descr="Resultado de imagen para portada no te rias pe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332" y="1340768"/>
            <a:ext cx="3965359" cy="458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6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692696"/>
            <a:ext cx="6298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i="1" dirty="0">
                <a:solidFill>
                  <a:schemeClr val="bg1"/>
                </a:solidFill>
              </a:rPr>
              <a:t>Vocabulario: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5536" y="1412776"/>
            <a:ext cx="79928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i="1" dirty="0"/>
              <a:t>El entender una palabra es conocer su significado</a:t>
            </a:r>
            <a:r>
              <a:rPr lang="es-ES" dirty="0"/>
              <a:t>, pero…</a:t>
            </a:r>
          </a:p>
          <a:p>
            <a:endParaRPr lang="es-ES" dirty="0"/>
          </a:p>
          <a:p>
            <a:r>
              <a:rPr lang="es-ES" dirty="0"/>
              <a:t>Este conocimiento considera saber si la palabra se usa en contextos formales o más informales.</a:t>
            </a:r>
          </a:p>
          <a:p>
            <a:endParaRPr lang="es-ES" dirty="0"/>
          </a:p>
          <a:p>
            <a:r>
              <a:rPr lang="es-ES" dirty="0"/>
              <a:t>Las palabras se entienden en contextos.</a:t>
            </a:r>
          </a:p>
          <a:p>
            <a:r>
              <a:rPr lang="es-ES" dirty="0"/>
              <a:t>El aprendizaje de ellas se da en los primeros años en contextos orales.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95536" y="3645024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 Se debe ir más allá que la memorización de definiciones</a:t>
            </a:r>
            <a:r>
              <a:rPr lang="es-ES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El vocabulario es uno de los procesos que son parte importante de la lectura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29" y="4845353"/>
            <a:ext cx="6864350" cy="817563"/>
          </a:xfrm>
          <a:prstGeom prst="rect">
            <a:avLst/>
          </a:prstGeom>
          <a:solidFill>
            <a:srgbClr val="92D050"/>
          </a:solidFill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6015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1570</Words>
  <Application>Microsoft Office PowerPoint</Application>
  <PresentationFormat>Presentación en pantalla (4:3)</PresentationFormat>
  <Paragraphs>216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Dannae</dc:creator>
  <cp:lastModifiedBy>Dannae</cp:lastModifiedBy>
  <cp:revision>47</cp:revision>
  <dcterms:created xsi:type="dcterms:W3CDTF">2017-03-29T16:02:48Z</dcterms:created>
  <dcterms:modified xsi:type="dcterms:W3CDTF">2020-05-22T15:02:13Z</dcterms:modified>
</cp:coreProperties>
</file>