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3" r:id="rId3"/>
    <p:sldId id="304" r:id="rId4"/>
    <p:sldId id="305" r:id="rId5"/>
    <p:sldId id="259" r:id="rId6"/>
    <p:sldId id="258" r:id="rId7"/>
    <p:sldId id="260" r:id="rId8"/>
    <p:sldId id="261" r:id="rId9"/>
    <p:sldId id="262" r:id="rId10"/>
    <p:sldId id="263" r:id="rId11"/>
    <p:sldId id="264" r:id="rId12"/>
    <p:sldId id="265" r:id="rId13"/>
    <p:sldId id="266" r:id="rId14"/>
    <p:sldId id="267" r:id="rId15"/>
    <p:sldId id="268" r:id="rId16"/>
    <p:sldId id="269" r:id="rId17"/>
    <p:sldId id="307" r:id="rId18"/>
    <p:sldId id="308" r:id="rId19"/>
    <p:sldId id="309" r:id="rId20"/>
    <p:sldId id="310" r:id="rId21"/>
    <p:sldId id="311" r:id="rId22"/>
    <p:sldId id="312" r:id="rId23"/>
    <p:sldId id="313" r:id="rId24"/>
    <p:sldId id="314" r:id="rId25"/>
    <p:sldId id="315" r:id="rId26"/>
    <p:sldId id="270" r:id="rId27"/>
    <p:sldId id="316" r:id="rId28"/>
    <p:sldId id="317" r:id="rId29"/>
    <p:sldId id="318" r:id="rId30"/>
    <p:sldId id="319" r:id="rId31"/>
    <p:sldId id="320" r:id="rId32"/>
    <p:sldId id="321" r:id="rId33"/>
    <p:sldId id="322" r:id="rId34"/>
    <p:sldId id="323" r:id="rId35"/>
    <p:sldId id="324" r:id="rId36"/>
    <p:sldId id="325" r:id="rId37"/>
    <p:sldId id="326" r:id="rId38"/>
    <p:sldId id="327" r:id="rId39"/>
    <p:sldId id="272" r:id="rId40"/>
    <p:sldId id="271" r:id="rId41"/>
    <p:sldId id="273" r:id="rId42"/>
    <p:sldId id="274" r:id="rId43"/>
    <p:sldId id="275" r:id="rId44"/>
    <p:sldId id="276" r:id="rId45"/>
    <p:sldId id="281" r:id="rId46"/>
    <p:sldId id="282" r:id="rId47"/>
    <p:sldId id="283" r:id="rId48"/>
    <p:sldId id="284" r:id="rId49"/>
    <p:sldId id="285" r:id="rId50"/>
    <p:sldId id="286" r:id="rId51"/>
    <p:sldId id="287" r:id="rId52"/>
    <p:sldId id="288" r:id="rId53"/>
    <p:sldId id="289" r:id="rId54"/>
    <p:sldId id="290" r:id="rId55"/>
    <p:sldId id="291" r:id="rId56"/>
    <p:sldId id="292" r:id="rId57"/>
    <p:sldId id="293" r:id="rId58"/>
    <p:sldId id="294" r:id="rId59"/>
    <p:sldId id="295" r:id="rId60"/>
    <p:sldId id="296" r:id="rId61"/>
    <p:sldId id="297" r:id="rId62"/>
    <p:sldId id="298" r:id="rId63"/>
    <p:sldId id="299" r:id="rId64"/>
    <p:sldId id="300" r:id="rId65"/>
    <p:sldId id="301" r:id="rId66"/>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4660"/>
  </p:normalViewPr>
  <p:slideViewPr>
    <p:cSldViewPr snapToGrid="0">
      <p:cViewPr varScale="1">
        <p:scale>
          <a:sx n="70" d="100"/>
          <a:sy n="70" d="100"/>
        </p:scale>
        <p:origin x="43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C0A7ED-190A-4B61-B750-087B6FD31B63}" type="doc">
      <dgm:prSet loTypeId="urn:microsoft.com/office/officeart/2018/layout/CircleProcess" loCatId="simpleprocesssa" qsTypeId="urn:microsoft.com/office/officeart/2005/8/quickstyle/simple1" qsCatId="simple" csTypeId="urn:microsoft.com/office/officeart/2005/8/colors/colorful1" csCatId="colorful"/>
      <dgm:spPr/>
      <dgm:t>
        <a:bodyPr/>
        <a:lstStyle/>
        <a:p>
          <a:endParaRPr lang="en-US"/>
        </a:p>
      </dgm:t>
    </dgm:pt>
    <dgm:pt modelId="{402B2F4B-5500-40E2-A632-822FCB4B90EC}">
      <dgm:prSet/>
      <dgm:spPr/>
      <dgm:t>
        <a:bodyPr/>
        <a:lstStyle/>
        <a:p>
          <a:r>
            <a:rPr lang="es-ES" b="0" i="0"/>
            <a:t>¿Por qué los porcentajes que aparecen en el informe de mi colega son distintos a los que aparecen en el mío?</a:t>
          </a:r>
          <a:endParaRPr lang="en-US"/>
        </a:p>
      </dgm:t>
    </dgm:pt>
    <dgm:pt modelId="{F7470165-BE31-47D8-A90E-8192381AFFA7}" type="parTrans" cxnId="{C106AC44-C423-4F75-B5D4-E90C4DE679A5}">
      <dgm:prSet/>
      <dgm:spPr/>
      <dgm:t>
        <a:bodyPr/>
        <a:lstStyle/>
        <a:p>
          <a:endParaRPr lang="en-US"/>
        </a:p>
      </dgm:t>
    </dgm:pt>
    <dgm:pt modelId="{9AFE2231-A9FF-4163-AB8B-F71F4EA164FC}" type="sibTrans" cxnId="{C106AC44-C423-4F75-B5D4-E90C4DE679A5}">
      <dgm:prSet/>
      <dgm:spPr/>
      <dgm:t>
        <a:bodyPr/>
        <a:lstStyle/>
        <a:p>
          <a:endParaRPr lang="en-US"/>
        </a:p>
      </dgm:t>
    </dgm:pt>
    <dgm:pt modelId="{9D4A31A2-773D-4BDB-B211-FFA3FBA3B37F}">
      <dgm:prSet/>
      <dgm:spPr/>
      <dgm:t>
        <a:bodyPr/>
        <a:lstStyle/>
        <a:p>
          <a:r>
            <a:rPr lang="es-ES" b="0" i="0"/>
            <a:t>Cuando los porcentajes fluctúen entre un 5% y un 10% es porque no se consideró el Módulo 3 en el puntaje final del Portafolio, por lo cual se evaluaron 16 aspectos. </a:t>
          </a:r>
          <a:endParaRPr lang="en-US"/>
        </a:p>
      </dgm:t>
    </dgm:pt>
    <dgm:pt modelId="{7FC50148-C3AE-4D11-9537-117781E1CBB6}" type="parTrans" cxnId="{5C6A5F84-52A5-4231-90D6-2478731BDE5B}">
      <dgm:prSet/>
      <dgm:spPr/>
      <dgm:t>
        <a:bodyPr/>
        <a:lstStyle/>
        <a:p>
          <a:endParaRPr lang="en-US"/>
        </a:p>
      </dgm:t>
    </dgm:pt>
    <dgm:pt modelId="{EE49873B-A1F6-48AB-B617-B2A3E3826950}" type="sibTrans" cxnId="{5C6A5F84-52A5-4231-90D6-2478731BDE5B}">
      <dgm:prSet/>
      <dgm:spPr/>
      <dgm:t>
        <a:bodyPr/>
        <a:lstStyle/>
        <a:p>
          <a:endParaRPr lang="en-US"/>
        </a:p>
      </dgm:t>
    </dgm:pt>
    <dgm:pt modelId="{275F3236-3857-4FC6-8883-A6E8ECC2E02C}">
      <dgm:prSet/>
      <dgm:spPr/>
      <dgm:t>
        <a:bodyPr/>
        <a:lstStyle/>
        <a:p>
          <a:r>
            <a:rPr lang="es-ES" b="0" i="0"/>
            <a:t>En cambio, cuando los porcentajes fluctúen entre un 4% y un 9% significa que el Módulo 3 sí fue considerado en el resultado final del Portafolio, y fueron evaluados los 20 aspectos.</a:t>
          </a:r>
          <a:endParaRPr lang="en-US"/>
        </a:p>
      </dgm:t>
    </dgm:pt>
    <dgm:pt modelId="{652C4493-FD82-4F91-B256-888ABC2CE393}" type="parTrans" cxnId="{94C82521-BB42-4CD3-A3AB-24CC791CDDA3}">
      <dgm:prSet/>
      <dgm:spPr/>
      <dgm:t>
        <a:bodyPr/>
        <a:lstStyle/>
        <a:p>
          <a:endParaRPr lang="en-US"/>
        </a:p>
      </dgm:t>
    </dgm:pt>
    <dgm:pt modelId="{7974E2BC-7872-46AB-9A34-729E0AE9F6C4}" type="sibTrans" cxnId="{94C82521-BB42-4CD3-A3AB-24CC791CDDA3}">
      <dgm:prSet/>
      <dgm:spPr/>
      <dgm:t>
        <a:bodyPr/>
        <a:lstStyle/>
        <a:p>
          <a:endParaRPr lang="en-US"/>
        </a:p>
      </dgm:t>
    </dgm:pt>
    <dgm:pt modelId="{90296D25-9C5E-4117-8856-6DC23687D515}" type="pres">
      <dgm:prSet presAssocID="{30C0A7ED-190A-4B61-B750-087B6FD31B63}" presName="Name0" presStyleCnt="0">
        <dgm:presLayoutVars>
          <dgm:chMax val="11"/>
          <dgm:chPref val="11"/>
          <dgm:dir/>
          <dgm:resizeHandles/>
        </dgm:presLayoutVars>
      </dgm:prSet>
      <dgm:spPr/>
      <dgm:t>
        <a:bodyPr/>
        <a:lstStyle/>
        <a:p>
          <a:endParaRPr lang="es-CL"/>
        </a:p>
      </dgm:t>
    </dgm:pt>
    <dgm:pt modelId="{9E6D8BFC-917B-4A5F-89AA-AACB1937EF25}" type="pres">
      <dgm:prSet presAssocID="{275F3236-3857-4FC6-8883-A6E8ECC2E02C}" presName="Accent3" presStyleCnt="0"/>
      <dgm:spPr/>
    </dgm:pt>
    <dgm:pt modelId="{C18AC83B-CC48-4E59-BBCB-4F6AB39890FD}" type="pres">
      <dgm:prSet presAssocID="{275F3236-3857-4FC6-8883-A6E8ECC2E02C}" presName="Accent" presStyleLbl="node1" presStyleIdx="0" presStyleCnt="6"/>
      <dgm:spPr/>
    </dgm:pt>
    <dgm:pt modelId="{47BA10D2-6C6C-47B1-AB57-E1ECAE98395C}" type="pres">
      <dgm:prSet presAssocID="{275F3236-3857-4FC6-8883-A6E8ECC2E02C}" presName="ParentBackground3" presStyleCnt="0"/>
      <dgm:spPr/>
    </dgm:pt>
    <dgm:pt modelId="{B1058384-48CA-4B66-B7AB-FBDF20E3F586}" type="pres">
      <dgm:prSet presAssocID="{275F3236-3857-4FC6-8883-A6E8ECC2E02C}" presName="ParentBackground" presStyleLbl="node1" presStyleIdx="1" presStyleCnt="6"/>
      <dgm:spPr/>
      <dgm:t>
        <a:bodyPr/>
        <a:lstStyle/>
        <a:p>
          <a:endParaRPr lang="es-CL"/>
        </a:p>
      </dgm:t>
    </dgm:pt>
    <dgm:pt modelId="{39C9430F-4396-41AC-B94E-217AE82528DB}" type="pres">
      <dgm:prSet presAssocID="{275F3236-3857-4FC6-8883-A6E8ECC2E02C}" presName="Parent3" presStyleLbl="fgAcc0" presStyleIdx="0" presStyleCnt="0">
        <dgm:presLayoutVars>
          <dgm:chMax val="1"/>
          <dgm:chPref val="1"/>
          <dgm:bulletEnabled val="1"/>
        </dgm:presLayoutVars>
      </dgm:prSet>
      <dgm:spPr/>
      <dgm:t>
        <a:bodyPr/>
        <a:lstStyle/>
        <a:p>
          <a:endParaRPr lang="es-CL"/>
        </a:p>
      </dgm:t>
    </dgm:pt>
    <dgm:pt modelId="{68674472-8A07-41FA-85F5-DD1FB6BA736D}" type="pres">
      <dgm:prSet presAssocID="{9D4A31A2-773D-4BDB-B211-FFA3FBA3B37F}" presName="Accent2" presStyleCnt="0"/>
      <dgm:spPr/>
    </dgm:pt>
    <dgm:pt modelId="{24ADE764-66C4-4DC2-BC77-6BDCC1C2959C}" type="pres">
      <dgm:prSet presAssocID="{9D4A31A2-773D-4BDB-B211-FFA3FBA3B37F}" presName="Accent" presStyleLbl="node1" presStyleIdx="2" presStyleCnt="6"/>
      <dgm:spPr/>
    </dgm:pt>
    <dgm:pt modelId="{C0B23713-698E-4580-A53F-0D091B9AF177}" type="pres">
      <dgm:prSet presAssocID="{9D4A31A2-773D-4BDB-B211-FFA3FBA3B37F}" presName="ParentBackground2" presStyleCnt="0"/>
      <dgm:spPr/>
    </dgm:pt>
    <dgm:pt modelId="{3CA92211-8CF1-4404-BE4C-94B89721FA58}" type="pres">
      <dgm:prSet presAssocID="{9D4A31A2-773D-4BDB-B211-FFA3FBA3B37F}" presName="ParentBackground" presStyleLbl="node1" presStyleIdx="3" presStyleCnt="6"/>
      <dgm:spPr/>
      <dgm:t>
        <a:bodyPr/>
        <a:lstStyle/>
        <a:p>
          <a:endParaRPr lang="es-CL"/>
        </a:p>
      </dgm:t>
    </dgm:pt>
    <dgm:pt modelId="{278D40BC-0B47-4F19-A8C9-3E44D8B38DEE}" type="pres">
      <dgm:prSet presAssocID="{9D4A31A2-773D-4BDB-B211-FFA3FBA3B37F}" presName="Parent2" presStyleLbl="fgAcc0" presStyleIdx="0" presStyleCnt="0">
        <dgm:presLayoutVars>
          <dgm:chMax val="1"/>
          <dgm:chPref val="1"/>
          <dgm:bulletEnabled val="1"/>
        </dgm:presLayoutVars>
      </dgm:prSet>
      <dgm:spPr/>
      <dgm:t>
        <a:bodyPr/>
        <a:lstStyle/>
        <a:p>
          <a:endParaRPr lang="es-CL"/>
        </a:p>
      </dgm:t>
    </dgm:pt>
    <dgm:pt modelId="{3F421FCA-B8C9-4C19-952F-64F1DCDBC2D2}" type="pres">
      <dgm:prSet presAssocID="{402B2F4B-5500-40E2-A632-822FCB4B90EC}" presName="Accent1" presStyleCnt="0"/>
      <dgm:spPr/>
    </dgm:pt>
    <dgm:pt modelId="{F511C51B-8E08-48A9-8980-3094ACF96B9B}" type="pres">
      <dgm:prSet presAssocID="{402B2F4B-5500-40E2-A632-822FCB4B90EC}" presName="Accent" presStyleLbl="node1" presStyleIdx="4" presStyleCnt="6"/>
      <dgm:spPr/>
    </dgm:pt>
    <dgm:pt modelId="{CACEE397-1449-468F-A6B9-B847E59073F3}" type="pres">
      <dgm:prSet presAssocID="{402B2F4B-5500-40E2-A632-822FCB4B90EC}" presName="ParentBackground1" presStyleCnt="0"/>
      <dgm:spPr/>
    </dgm:pt>
    <dgm:pt modelId="{3323625C-8E87-4724-82D0-9336A3C825A2}" type="pres">
      <dgm:prSet presAssocID="{402B2F4B-5500-40E2-A632-822FCB4B90EC}" presName="ParentBackground" presStyleLbl="node1" presStyleIdx="5" presStyleCnt="6"/>
      <dgm:spPr/>
      <dgm:t>
        <a:bodyPr/>
        <a:lstStyle/>
        <a:p>
          <a:endParaRPr lang="es-CL"/>
        </a:p>
      </dgm:t>
    </dgm:pt>
    <dgm:pt modelId="{4118A92E-654A-4C40-82C7-8F3F8F7F4377}" type="pres">
      <dgm:prSet presAssocID="{402B2F4B-5500-40E2-A632-822FCB4B90EC}" presName="Parent1" presStyleLbl="fgAcc0" presStyleIdx="0" presStyleCnt="0">
        <dgm:presLayoutVars>
          <dgm:chMax val="1"/>
          <dgm:chPref val="1"/>
          <dgm:bulletEnabled val="1"/>
        </dgm:presLayoutVars>
      </dgm:prSet>
      <dgm:spPr/>
      <dgm:t>
        <a:bodyPr/>
        <a:lstStyle/>
        <a:p>
          <a:endParaRPr lang="es-CL"/>
        </a:p>
      </dgm:t>
    </dgm:pt>
  </dgm:ptLst>
  <dgm:cxnLst>
    <dgm:cxn modelId="{94C82521-BB42-4CD3-A3AB-24CC791CDDA3}" srcId="{30C0A7ED-190A-4B61-B750-087B6FD31B63}" destId="{275F3236-3857-4FC6-8883-A6E8ECC2E02C}" srcOrd="2" destOrd="0" parTransId="{652C4493-FD82-4F91-B256-888ABC2CE393}" sibTransId="{7974E2BC-7872-46AB-9A34-729E0AE9F6C4}"/>
    <dgm:cxn modelId="{CA90B11A-A10C-4B33-B8A0-E8656FF9D20D}" type="presOf" srcId="{402B2F4B-5500-40E2-A632-822FCB4B90EC}" destId="{3323625C-8E87-4724-82D0-9336A3C825A2}" srcOrd="0" destOrd="0" presId="urn:microsoft.com/office/officeart/2018/layout/CircleProcess"/>
    <dgm:cxn modelId="{C106AC44-C423-4F75-B5D4-E90C4DE679A5}" srcId="{30C0A7ED-190A-4B61-B750-087B6FD31B63}" destId="{402B2F4B-5500-40E2-A632-822FCB4B90EC}" srcOrd="0" destOrd="0" parTransId="{F7470165-BE31-47D8-A90E-8192381AFFA7}" sibTransId="{9AFE2231-A9FF-4163-AB8B-F71F4EA164FC}"/>
    <dgm:cxn modelId="{5C6A5F84-52A5-4231-90D6-2478731BDE5B}" srcId="{30C0A7ED-190A-4B61-B750-087B6FD31B63}" destId="{9D4A31A2-773D-4BDB-B211-FFA3FBA3B37F}" srcOrd="1" destOrd="0" parTransId="{7FC50148-C3AE-4D11-9537-117781E1CBB6}" sibTransId="{EE49873B-A1F6-48AB-B617-B2A3E3826950}"/>
    <dgm:cxn modelId="{CC6CA481-EE22-4E9F-9B49-A7F568DBF677}" type="presOf" srcId="{275F3236-3857-4FC6-8883-A6E8ECC2E02C}" destId="{39C9430F-4396-41AC-B94E-217AE82528DB}" srcOrd="1" destOrd="0" presId="urn:microsoft.com/office/officeart/2018/layout/CircleProcess"/>
    <dgm:cxn modelId="{37CFE45B-7D50-4A34-B8AC-C61B30ABD151}" type="presOf" srcId="{402B2F4B-5500-40E2-A632-822FCB4B90EC}" destId="{4118A92E-654A-4C40-82C7-8F3F8F7F4377}" srcOrd="1" destOrd="0" presId="urn:microsoft.com/office/officeart/2018/layout/CircleProcess"/>
    <dgm:cxn modelId="{98A7084F-37EE-4FA7-8F99-6EBA2D35FF9D}" type="presOf" srcId="{275F3236-3857-4FC6-8883-A6E8ECC2E02C}" destId="{B1058384-48CA-4B66-B7AB-FBDF20E3F586}" srcOrd="0" destOrd="0" presId="urn:microsoft.com/office/officeart/2018/layout/CircleProcess"/>
    <dgm:cxn modelId="{56F319B9-7412-4BE2-835F-53365156DB2B}" type="presOf" srcId="{9D4A31A2-773D-4BDB-B211-FFA3FBA3B37F}" destId="{278D40BC-0B47-4F19-A8C9-3E44D8B38DEE}" srcOrd="1" destOrd="0" presId="urn:microsoft.com/office/officeart/2018/layout/CircleProcess"/>
    <dgm:cxn modelId="{FCE83499-2E07-474E-A21E-DF2B2B179B14}" type="presOf" srcId="{9D4A31A2-773D-4BDB-B211-FFA3FBA3B37F}" destId="{3CA92211-8CF1-4404-BE4C-94B89721FA58}" srcOrd="0" destOrd="0" presId="urn:microsoft.com/office/officeart/2018/layout/CircleProcess"/>
    <dgm:cxn modelId="{7B9089CB-A279-4471-904C-209F23CA9BB5}" type="presOf" srcId="{30C0A7ED-190A-4B61-B750-087B6FD31B63}" destId="{90296D25-9C5E-4117-8856-6DC23687D515}" srcOrd="0" destOrd="0" presId="urn:microsoft.com/office/officeart/2018/layout/CircleProcess"/>
    <dgm:cxn modelId="{89748716-502C-4E74-8798-891FD09CA3CA}" type="presParOf" srcId="{90296D25-9C5E-4117-8856-6DC23687D515}" destId="{9E6D8BFC-917B-4A5F-89AA-AACB1937EF25}" srcOrd="0" destOrd="0" presId="urn:microsoft.com/office/officeart/2018/layout/CircleProcess"/>
    <dgm:cxn modelId="{B37B5C1C-FD6B-4FA0-9F36-7F30A2F9D13E}" type="presParOf" srcId="{9E6D8BFC-917B-4A5F-89AA-AACB1937EF25}" destId="{C18AC83B-CC48-4E59-BBCB-4F6AB39890FD}" srcOrd="0" destOrd="0" presId="urn:microsoft.com/office/officeart/2018/layout/CircleProcess"/>
    <dgm:cxn modelId="{8848DEEC-A1C7-4AD1-B36D-FEEA1EA7A931}" type="presParOf" srcId="{90296D25-9C5E-4117-8856-6DC23687D515}" destId="{47BA10D2-6C6C-47B1-AB57-E1ECAE98395C}" srcOrd="1" destOrd="0" presId="urn:microsoft.com/office/officeart/2018/layout/CircleProcess"/>
    <dgm:cxn modelId="{4DD4F664-635F-4890-96C8-0E65280ED7E8}" type="presParOf" srcId="{47BA10D2-6C6C-47B1-AB57-E1ECAE98395C}" destId="{B1058384-48CA-4B66-B7AB-FBDF20E3F586}" srcOrd="0" destOrd="0" presId="urn:microsoft.com/office/officeart/2018/layout/CircleProcess"/>
    <dgm:cxn modelId="{F44AC414-3EA9-49E7-B146-EE3F1C9F5DAD}" type="presParOf" srcId="{90296D25-9C5E-4117-8856-6DC23687D515}" destId="{39C9430F-4396-41AC-B94E-217AE82528DB}" srcOrd="2" destOrd="0" presId="urn:microsoft.com/office/officeart/2018/layout/CircleProcess"/>
    <dgm:cxn modelId="{4780D5E4-B3CA-4CA5-841C-CCA5F0E35305}" type="presParOf" srcId="{90296D25-9C5E-4117-8856-6DC23687D515}" destId="{68674472-8A07-41FA-85F5-DD1FB6BA736D}" srcOrd="3" destOrd="0" presId="urn:microsoft.com/office/officeart/2018/layout/CircleProcess"/>
    <dgm:cxn modelId="{017DBD23-51EF-4BE2-8271-E8B7AF74C8ED}" type="presParOf" srcId="{68674472-8A07-41FA-85F5-DD1FB6BA736D}" destId="{24ADE764-66C4-4DC2-BC77-6BDCC1C2959C}" srcOrd="0" destOrd="0" presId="urn:microsoft.com/office/officeart/2018/layout/CircleProcess"/>
    <dgm:cxn modelId="{457DDEC1-CC12-49AE-859A-904517C7E96C}" type="presParOf" srcId="{90296D25-9C5E-4117-8856-6DC23687D515}" destId="{C0B23713-698E-4580-A53F-0D091B9AF177}" srcOrd="4" destOrd="0" presId="urn:microsoft.com/office/officeart/2018/layout/CircleProcess"/>
    <dgm:cxn modelId="{E3B57BED-0E80-45B7-9C28-559A572C60D2}" type="presParOf" srcId="{C0B23713-698E-4580-A53F-0D091B9AF177}" destId="{3CA92211-8CF1-4404-BE4C-94B89721FA58}" srcOrd="0" destOrd="0" presId="urn:microsoft.com/office/officeart/2018/layout/CircleProcess"/>
    <dgm:cxn modelId="{A86C2AA4-59EB-4723-AC80-69670F265713}" type="presParOf" srcId="{90296D25-9C5E-4117-8856-6DC23687D515}" destId="{278D40BC-0B47-4F19-A8C9-3E44D8B38DEE}" srcOrd="5" destOrd="0" presId="urn:microsoft.com/office/officeart/2018/layout/CircleProcess"/>
    <dgm:cxn modelId="{A2889FA3-8C7C-46DA-8AFB-F51A3F67F857}" type="presParOf" srcId="{90296D25-9C5E-4117-8856-6DC23687D515}" destId="{3F421FCA-B8C9-4C19-952F-64F1DCDBC2D2}" srcOrd="6" destOrd="0" presId="urn:microsoft.com/office/officeart/2018/layout/CircleProcess"/>
    <dgm:cxn modelId="{3D0D5B10-FFFB-4755-9702-7E33674725DE}" type="presParOf" srcId="{3F421FCA-B8C9-4C19-952F-64F1DCDBC2D2}" destId="{F511C51B-8E08-48A9-8980-3094ACF96B9B}" srcOrd="0" destOrd="0" presId="urn:microsoft.com/office/officeart/2018/layout/CircleProcess"/>
    <dgm:cxn modelId="{94AC77AD-D720-4681-810E-843443B41E05}" type="presParOf" srcId="{90296D25-9C5E-4117-8856-6DC23687D515}" destId="{CACEE397-1449-468F-A6B9-B847E59073F3}" srcOrd="7" destOrd="0" presId="urn:microsoft.com/office/officeart/2018/layout/CircleProcess"/>
    <dgm:cxn modelId="{DD71B218-7240-4F89-844A-7C385FFCE1BC}" type="presParOf" srcId="{CACEE397-1449-468F-A6B9-B847E59073F3}" destId="{3323625C-8E87-4724-82D0-9336A3C825A2}" srcOrd="0" destOrd="0" presId="urn:microsoft.com/office/officeart/2018/layout/CircleProcess"/>
    <dgm:cxn modelId="{E9ACEF15-A053-4A5A-9FBC-8C1435308D07}" type="presParOf" srcId="{90296D25-9C5E-4117-8856-6DC23687D515}" destId="{4118A92E-654A-4C40-82C7-8F3F8F7F4377}" srcOrd="8" destOrd="0" presId="urn:microsoft.com/office/officeart/2018/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C0ADD6-855D-4F96-8162-2AD3AA9A553C}" type="doc">
      <dgm:prSet loTypeId="urn:microsoft.com/office/officeart/2018/layout/CircleProcess" loCatId="simpleprocesssa" qsTypeId="urn:microsoft.com/office/officeart/2005/8/quickstyle/simple1" qsCatId="simple" csTypeId="urn:microsoft.com/office/officeart/2005/8/colors/colorful5" csCatId="colorful"/>
      <dgm:spPr/>
      <dgm:t>
        <a:bodyPr/>
        <a:lstStyle/>
        <a:p>
          <a:endParaRPr lang="en-US"/>
        </a:p>
      </dgm:t>
    </dgm:pt>
    <dgm:pt modelId="{4E8D5851-9F83-42B9-AE39-34D5DCF3CE97}">
      <dgm:prSet/>
      <dgm:spPr/>
      <dgm:t>
        <a:bodyPr/>
        <a:lstStyle/>
        <a:p>
          <a:r>
            <a:rPr lang="es-ES" b="0" i="0" dirty="0"/>
            <a:t>¿Por qué aparecen dos puntajes de Portafolio, uno con Módulo 3 y otro sin Módulo 3?</a:t>
          </a:r>
          <a:endParaRPr lang="en-US" dirty="0"/>
        </a:p>
      </dgm:t>
    </dgm:pt>
    <dgm:pt modelId="{FA57501D-C711-49B0-A58D-86E9D0FAD462}" type="parTrans" cxnId="{71FD90C0-B750-4466-B2A9-4A2182C4F3B6}">
      <dgm:prSet/>
      <dgm:spPr/>
      <dgm:t>
        <a:bodyPr/>
        <a:lstStyle/>
        <a:p>
          <a:endParaRPr lang="en-US"/>
        </a:p>
      </dgm:t>
    </dgm:pt>
    <dgm:pt modelId="{5A8CE1CC-5B7D-43B6-8C42-8732DF20A719}" type="sibTrans" cxnId="{71FD90C0-B750-4466-B2A9-4A2182C4F3B6}">
      <dgm:prSet/>
      <dgm:spPr/>
      <dgm:t>
        <a:bodyPr/>
        <a:lstStyle/>
        <a:p>
          <a:endParaRPr lang="en-US"/>
        </a:p>
      </dgm:t>
    </dgm:pt>
    <dgm:pt modelId="{F0FD7D91-1E9C-4331-A4DF-0D34C638CF18}">
      <dgm:prSet/>
      <dgm:spPr/>
      <dgm:t>
        <a:bodyPr/>
        <a:lstStyle/>
        <a:p>
          <a:r>
            <a:rPr lang="es-ES" b="0" i="0" dirty="0"/>
            <a:t>Desde el proceso de evaluación del 2018, los resultados obtenidos en el Módulo 3 (que comprende lo reportado por usted y su Director/a) sólo se consideraron si beneficiaban su resultado final en el Portafolio. </a:t>
          </a:r>
          <a:endParaRPr lang="en-US" dirty="0"/>
        </a:p>
      </dgm:t>
    </dgm:pt>
    <dgm:pt modelId="{DF5EC1A6-CB12-45F8-B09C-BC9D829DDDA6}" type="parTrans" cxnId="{FF225BD6-BB96-46F5-83AF-86D4B15EDF8F}">
      <dgm:prSet/>
      <dgm:spPr/>
      <dgm:t>
        <a:bodyPr/>
        <a:lstStyle/>
        <a:p>
          <a:endParaRPr lang="en-US"/>
        </a:p>
      </dgm:t>
    </dgm:pt>
    <dgm:pt modelId="{DA726657-4261-4F7C-8AF6-DDE42ACE4852}" type="sibTrans" cxnId="{FF225BD6-BB96-46F5-83AF-86D4B15EDF8F}">
      <dgm:prSet/>
      <dgm:spPr/>
      <dgm:t>
        <a:bodyPr/>
        <a:lstStyle/>
        <a:p>
          <a:endParaRPr lang="en-US"/>
        </a:p>
      </dgm:t>
    </dgm:pt>
    <dgm:pt modelId="{E523422A-093B-4CAF-97B3-ED57B5C90E40}">
      <dgm:prSet/>
      <dgm:spPr/>
      <dgm:t>
        <a:bodyPr/>
        <a:lstStyle/>
        <a:p>
          <a:r>
            <a:rPr lang="es-ES" b="0" i="0"/>
            <a:t>Por este motivo, se calculó un puntaje de Portafolio incluyendo Módulo 3 y otro sin este Módulo, se compararon ambos puntajes y se consideró el más alto como el puntaje final de su Portafolio.</a:t>
          </a:r>
          <a:endParaRPr lang="en-US"/>
        </a:p>
      </dgm:t>
    </dgm:pt>
    <dgm:pt modelId="{C930C47B-76B1-4F06-A2D2-95BE30296031}" type="parTrans" cxnId="{5FD80814-3F20-4218-80DF-E7AC1760618F}">
      <dgm:prSet/>
      <dgm:spPr/>
      <dgm:t>
        <a:bodyPr/>
        <a:lstStyle/>
        <a:p>
          <a:endParaRPr lang="en-US"/>
        </a:p>
      </dgm:t>
    </dgm:pt>
    <dgm:pt modelId="{00829E86-007C-492D-9827-7F15C6E47E83}" type="sibTrans" cxnId="{5FD80814-3F20-4218-80DF-E7AC1760618F}">
      <dgm:prSet/>
      <dgm:spPr/>
      <dgm:t>
        <a:bodyPr/>
        <a:lstStyle/>
        <a:p>
          <a:endParaRPr lang="en-US"/>
        </a:p>
      </dgm:t>
    </dgm:pt>
    <dgm:pt modelId="{BB5258EC-F881-4ACC-B12A-92CF1AF5E86B}" type="pres">
      <dgm:prSet presAssocID="{B1C0ADD6-855D-4F96-8162-2AD3AA9A553C}" presName="Name0" presStyleCnt="0">
        <dgm:presLayoutVars>
          <dgm:chMax val="11"/>
          <dgm:chPref val="11"/>
          <dgm:dir/>
          <dgm:resizeHandles/>
        </dgm:presLayoutVars>
      </dgm:prSet>
      <dgm:spPr/>
      <dgm:t>
        <a:bodyPr/>
        <a:lstStyle/>
        <a:p>
          <a:endParaRPr lang="es-CL"/>
        </a:p>
      </dgm:t>
    </dgm:pt>
    <dgm:pt modelId="{229F6047-500F-4845-926E-D7472A105061}" type="pres">
      <dgm:prSet presAssocID="{E523422A-093B-4CAF-97B3-ED57B5C90E40}" presName="Accent3" presStyleCnt="0"/>
      <dgm:spPr/>
    </dgm:pt>
    <dgm:pt modelId="{9893BFF0-405F-4E3F-895C-C1640917195C}" type="pres">
      <dgm:prSet presAssocID="{E523422A-093B-4CAF-97B3-ED57B5C90E40}" presName="Accent" presStyleLbl="node1" presStyleIdx="0" presStyleCnt="6"/>
      <dgm:spPr/>
    </dgm:pt>
    <dgm:pt modelId="{C1F4A3F9-4BCF-4684-B908-41A7A1FE717A}" type="pres">
      <dgm:prSet presAssocID="{E523422A-093B-4CAF-97B3-ED57B5C90E40}" presName="ParentBackground3" presStyleCnt="0"/>
      <dgm:spPr/>
    </dgm:pt>
    <dgm:pt modelId="{F5C4BB14-7411-480A-9CF9-4EA4E5A61EE2}" type="pres">
      <dgm:prSet presAssocID="{E523422A-093B-4CAF-97B3-ED57B5C90E40}" presName="ParentBackground" presStyleLbl="node1" presStyleIdx="1" presStyleCnt="6"/>
      <dgm:spPr/>
      <dgm:t>
        <a:bodyPr/>
        <a:lstStyle/>
        <a:p>
          <a:endParaRPr lang="es-CL"/>
        </a:p>
      </dgm:t>
    </dgm:pt>
    <dgm:pt modelId="{8E506A38-0628-44F0-A297-B06150BBAD05}" type="pres">
      <dgm:prSet presAssocID="{E523422A-093B-4CAF-97B3-ED57B5C90E40}" presName="Parent3" presStyleLbl="fgAcc0" presStyleIdx="0" presStyleCnt="0">
        <dgm:presLayoutVars>
          <dgm:chMax val="1"/>
          <dgm:chPref val="1"/>
          <dgm:bulletEnabled val="1"/>
        </dgm:presLayoutVars>
      </dgm:prSet>
      <dgm:spPr/>
      <dgm:t>
        <a:bodyPr/>
        <a:lstStyle/>
        <a:p>
          <a:endParaRPr lang="es-CL"/>
        </a:p>
      </dgm:t>
    </dgm:pt>
    <dgm:pt modelId="{BFA07416-46FB-4E3F-B7E5-6B96972519B9}" type="pres">
      <dgm:prSet presAssocID="{F0FD7D91-1E9C-4331-A4DF-0D34C638CF18}" presName="Accent2" presStyleCnt="0"/>
      <dgm:spPr/>
    </dgm:pt>
    <dgm:pt modelId="{157C5ECB-F893-464D-AC3F-4E82E3A23A9C}" type="pres">
      <dgm:prSet presAssocID="{F0FD7D91-1E9C-4331-A4DF-0D34C638CF18}" presName="Accent" presStyleLbl="node1" presStyleIdx="2" presStyleCnt="6"/>
      <dgm:spPr/>
    </dgm:pt>
    <dgm:pt modelId="{78F834B5-0A82-43A7-AD07-019BAB6FAF5D}" type="pres">
      <dgm:prSet presAssocID="{F0FD7D91-1E9C-4331-A4DF-0D34C638CF18}" presName="ParentBackground2" presStyleCnt="0"/>
      <dgm:spPr/>
    </dgm:pt>
    <dgm:pt modelId="{6AFBAB39-E952-420C-986E-8AC54D18BB09}" type="pres">
      <dgm:prSet presAssocID="{F0FD7D91-1E9C-4331-A4DF-0D34C638CF18}" presName="ParentBackground" presStyleLbl="node1" presStyleIdx="3" presStyleCnt="6"/>
      <dgm:spPr/>
      <dgm:t>
        <a:bodyPr/>
        <a:lstStyle/>
        <a:p>
          <a:endParaRPr lang="es-CL"/>
        </a:p>
      </dgm:t>
    </dgm:pt>
    <dgm:pt modelId="{236F549F-AB79-4D23-B8F2-151EE7BB40DE}" type="pres">
      <dgm:prSet presAssocID="{F0FD7D91-1E9C-4331-A4DF-0D34C638CF18}" presName="Parent2" presStyleLbl="fgAcc0" presStyleIdx="0" presStyleCnt="0">
        <dgm:presLayoutVars>
          <dgm:chMax val="1"/>
          <dgm:chPref val="1"/>
          <dgm:bulletEnabled val="1"/>
        </dgm:presLayoutVars>
      </dgm:prSet>
      <dgm:spPr/>
      <dgm:t>
        <a:bodyPr/>
        <a:lstStyle/>
        <a:p>
          <a:endParaRPr lang="es-CL"/>
        </a:p>
      </dgm:t>
    </dgm:pt>
    <dgm:pt modelId="{A504FD7D-B927-4D0D-8DD0-2AE65D54CED9}" type="pres">
      <dgm:prSet presAssocID="{4E8D5851-9F83-42B9-AE39-34D5DCF3CE97}" presName="Accent1" presStyleCnt="0"/>
      <dgm:spPr/>
    </dgm:pt>
    <dgm:pt modelId="{3E65DCAD-6448-49C3-85E5-1136F9DD2CB7}" type="pres">
      <dgm:prSet presAssocID="{4E8D5851-9F83-42B9-AE39-34D5DCF3CE97}" presName="Accent" presStyleLbl="node1" presStyleIdx="4" presStyleCnt="6"/>
      <dgm:spPr/>
    </dgm:pt>
    <dgm:pt modelId="{DD498AD8-890A-4D86-8A11-12BAF894F7C3}" type="pres">
      <dgm:prSet presAssocID="{4E8D5851-9F83-42B9-AE39-34D5DCF3CE97}" presName="ParentBackground1" presStyleCnt="0"/>
      <dgm:spPr/>
    </dgm:pt>
    <dgm:pt modelId="{3B64A07A-3299-492B-8707-E388E46151D5}" type="pres">
      <dgm:prSet presAssocID="{4E8D5851-9F83-42B9-AE39-34D5DCF3CE97}" presName="ParentBackground" presStyleLbl="node1" presStyleIdx="5" presStyleCnt="6"/>
      <dgm:spPr/>
      <dgm:t>
        <a:bodyPr/>
        <a:lstStyle/>
        <a:p>
          <a:endParaRPr lang="es-CL"/>
        </a:p>
      </dgm:t>
    </dgm:pt>
    <dgm:pt modelId="{67EFFD30-CF7C-4D06-B2F8-406DE32BAB10}" type="pres">
      <dgm:prSet presAssocID="{4E8D5851-9F83-42B9-AE39-34D5DCF3CE97}" presName="Parent1" presStyleLbl="fgAcc0" presStyleIdx="0" presStyleCnt="0">
        <dgm:presLayoutVars>
          <dgm:chMax val="1"/>
          <dgm:chPref val="1"/>
          <dgm:bulletEnabled val="1"/>
        </dgm:presLayoutVars>
      </dgm:prSet>
      <dgm:spPr/>
      <dgm:t>
        <a:bodyPr/>
        <a:lstStyle/>
        <a:p>
          <a:endParaRPr lang="es-CL"/>
        </a:p>
      </dgm:t>
    </dgm:pt>
  </dgm:ptLst>
  <dgm:cxnLst>
    <dgm:cxn modelId="{5FD80814-3F20-4218-80DF-E7AC1760618F}" srcId="{B1C0ADD6-855D-4F96-8162-2AD3AA9A553C}" destId="{E523422A-093B-4CAF-97B3-ED57B5C90E40}" srcOrd="2" destOrd="0" parTransId="{C930C47B-76B1-4F06-A2D2-95BE30296031}" sibTransId="{00829E86-007C-492D-9827-7F15C6E47E83}"/>
    <dgm:cxn modelId="{DC58074E-5B28-4EB7-BD4A-838D12D2552E}" type="presOf" srcId="{4E8D5851-9F83-42B9-AE39-34D5DCF3CE97}" destId="{67EFFD30-CF7C-4D06-B2F8-406DE32BAB10}" srcOrd="1" destOrd="0" presId="urn:microsoft.com/office/officeart/2018/layout/CircleProcess"/>
    <dgm:cxn modelId="{EFC0F973-F60E-4F35-9817-AFA32C843B5A}" type="presOf" srcId="{F0FD7D91-1E9C-4331-A4DF-0D34C638CF18}" destId="{6AFBAB39-E952-420C-986E-8AC54D18BB09}" srcOrd="0" destOrd="0" presId="urn:microsoft.com/office/officeart/2018/layout/CircleProcess"/>
    <dgm:cxn modelId="{426BA835-4AEB-4155-BF02-292FC3735BE8}" type="presOf" srcId="{E523422A-093B-4CAF-97B3-ED57B5C90E40}" destId="{8E506A38-0628-44F0-A297-B06150BBAD05}" srcOrd="1" destOrd="0" presId="urn:microsoft.com/office/officeart/2018/layout/CircleProcess"/>
    <dgm:cxn modelId="{7EEC0ACC-4816-4F08-9120-EAC557D012A7}" type="presOf" srcId="{E523422A-093B-4CAF-97B3-ED57B5C90E40}" destId="{F5C4BB14-7411-480A-9CF9-4EA4E5A61EE2}" srcOrd="0" destOrd="0" presId="urn:microsoft.com/office/officeart/2018/layout/CircleProcess"/>
    <dgm:cxn modelId="{71FD90C0-B750-4466-B2A9-4A2182C4F3B6}" srcId="{B1C0ADD6-855D-4F96-8162-2AD3AA9A553C}" destId="{4E8D5851-9F83-42B9-AE39-34D5DCF3CE97}" srcOrd="0" destOrd="0" parTransId="{FA57501D-C711-49B0-A58D-86E9D0FAD462}" sibTransId="{5A8CE1CC-5B7D-43B6-8C42-8732DF20A719}"/>
    <dgm:cxn modelId="{FF225BD6-BB96-46F5-83AF-86D4B15EDF8F}" srcId="{B1C0ADD6-855D-4F96-8162-2AD3AA9A553C}" destId="{F0FD7D91-1E9C-4331-A4DF-0D34C638CF18}" srcOrd="1" destOrd="0" parTransId="{DF5EC1A6-CB12-45F8-B09C-BC9D829DDDA6}" sibTransId="{DA726657-4261-4F7C-8AF6-DDE42ACE4852}"/>
    <dgm:cxn modelId="{3D1B2C21-8303-4AD8-9D90-BE1216F022E4}" type="presOf" srcId="{B1C0ADD6-855D-4F96-8162-2AD3AA9A553C}" destId="{BB5258EC-F881-4ACC-B12A-92CF1AF5E86B}" srcOrd="0" destOrd="0" presId="urn:microsoft.com/office/officeart/2018/layout/CircleProcess"/>
    <dgm:cxn modelId="{31758A59-0B7C-4110-BF28-B8A707E00B13}" type="presOf" srcId="{F0FD7D91-1E9C-4331-A4DF-0D34C638CF18}" destId="{236F549F-AB79-4D23-B8F2-151EE7BB40DE}" srcOrd="1" destOrd="0" presId="urn:microsoft.com/office/officeart/2018/layout/CircleProcess"/>
    <dgm:cxn modelId="{F5D536FC-2D72-4A4E-86F0-07322C071FB9}" type="presOf" srcId="{4E8D5851-9F83-42B9-AE39-34D5DCF3CE97}" destId="{3B64A07A-3299-492B-8707-E388E46151D5}" srcOrd="0" destOrd="0" presId="urn:microsoft.com/office/officeart/2018/layout/CircleProcess"/>
    <dgm:cxn modelId="{C3C1A570-4F9A-4B0F-BD15-5A6177972ED2}" type="presParOf" srcId="{BB5258EC-F881-4ACC-B12A-92CF1AF5E86B}" destId="{229F6047-500F-4845-926E-D7472A105061}" srcOrd="0" destOrd="0" presId="urn:microsoft.com/office/officeart/2018/layout/CircleProcess"/>
    <dgm:cxn modelId="{5AE79220-6C8D-4F6C-8F32-3FF859264DAD}" type="presParOf" srcId="{229F6047-500F-4845-926E-D7472A105061}" destId="{9893BFF0-405F-4E3F-895C-C1640917195C}" srcOrd="0" destOrd="0" presId="urn:microsoft.com/office/officeart/2018/layout/CircleProcess"/>
    <dgm:cxn modelId="{6E021E35-A36F-49E1-BA0B-7D05411C370F}" type="presParOf" srcId="{BB5258EC-F881-4ACC-B12A-92CF1AF5E86B}" destId="{C1F4A3F9-4BCF-4684-B908-41A7A1FE717A}" srcOrd="1" destOrd="0" presId="urn:microsoft.com/office/officeart/2018/layout/CircleProcess"/>
    <dgm:cxn modelId="{0677AD8D-4A3B-4A1C-A1E0-E0262234B80C}" type="presParOf" srcId="{C1F4A3F9-4BCF-4684-B908-41A7A1FE717A}" destId="{F5C4BB14-7411-480A-9CF9-4EA4E5A61EE2}" srcOrd="0" destOrd="0" presId="urn:microsoft.com/office/officeart/2018/layout/CircleProcess"/>
    <dgm:cxn modelId="{4F03BCB0-58E3-44F0-BCFE-1E05363F174C}" type="presParOf" srcId="{BB5258EC-F881-4ACC-B12A-92CF1AF5E86B}" destId="{8E506A38-0628-44F0-A297-B06150BBAD05}" srcOrd="2" destOrd="0" presId="urn:microsoft.com/office/officeart/2018/layout/CircleProcess"/>
    <dgm:cxn modelId="{B4247B35-63E6-4615-A873-3DFCA84C6FB4}" type="presParOf" srcId="{BB5258EC-F881-4ACC-B12A-92CF1AF5E86B}" destId="{BFA07416-46FB-4E3F-B7E5-6B96972519B9}" srcOrd="3" destOrd="0" presId="urn:microsoft.com/office/officeart/2018/layout/CircleProcess"/>
    <dgm:cxn modelId="{ACFD0552-6BBD-40CB-BDC8-8D4583B9D257}" type="presParOf" srcId="{BFA07416-46FB-4E3F-B7E5-6B96972519B9}" destId="{157C5ECB-F893-464D-AC3F-4E82E3A23A9C}" srcOrd="0" destOrd="0" presId="urn:microsoft.com/office/officeart/2018/layout/CircleProcess"/>
    <dgm:cxn modelId="{C7CB7093-5580-4AEF-96CB-B6989CA95D6D}" type="presParOf" srcId="{BB5258EC-F881-4ACC-B12A-92CF1AF5E86B}" destId="{78F834B5-0A82-43A7-AD07-019BAB6FAF5D}" srcOrd="4" destOrd="0" presId="urn:microsoft.com/office/officeart/2018/layout/CircleProcess"/>
    <dgm:cxn modelId="{77FC7E41-127C-4A2F-B961-0EC1031A9942}" type="presParOf" srcId="{78F834B5-0A82-43A7-AD07-019BAB6FAF5D}" destId="{6AFBAB39-E952-420C-986E-8AC54D18BB09}" srcOrd="0" destOrd="0" presId="urn:microsoft.com/office/officeart/2018/layout/CircleProcess"/>
    <dgm:cxn modelId="{DA0120E1-E720-4290-AED8-F29BBDD7953C}" type="presParOf" srcId="{BB5258EC-F881-4ACC-B12A-92CF1AF5E86B}" destId="{236F549F-AB79-4D23-B8F2-151EE7BB40DE}" srcOrd="5" destOrd="0" presId="urn:microsoft.com/office/officeart/2018/layout/CircleProcess"/>
    <dgm:cxn modelId="{CFB5349C-6996-47AD-9FF0-960CCCE2D6E2}" type="presParOf" srcId="{BB5258EC-F881-4ACC-B12A-92CF1AF5E86B}" destId="{A504FD7D-B927-4D0D-8DD0-2AE65D54CED9}" srcOrd="6" destOrd="0" presId="urn:microsoft.com/office/officeart/2018/layout/CircleProcess"/>
    <dgm:cxn modelId="{58A9CFCF-F44D-4569-9879-931C56FDEB73}" type="presParOf" srcId="{A504FD7D-B927-4D0D-8DD0-2AE65D54CED9}" destId="{3E65DCAD-6448-49C3-85E5-1136F9DD2CB7}" srcOrd="0" destOrd="0" presId="urn:microsoft.com/office/officeart/2018/layout/CircleProcess"/>
    <dgm:cxn modelId="{CE64353D-7C3C-411A-BFBA-5627A622C53A}" type="presParOf" srcId="{BB5258EC-F881-4ACC-B12A-92CF1AF5E86B}" destId="{DD498AD8-890A-4D86-8A11-12BAF894F7C3}" srcOrd="7" destOrd="0" presId="urn:microsoft.com/office/officeart/2018/layout/CircleProcess"/>
    <dgm:cxn modelId="{C01BCC3C-5501-412A-B47B-DD90788136A0}" type="presParOf" srcId="{DD498AD8-890A-4D86-8A11-12BAF894F7C3}" destId="{3B64A07A-3299-492B-8707-E388E46151D5}" srcOrd="0" destOrd="0" presId="urn:microsoft.com/office/officeart/2018/layout/CircleProcess"/>
    <dgm:cxn modelId="{7ADDBAE5-546B-4EEA-BA3A-EFAF58EB6176}" type="presParOf" srcId="{BB5258EC-F881-4ACC-B12A-92CF1AF5E86B}" destId="{67EFFD30-CF7C-4D06-B2F8-406DE32BAB10}" srcOrd="8" destOrd="0" presId="urn:microsoft.com/office/officeart/2018/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8/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node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8/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node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F30340D-A2C2-4C7C-BD4E-E7E132C0476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xmlns="" id="{BA4C2F1E-CDF2-4034-A391-08CC36BAFD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xmlns="" id="{9DD57335-C205-4B2E-A20F-5F883C638DC4}"/>
              </a:ext>
            </a:extLst>
          </p:cNvPr>
          <p:cNvSpPr>
            <a:spLocks noGrp="1"/>
          </p:cNvSpPr>
          <p:nvPr>
            <p:ph type="dt" sz="half" idx="10"/>
          </p:nvPr>
        </p:nvSpPr>
        <p:spPr/>
        <p:txBody>
          <a:bodyPr/>
          <a:lstStyle/>
          <a:p>
            <a:fld id="{F1863B40-3A42-43AD-BA27-41A9E66BAF83}" type="datetimeFigureOut">
              <a:rPr lang="es-CL" smtClean="0"/>
              <a:t>21-12-2020</a:t>
            </a:fld>
            <a:endParaRPr lang="es-CL"/>
          </a:p>
        </p:txBody>
      </p:sp>
      <p:sp>
        <p:nvSpPr>
          <p:cNvPr id="5" name="Marcador de pie de página 4">
            <a:extLst>
              <a:ext uri="{FF2B5EF4-FFF2-40B4-BE49-F238E27FC236}">
                <a16:creationId xmlns:a16="http://schemas.microsoft.com/office/drawing/2014/main" xmlns="" id="{78AA6B33-6382-4933-A2E5-594FA19E6CE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xmlns="" id="{B1557538-DF12-46F7-BCAE-D8EA18066618}"/>
              </a:ext>
            </a:extLst>
          </p:cNvPr>
          <p:cNvSpPr>
            <a:spLocks noGrp="1"/>
          </p:cNvSpPr>
          <p:nvPr>
            <p:ph type="sldNum" sz="quarter" idx="12"/>
          </p:nvPr>
        </p:nvSpPr>
        <p:spPr/>
        <p:txBody>
          <a:bodyPr/>
          <a:lstStyle/>
          <a:p>
            <a:fld id="{4DD43A0B-B182-4B8B-9A7F-9F625C699EB2}" type="slidenum">
              <a:rPr lang="es-CL" smtClean="0"/>
              <a:t>‹Nº›</a:t>
            </a:fld>
            <a:endParaRPr lang="es-CL"/>
          </a:p>
        </p:txBody>
      </p:sp>
    </p:spTree>
    <p:extLst>
      <p:ext uri="{BB962C8B-B14F-4D97-AF65-F5344CB8AC3E}">
        <p14:creationId xmlns:p14="http://schemas.microsoft.com/office/powerpoint/2010/main" val="2237790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5EEDBBA-E4F7-4CF3-9816-C7D1B2605E5D}"/>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xmlns="" id="{64C69032-9204-4BD5-8CF5-98FA180BC18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xmlns="" id="{ABBBBD85-1B95-4C94-9CF9-B540AACA57D9}"/>
              </a:ext>
            </a:extLst>
          </p:cNvPr>
          <p:cNvSpPr>
            <a:spLocks noGrp="1"/>
          </p:cNvSpPr>
          <p:nvPr>
            <p:ph type="dt" sz="half" idx="10"/>
          </p:nvPr>
        </p:nvSpPr>
        <p:spPr/>
        <p:txBody>
          <a:bodyPr/>
          <a:lstStyle/>
          <a:p>
            <a:fld id="{F1863B40-3A42-43AD-BA27-41A9E66BAF83}" type="datetimeFigureOut">
              <a:rPr lang="es-CL" smtClean="0"/>
              <a:t>21-12-2020</a:t>
            </a:fld>
            <a:endParaRPr lang="es-CL"/>
          </a:p>
        </p:txBody>
      </p:sp>
      <p:sp>
        <p:nvSpPr>
          <p:cNvPr id="5" name="Marcador de pie de página 4">
            <a:extLst>
              <a:ext uri="{FF2B5EF4-FFF2-40B4-BE49-F238E27FC236}">
                <a16:creationId xmlns:a16="http://schemas.microsoft.com/office/drawing/2014/main" xmlns="" id="{42D49F9D-FD72-4427-9956-F6E1B49EAE32}"/>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xmlns="" id="{919D80CB-089A-4712-8CB9-C3C5517E221C}"/>
              </a:ext>
            </a:extLst>
          </p:cNvPr>
          <p:cNvSpPr>
            <a:spLocks noGrp="1"/>
          </p:cNvSpPr>
          <p:nvPr>
            <p:ph type="sldNum" sz="quarter" idx="12"/>
          </p:nvPr>
        </p:nvSpPr>
        <p:spPr/>
        <p:txBody>
          <a:bodyPr/>
          <a:lstStyle/>
          <a:p>
            <a:fld id="{4DD43A0B-B182-4B8B-9A7F-9F625C699EB2}" type="slidenum">
              <a:rPr lang="es-CL" smtClean="0"/>
              <a:t>‹Nº›</a:t>
            </a:fld>
            <a:endParaRPr lang="es-CL"/>
          </a:p>
        </p:txBody>
      </p:sp>
    </p:spTree>
    <p:extLst>
      <p:ext uri="{BB962C8B-B14F-4D97-AF65-F5344CB8AC3E}">
        <p14:creationId xmlns:p14="http://schemas.microsoft.com/office/powerpoint/2010/main" val="2231637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0ACF659-0E40-4A7E-AA2D-C4AA76E5F3C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xmlns="" id="{855BF354-4CED-4DA9-AD1F-0E59798EC0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E6A6DF24-2172-4DE6-9E18-E0EDA2D9DF42}"/>
              </a:ext>
            </a:extLst>
          </p:cNvPr>
          <p:cNvSpPr>
            <a:spLocks noGrp="1"/>
          </p:cNvSpPr>
          <p:nvPr>
            <p:ph type="dt" sz="half" idx="10"/>
          </p:nvPr>
        </p:nvSpPr>
        <p:spPr/>
        <p:txBody>
          <a:bodyPr/>
          <a:lstStyle/>
          <a:p>
            <a:fld id="{F1863B40-3A42-43AD-BA27-41A9E66BAF83}" type="datetimeFigureOut">
              <a:rPr lang="es-CL" smtClean="0"/>
              <a:t>21-12-2020</a:t>
            </a:fld>
            <a:endParaRPr lang="es-CL"/>
          </a:p>
        </p:txBody>
      </p:sp>
      <p:sp>
        <p:nvSpPr>
          <p:cNvPr id="5" name="Marcador de pie de página 4">
            <a:extLst>
              <a:ext uri="{FF2B5EF4-FFF2-40B4-BE49-F238E27FC236}">
                <a16:creationId xmlns:a16="http://schemas.microsoft.com/office/drawing/2014/main" xmlns="" id="{6AE51EFD-1C01-40F9-B2DB-5373140FFE38}"/>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xmlns="" id="{00B26AC9-E835-4C85-8802-AE38B4B32062}"/>
              </a:ext>
            </a:extLst>
          </p:cNvPr>
          <p:cNvSpPr>
            <a:spLocks noGrp="1"/>
          </p:cNvSpPr>
          <p:nvPr>
            <p:ph type="sldNum" sz="quarter" idx="12"/>
          </p:nvPr>
        </p:nvSpPr>
        <p:spPr/>
        <p:txBody>
          <a:bodyPr/>
          <a:lstStyle/>
          <a:p>
            <a:fld id="{4DD43A0B-B182-4B8B-9A7F-9F625C699EB2}" type="slidenum">
              <a:rPr lang="es-CL" smtClean="0"/>
              <a:t>‹Nº›</a:t>
            </a:fld>
            <a:endParaRPr lang="es-CL"/>
          </a:p>
        </p:txBody>
      </p:sp>
    </p:spTree>
    <p:extLst>
      <p:ext uri="{BB962C8B-B14F-4D97-AF65-F5344CB8AC3E}">
        <p14:creationId xmlns:p14="http://schemas.microsoft.com/office/powerpoint/2010/main" val="3712766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3D0836-FC62-470A-96AE-73019DCF5F90}"/>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xmlns="" id="{0248014B-9BC6-4EE4-9C9A-920DC00FC71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xmlns="" id="{C646FB3F-4E7C-45AC-8D06-74878DA76B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xmlns="" id="{CD0C1047-94D8-4139-BA1A-AE7C4EFAFD62}"/>
              </a:ext>
            </a:extLst>
          </p:cNvPr>
          <p:cNvSpPr>
            <a:spLocks noGrp="1"/>
          </p:cNvSpPr>
          <p:nvPr>
            <p:ph type="dt" sz="half" idx="10"/>
          </p:nvPr>
        </p:nvSpPr>
        <p:spPr/>
        <p:txBody>
          <a:bodyPr/>
          <a:lstStyle/>
          <a:p>
            <a:fld id="{F1863B40-3A42-43AD-BA27-41A9E66BAF83}" type="datetimeFigureOut">
              <a:rPr lang="es-CL" smtClean="0"/>
              <a:t>21-12-2020</a:t>
            </a:fld>
            <a:endParaRPr lang="es-CL"/>
          </a:p>
        </p:txBody>
      </p:sp>
      <p:sp>
        <p:nvSpPr>
          <p:cNvPr id="6" name="Marcador de pie de página 5">
            <a:extLst>
              <a:ext uri="{FF2B5EF4-FFF2-40B4-BE49-F238E27FC236}">
                <a16:creationId xmlns:a16="http://schemas.microsoft.com/office/drawing/2014/main" xmlns="" id="{60C59CB8-079E-4DE6-A061-2DAD70CAED74}"/>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xmlns="" id="{916AF221-4643-487B-9BBB-33D3FC05A14B}"/>
              </a:ext>
            </a:extLst>
          </p:cNvPr>
          <p:cNvSpPr>
            <a:spLocks noGrp="1"/>
          </p:cNvSpPr>
          <p:nvPr>
            <p:ph type="sldNum" sz="quarter" idx="12"/>
          </p:nvPr>
        </p:nvSpPr>
        <p:spPr/>
        <p:txBody>
          <a:bodyPr/>
          <a:lstStyle/>
          <a:p>
            <a:fld id="{4DD43A0B-B182-4B8B-9A7F-9F625C699EB2}" type="slidenum">
              <a:rPr lang="es-CL" smtClean="0"/>
              <a:t>‹Nº›</a:t>
            </a:fld>
            <a:endParaRPr lang="es-CL"/>
          </a:p>
        </p:txBody>
      </p:sp>
    </p:spTree>
    <p:extLst>
      <p:ext uri="{BB962C8B-B14F-4D97-AF65-F5344CB8AC3E}">
        <p14:creationId xmlns:p14="http://schemas.microsoft.com/office/powerpoint/2010/main" val="3274120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183FE8F-B7D6-4DA0-8B52-C55C0EEF509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xmlns="" id="{1B270D7E-7EC7-495A-9A9E-0239AB2600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96D5EF61-F314-4501-9A43-7AC5B747708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xmlns="" id="{A0FC9CBB-4661-46CC-B242-82BC53318B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D79F09F0-B92A-4BC8-8A4F-5CEFC46A01B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xmlns="" id="{1ED9E7C3-4BAB-407C-969C-B0C6D7707BB6}"/>
              </a:ext>
            </a:extLst>
          </p:cNvPr>
          <p:cNvSpPr>
            <a:spLocks noGrp="1"/>
          </p:cNvSpPr>
          <p:nvPr>
            <p:ph type="dt" sz="half" idx="10"/>
          </p:nvPr>
        </p:nvSpPr>
        <p:spPr/>
        <p:txBody>
          <a:bodyPr/>
          <a:lstStyle/>
          <a:p>
            <a:fld id="{F1863B40-3A42-43AD-BA27-41A9E66BAF83}" type="datetimeFigureOut">
              <a:rPr lang="es-CL" smtClean="0"/>
              <a:t>21-12-2020</a:t>
            </a:fld>
            <a:endParaRPr lang="es-CL"/>
          </a:p>
        </p:txBody>
      </p:sp>
      <p:sp>
        <p:nvSpPr>
          <p:cNvPr id="8" name="Marcador de pie de página 7">
            <a:extLst>
              <a:ext uri="{FF2B5EF4-FFF2-40B4-BE49-F238E27FC236}">
                <a16:creationId xmlns:a16="http://schemas.microsoft.com/office/drawing/2014/main" xmlns="" id="{7D0B8B1F-1490-4C7B-92F3-A740A3209D4A}"/>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xmlns="" id="{5790B07E-1A95-4A96-9FC9-B980BA2CF28D}"/>
              </a:ext>
            </a:extLst>
          </p:cNvPr>
          <p:cNvSpPr>
            <a:spLocks noGrp="1"/>
          </p:cNvSpPr>
          <p:nvPr>
            <p:ph type="sldNum" sz="quarter" idx="12"/>
          </p:nvPr>
        </p:nvSpPr>
        <p:spPr/>
        <p:txBody>
          <a:bodyPr/>
          <a:lstStyle/>
          <a:p>
            <a:fld id="{4DD43A0B-B182-4B8B-9A7F-9F625C699EB2}" type="slidenum">
              <a:rPr lang="es-CL" smtClean="0"/>
              <a:t>‹Nº›</a:t>
            </a:fld>
            <a:endParaRPr lang="es-CL"/>
          </a:p>
        </p:txBody>
      </p:sp>
    </p:spTree>
    <p:extLst>
      <p:ext uri="{BB962C8B-B14F-4D97-AF65-F5344CB8AC3E}">
        <p14:creationId xmlns:p14="http://schemas.microsoft.com/office/powerpoint/2010/main" val="199614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6A0FB88-D326-47DF-945B-5B30EAABC889}"/>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xmlns="" id="{68258F9E-8787-47E7-8D8F-DEFCDA4C68DF}"/>
              </a:ext>
            </a:extLst>
          </p:cNvPr>
          <p:cNvSpPr>
            <a:spLocks noGrp="1"/>
          </p:cNvSpPr>
          <p:nvPr>
            <p:ph type="dt" sz="half" idx="10"/>
          </p:nvPr>
        </p:nvSpPr>
        <p:spPr/>
        <p:txBody>
          <a:bodyPr/>
          <a:lstStyle/>
          <a:p>
            <a:fld id="{F1863B40-3A42-43AD-BA27-41A9E66BAF83}" type="datetimeFigureOut">
              <a:rPr lang="es-CL" smtClean="0"/>
              <a:t>21-12-2020</a:t>
            </a:fld>
            <a:endParaRPr lang="es-CL"/>
          </a:p>
        </p:txBody>
      </p:sp>
      <p:sp>
        <p:nvSpPr>
          <p:cNvPr id="4" name="Marcador de pie de página 3">
            <a:extLst>
              <a:ext uri="{FF2B5EF4-FFF2-40B4-BE49-F238E27FC236}">
                <a16:creationId xmlns:a16="http://schemas.microsoft.com/office/drawing/2014/main" xmlns="" id="{651A60A9-0940-4E2C-A465-76CFCC33F8D3}"/>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xmlns="" id="{51DA8EB5-A282-4EA6-9B68-00E9458589A2}"/>
              </a:ext>
            </a:extLst>
          </p:cNvPr>
          <p:cNvSpPr>
            <a:spLocks noGrp="1"/>
          </p:cNvSpPr>
          <p:nvPr>
            <p:ph type="sldNum" sz="quarter" idx="12"/>
          </p:nvPr>
        </p:nvSpPr>
        <p:spPr/>
        <p:txBody>
          <a:bodyPr/>
          <a:lstStyle/>
          <a:p>
            <a:fld id="{4DD43A0B-B182-4B8B-9A7F-9F625C699EB2}" type="slidenum">
              <a:rPr lang="es-CL" smtClean="0"/>
              <a:t>‹Nº›</a:t>
            </a:fld>
            <a:endParaRPr lang="es-CL"/>
          </a:p>
        </p:txBody>
      </p:sp>
    </p:spTree>
    <p:extLst>
      <p:ext uri="{BB962C8B-B14F-4D97-AF65-F5344CB8AC3E}">
        <p14:creationId xmlns:p14="http://schemas.microsoft.com/office/powerpoint/2010/main" val="267979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8121433A-3DF3-45B3-9DB6-524E3C847AB0}"/>
              </a:ext>
            </a:extLst>
          </p:cNvPr>
          <p:cNvSpPr>
            <a:spLocks noGrp="1"/>
          </p:cNvSpPr>
          <p:nvPr>
            <p:ph type="dt" sz="half" idx="10"/>
          </p:nvPr>
        </p:nvSpPr>
        <p:spPr/>
        <p:txBody>
          <a:bodyPr/>
          <a:lstStyle/>
          <a:p>
            <a:fld id="{F1863B40-3A42-43AD-BA27-41A9E66BAF83}" type="datetimeFigureOut">
              <a:rPr lang="es-CL" smtClean="0"/>
              <a:t>21-12-2020</a:t>
            </a:fld>
            <a:endParaRPr lang="es-CL"/>
          </a:p>
        </p:txBody>
      </p:sp>
      <p:sp>
        <p:nvSpPr>
          <p:cNvPr id="3" name="Marcador de pie de página 2">
            <a:extLst>
              <a:ext uri="{FF2B5EF4-FFF2-40B4-BE49-F238E27FC236}">
                <a16:creationId xmlns:a16="http://schemas.microsoft.com/office/drawing/2014/main" xmlns="" id="{01CDAA0B-46FA-441B-9236-142B37429C8C}"/>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xmlns="" id="{D3697ED4-422B-46A0-9A7D-BAEBA679669A}"/>
              </a:ext>
            </a:extLst>
          </p:cNvPr>
          <p:cNvSpPr>
            <a:spLocks noGrp="1"/>
          </p:cNvSpPr>
          <p:nvPr>
            <p:ph type="sldNum" sz="quarter" idx="12"/>
          </p:nvPr>
        </p:nvSpPr>
        <p:spPr/>
        <p:txBody>
          <a:bodyPr/>
          <a:lstStyle/>
          <a:p>
            <a:fld id="{4DD43A0B-B182-4B8B-9A7F-9F625C699EB2}" type="slidenum">
              <a:rPr lang="es-CL" smtClean="0"/>
              <a:t>‹Nº›</a:t>
            </a:fld>
            <a:endParaRPr lang="es-CL"/>
          </a:p>
        </p:txBody>
      </p:sp>
    </p:spTree>
    <p:extLst>
      <p:ext uri="{BB962C8B-B14F-4D97-AF65-F5344CB8AC3E}">
        <p14:creationId xmlns:p14="http://schemas.microsoft.com/office/powerpoint/2010/main" val="3524234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4AC942F-947D-44B0-A8DC-84976D8F921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xmlns="" id="{4B744D31-27AC-45DE-8A3B-E3BB7AF463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xmlns="" id="{BE87329C-5535-44A7-BA3D-CD2CE4A7E9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C27501B7-DE34-477C-8A33-806D9E707928}"/>
              </a:ext>
            </a:extLst>
          </p:cNvPr>
          <p:cNvSpPr>
            <a:spLocks noGrp="1"/>
          </p:cNvSpPr>
          <p:nvPr>
            <p:ph type="dt" sz="half" idx="10"/>
          </p:nvPr>
        </p:nvSpPr>
        <p:spPr/>
        <p:txBody>
          <a:bodyPr/>
          <a:lstStyle/>
          <a:p>
            <a:fld id="{F1863B40-3A42-43AD-BA27-41A9E66BAF83}" type="datetimeFigureOut">
              <a:rPr lang="es-CL" smtClean="0"/>
              <a:t>21-12-2020</a:t>
            </a:fld>
            <a:endParaRPr lang="es-CL"/>
          </a:p>
        </p:txBody>
      </p:sp>
      <p:sp>
        <p:nvSpPr>
          <p:cNvPr id="6" name="Marcador de pie de página 5">
            <a:extLst>
              <a:ext uri="{FF2B5EF4-FFF2-40B4-BE49-F238E27FC236}">
                <a16:creationId xmlns:a16="http://schemas.microsoft.com/office/drawing/2014/main" xmlns="" id="{657ADF23-081F-482D-A5E7-C1102EA586F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xmlns="" id="{7A25897B-A27F-427C-9B37-FE1CAD1156C1}"/>
              </a:ext>
            </a:extLst>
          </p:cNvPr>
          <p:cNvSpPr>
            <a:spLocks noGrp="1"/>
          </p:cNvSpPr>
          <p:nvPr>
            <p:ph type="sldNum" sz="quarter" idx="12"/>
          </p:nvPr>
        </p:nvSpPr>
        <p:spPr/>
        <p:txBody>
          <a:bodyPr/>
          <a:lstStyle/>
          <a:p>
            <a:fld id="{4DD43A0B-B182-4B8B-9A7F-9F625C699EB2}" type="slidenum">
              <a:rPr lang="es-CL" smtClean="0"/>
              <a:t>‹Nº›</a:t>
            </a:fld>
            <a:endParaRPr lang="es-CL"/>
          </a:p>
        </p:txBody>
      </p:sp>
    </p:spTree>
    <p:extLst>
      <p:ext uri="{BB962C8B-B14F-4D97-AF65-F5344CB8AC3E}">
        <p14:creationId xmlns:p14="http://schemas.microsoft.com/office/powerpoint/2010/main" val="1569458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51909C0-0F06-44BE-A448-9E332B45709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xmlns="" id="{720E68E2-CF90-4BD7-8CBF-32872E7207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xmlns="" id="{A58F7DEC-1AB4-46D4-94DE-65016E3F58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F2C0B0AB-0F88-4C4A-AC7D-4F2B5CE063AD}"/>
              </a:ext>
            </a:extLst>
          </p:cNvPr>
          <p:cNvSpPr>
            <a:spLocks noGrp="1"/>
          </p:cNvSpPr>
          <p:nvPr>
            <p:ph type="dt" sz="half" idx="10"/>
          </p:nvPr>
        </p:nvSpPr>
        <p:spPr/>
        <p:txBody>
          <a:bodyPr/>
          <a:lstStyle/>
          <a:p>
            <a:fld id="{F1863B40-3A42-43AD-BA27-41A9E66BAF83}" type="datetimeFigureOut">
              <a:rPr lang="es-CL" smtClean="0"/>
              <a:t>21-12-2020</a:t>
            </a:fld>
            <a:endParaRPr lang="es-CL"/>
          </a:p>
        </p:txBody>
      </p:sp>
      <p:sp>
        <p:nvSpPr>
          <p:cNvPr id="6" name="Marcador de pie de página 5">
            <a:extLst>
              <a:ext uri="{FF2B5EF4-FFF2-40B4-BE49-F238E27FC236}">
                <a16:creationId xmlns:a16="http://schemas.microsoft.com/office/drawing/2014/main" xmlns="" id="{60CE2447-CFEB-406C-AEAF-B5EF7F35F1F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xmlns="" id="{246E49C1-DB29-4A5F-BA07-D37185D9BA5A}"/>
              </a:ext>
            </a:extLst>
          </p:cNvPr>
          <p:cNvSpPr>
            <a:spLocks noGrp="1"/>
          </p:cNvSpPr>
          <p:nvPr>
            <p:ph type="sldNum" sz="quarter" idx="12"/>
          </p:nvPr>
        </p:nvSpPr>
        <p:spPr/>
        <p:txBody>
          <a:bodyPr/>
          <a:lstStyle/>
          <a:p>
            <a:fld id="{4DD43A0B-B182-4B8B-9A7F-9F625C699EB2}" type="slidenum">
              <a:rPr lang="es-CL" smtClean="0"/>
              <a:t>‹Nº›</a:t>
            </a:fld>
            <a:endParaRPr lang="es-CL"/>
          </a:p>
        </p:txBody>
      </p:sp>
    </p:spTree>
    <p:extLst>
      <p:ext uri="{BB962C8B-B14F-4D97-AF65-F5344CB8AC3E}">
        <p14:creationId xmlns:p14="http://schemas.microsoft.com/office/powerpoint/2010/main" val="557996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DE2D184-D9CF-4CA4-A189-FF2D0DBB3BAB}"/>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xmlns="" id="{0CB6BD42-13C6-4933-8FC1-0AAE91AF0B6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xmlns="" id="{49ABE4FF-F71B-446F-86E7-C8AED4BB1A26}"/>
              </a:ext>
            </a:extLst>
          </p:cNvPr>
          <p:cNvSpPr>
            <a:spLocks noGrp="1"/>
          </p:cNvSpPr>
          <p:nvPr>
            <p:ph type="dt" sz="half" idx="10"/>
          </p:nvPr>
        </p:nvSpPr>
        <p:spPr/>
        <p:txBody>
          <a:bodyPr/>
          <a:lstStyle/>
          <a:p>
            <a:fld id="{F1863B40-3A42-43AD-BA27-41A9E66BAF83}" type="datetimeFigureOut">
              <a:rPr lang="es-CL" smtClean="0"/>
              <a:t>21-12-2020</a:t>
            </a:fld>
            <a:endParaRPr lang="es-CL"/>
          </a:p>
        </p:txBody>
      </p:sp>
      <p:sp>
        <p:nvSpPr>
          <p:cNvPr id="5" name="Marcador de pie de página 4">
            <a:extLst>
              <a:ext uri="{FF2B5EF4-FFF2-40B4-BE49-F238E27FC236}">
                <a16:creationId xmlns:a16="http://schemas.microsoft.com/office/drawing/2014/main" xmlns="" id="{86DDF513-6488-4822-AAC4-ED788F859D5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xmlns="" id="{8DEACD38-8478-463E-99FD-690318D9B4BF}"/>
              </a:ext>
            </a:extLst>
          </p:cNvPr>
          <p:cNvSpPr>
            <a:spLocks noGrp="1"/>
          </p:cNvSpPr>
          <p:nvPr>
            <p:ph type="sldNum" sz="quarter" idx="12"/>
          </p:nvPr>
        </p:nvSpPr>
        <p:spPr/>
        <p:txBody>
          <a:bodyPr/>
          <a:lstStyle/>
          <a:p>
            <a:fld id="{4DD43A0B-B182-4B8B-9A7F-9F625C699EB2}" type="slidenum">
              <a:rPr lang="es-CL" smtClean="0"/>
              <a:t>‹Nº›</a:t>
            </a:fld>
            <a:endParaRPr lang="es-CL"/>
          </a:p>
        </p:txBody>
      </p:sp>
    </p:spTree>
    <p:extLst>
      <p:ext uri="{BB962C8B-B14F-4D97-AF65-F5344CB8AC3E}">
        <p14:creationId xmlns:p14="http://schemas.microsoft.com/office/powerpoint/2010/main" val="1242347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7C3CB753-1ECC-4A57-ABB0-378BF9FB282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xmlns="" id="{05FC907F-01A6-411B-AE31-7143748D2FF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xmlns="" id="{72AB2DC1-4DE2-460D-9EF0-320478563850}"/>
              </a:ext>
            </a:extLst>
          </p:cNvPr>
          <p:cNvSpPr>
            <a:spLocks noGrp="1"/>
          </p:cNvSpPr>
          <p:nvPr>
            <p:ph type="dt" sz="half" idx="10"/>
          </p:nvPr>
        </p:nvSpPr>
        <p:spPr/>
        <p:txBody>
          <a:bodyPr/>
          <a:lstStyle/>
          <a:p>
            <a:fld id="{F1863B40-3A42-43AD-BA27-41A9E66BAF83}" type="datetimeFigureOut">
              <a:rPr lang="es-CL" smtClean="0"/>
              <a:t>21-12-2020</a:t>
            </a:fld>
            <a:endParaRPr lang="es-CL"/>
          </a:p>
        </p:txBody>
      </p:sp>
      <p:sp>
        <p:nvSpPr>
          <p:cNvPr id="5" name="Marcador de pie de página 4">
            <a:extLst>
              <a:ext uri="{FF2B5EF4-FFF2-40B4-BE49-F238E27FC236}">
                <a16:creationId xmlns:a16="http://schemas.microsoft.com/office/drawing/2014/main" xmlns="" id="{D10B911C-3FC3-41AB-8E6C-5B066C89019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xmlns="" id="{3E774DBA-8B67-4B74-9E0B-A34B68159294}"/>
              </a:ext>
            </a:extLst>
          </p:cNvPr>
          <p:cNvSpPr>
            <a:spLocks noGrp="1"/>
          </p:cNvSpPr>
          <p:nvPr>
            <p:ph type="sldNum" sz="quarter" idx="12"/>
          </p:nvPr>
        </p:nvSpPr>
        <p:spPr/>
        <p:txBody>
          <a:bodyPr/>
          <a:lstStyle/>
          <a:p>
            <a:fld id="{4DD43A0B-B182-4B8B-9A7F-9F625C699EB2}" type="slidenum">
              <a:rPr lang="es-CL" smtClean="0"/>
              <a:t>‹Nº›</a:t>
            </a:fld>
            <a:endParaRPr lang="es-CL"/>
          </a:p>
        </p:txBody>
      </p:sp>
    </p:spTree>
    <p:extLst>
      <p:ext uri="{BB962C8B-B14F-4D97-AF65-F5344CB8AC3E}">
        <p14:creationId xmlns:p14="http://schemas.microsoft.com/office/powerpoint/2010/main" val="1539206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825725FE-89B0-408A-9D5B-7CC7514D03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xmlns="" id="{311B932E-1B01-4A69-AB7B-781EE4BAF6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xmlns="" id="{E5932E48-4A69-4B7D-9228-8F96A8838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863B40-3A42-43AD-BA27-41A9E66BAF83}" type="datetimeFigureOut">
              <a:rPr lang="es-CL" smtClean="0"/>
              <a:t>21-12-2020</a:t>
            </a:fld>
            <a:endParaRPr lang="es-CL"/>
          </a:p>
        </p:txBody>
      </p:sp>
      <p:sp>
        <p:nvSpPr>
          <p:cNvPr id="5" name="Marcador de pie de página 4">
            <a:extLst>
              <a:ext uri="{FF2B5EF4-FFF2-40B4-BE49-F238E27FC236}">
                <a16:creationId xmlns:a16="http://schemas.microsoft.com/office/drawing/2014/main" xmlns="" id="{56F295F2-4D59-4BA4-B64F-C81AB6BBFE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xmlns="" id="{B575C6DC-2E18-4034-88B8-8F19EE4548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D43A0B-B182-4B8B-9A7F-9F625C699EB2}" type="slidenum">
              <a:rPr lang="es-CL" smtClean="0"/>
              <a:t>‹Nº›</a:t>
            </a:fld>
            <a:endParaRPr lang="es-CL"/>
          </a:p>
        </p:txBody>
      </p:sp>
    </p:spTree>
    <p:extLst>
      <p:ext uri="{BB962C8B-B14F-4D97-AF65-F5344CB8AC3E}">
        <p14:creationId xmlns:p14="http://schemas.microsoft.com/office/powerpoint/2010/main" val="692082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docentemas.cl/pages/conozca-la-evaluacion/como-es-el-informe-de-evaluacion-individua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xmlns="" id="{ACBE1851-2230-47A9-B000-CE9046EA61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5468548" cy="6858000"/>
          </a:xfrm>
          <a:prstGeom prst="rect">
            <a:avLst/>
          </a:prstGeom>
          <a:solidFill>
            <a:srgbClr val="457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B021D436-3177-4E4E-A80C-80C9A4F51796}"/>
              </a:ext>
            </a:extLst>
          </p:cNvPr>
          <p:cNvSpPr>
            <a:spLocks noGrp="1"/>
          </p:cNvSpPr>
          <p:nvPr>
            <p:ph type="ctrTitle"/>
          </p:nvPr>
        </p:nvSpPr>
        <p:spPr>
          <a:xfrm>
            <a:off x="629946" y="254980"/>
            <a:ext cx="4208656" cy="2205732"/>
          </a:xfrm>
        </p:spPr>
        <p:txBody>
          <a:bodyPr anchor="b">
            <a:normAutofit fontScale="90000"/>
          </a:bodyPr>
          <a:lstStyle/>
          <a:p>
            <a:pPr algn="r"/>
            <a:r>
              <a:rPr lang="es-CL" sz="5400">
                <a:solidFill>
                  <a:srgbClr val="FFFFFF"/>
                </a:solidFill>
              </a:rPr>
              <a:t>PLAN DE SUPERACIÓN PROFESIONAL</a:t>
            </a:r>
            <a:endParaRPr lang="es-CL" sz="5400" dirty="0">
              <a:solidFill>
                <a:srgbClr val="FFFFFF"/>
              </a:solidFill>
            </a:endParaRPr>
          </a:p>
        </p:txBody>
      </p:sp>
      <p:sp>
        <p:nvSpPr>
          <p:cNvPr id="3" name="Subtítulo 2">
            <a:extLst>
              <a:ext uri="{FF2B5EF4-FFF2-40B4-BE49-F238E27FC236}">
                <a16:creationId xmlns:a16="http://schemas.microsoft.com/office/drawing/2014/main" xmlns="" id="{D02C998E-D209-49E8-B08F-4336227D8BAD}"/>
              </a:ext>
            </a:extLst>
          </p:cNvPr>
          <p:cNvSpPr>
            <a:spLocks noGrp="1"/>
          </p:cNvSpPr>
          <p:nvPr>
            <p:ph type="subTitle" idx="1"/>
          </p:nvPr>
        </p:nvSpPr>
        <p:spPr>
          <a:xfrm>
            <a:off x="347136" y="3915991"/>
            <a:ext cx="4594358" cy="2205732"/>
          </a:xfrm>
          <a:ln>
            <a:solidFill>
              <a:srgbClr val="FFFF00"/>
            </a:solidFill>
          </a:ln>
          <a:effectLst>
            <a:glow rad="139700">
              <a:schemeClr val="accent4">
                <a:satMod val="175000"/>
                <a:alpha val="40000"/>
              </a:schemeClr>
            </a:glow>
          </a:effectLst>
        </p:spPr>
        <p:txBody>
          <a:bodyPr anchor="t">
            <a:normAutofit/>
          </a:bodyPr>
          <a:lstStyle/>
          <a:p>
            <a:r>
              <a:rPr lang="es-CL" sz="3200" dirty="0">
                <a:solidFill>
                  <a:srgbClr val="FFFFFF"/>
                </a:solidFill>
              </a:rPr>
              <a:t>MARCO PARA LA BUENA ENSEÑANZA Y PORTAFOLIO DOCENTE</a:t>
            </a:r>
          </a:p>
        </p:txBody>
      </p:sp>
      <p:cxnSp>
        <p:nvCxnSpPr>
          <p:cNvPr id="20" name="Straight Connector 10">
            <a:extLst>
              <a:ext uri="{FF2B5EF4-FFF2-40B4-BE49-F238E27FC236}">
                <a16:creationId xmlns:a16="http://schemas.microsoft.com/office/drawing/2014/main" xmlns="" id="{23B93832-6514-44F4-849B-5EE2C8A2337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86679" y="3928939"/>
            <a:ext cx="393192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xmlns="" id="{F46098B8-C637-46B2-9EAF-0B475EFA2261}"/>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6383045" y="516551"/>
            <a:ext cx="5459470" cy="3923963"/>
          </a:xfrm>
          <a:prstGeom prst="rect">
            <a:avLst/>
          </a:prstGeom>
          <a:noFill/>
        </p:spPr>
      </p:pic>
      <p:sp>
        <p:nvSpPr>
          <p:cNvPr id="5" name="CuadroTexto 4">
            <a:extLst>
              <a:ext uri="{FF2B5EF4-FFF2-40B4-BE49-F238E27FC236}">
                <a16:creationId xmlns:a16="http://schemas.microsoft.com/office/drawing/2014/main" xmlns="" id="{AB42E863-CFE0-41C3-9E8F-5FA4326202FD}"/>
              </a:ext>
            </a:extLst>
          </p:cNvPr>
          <p:cNvSpPr txBox="1"/>
          <p:nvPr/>
        </p:nvSpPr>
        <p:spPr>
          <a:xfrm>
            <a:off x="7133059" y="4155690"/>
            <a:ext cx="3959441" cy="369332"/>
          </a:xfrm>
          <a:prstGeom prst="rect">
            <a:avLst/>
          </a:prstGeom>
          <a:noFill/>
        </p:spPr>
        <p:txBody>
          <a:bodyPr wrap="square" rtlCol="0">
            <a:spAutoFit/>
          </a:bodyPr>
          <a:lstStyle/>
          <a:p>
            <a:pPr algn="ctr"/>
            <a:r>
              <a:rPr lang="es-CL" dirty="0"/>
              <a:t> 2020</a:t>
            </a:r>
          </a:p>
        </p:txBody>
      </p:sp>
      <p:sp>
        <p:nvSpPr>
          <p:cNvPr id="6" name="AutoShape 2">
            <a:extLst>
              <a:ext uri="{FF2B5EF4-FFF2-40B4-BE49-F238E27FC236}">
                <a16:creationId xmlns:a16="http://schemas.microsoft.com/office/drawing/2014/main" xmlns="" id="{E86E7A90-49B5-41A0-A875-9243706F15E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sp>
        <p:nvSpPr>
          <p:cNvPr id="7" name="CuadroTexto 6">
            <a:extLst>
              <a:ext uri="{FF2B5EF4-FFF2-40B4-BE49-F238E27FC236}">
                <a16:creationId xmlns:a16="http://schemas.microsoft.com/office/drawing/2014/main" xmlns="" id="{A5D22769-DDA1-4D60-BBA7-F94C395CB352}"/>
              </a:ext>
            </a:extLst>
          </p:cNvPr>
          <p:cNvSpPr txBox="1"/>
          <p:nvPr/>
        </p:nvSpPr>
        <p:spPr>
          <a:xfrm>
            <a:off x="6383045" y="6098959"/>
            <a:ext cx="5560380" cy="523220"/>
          </a:xfrm>
          <a:prstGeom prst="rect">
            <a:avLst/>
          </a:prstGeom>
          <a:noFill/>
          <a:ln>
            <a:solidFill>
              <a:schemeClr val="accent1"/>
            </a:solidFill>
          </a:ln>
        </p:spPr>
        <p:txBody>
          <a:bodyPr wrap="square" rtlCol="0">
            <a:spAutoFit/>
          </a:bodyPr>
          <a:lstStyle/>
          <a:p>
            <a:pPr algn="r"/>
            <a:r>
              <a:rPr lang="es-CL" sz="1400" b="1" i="1" dirty="0">
                <a:latin typeface="Bradley Hand ITC" panose="03070402050302030203" pitchFamily="66" charset="0"/>
              </a:rPr>
              <a:t>M. del Pilar Salazar Norese</a:t>
            </a:r>
          </a:p>
          <a:p>
            <a:pPr algn="r"/>
            <a:r>
              <a:rPr lang="es-CL" sz="1400" b="1" i="1" dirty="0">
                <a:latin typeface="Bradley Hand ITC" panose="03070402050302030203" pitchFamily="66" charset="0"/>
              </a:rPr>
              <a:t>Mg. En Ciencias de la Educación</a:t>
            </a:r>
          </a:p>
        </p:txBody>
      </p:sp>
    </p:spTree>
    <p:extLst>
      <p:ext uri="{BB962C8B-B14F-4D97-AF65-F5344CB8AC3E}">
        <p14:creationId xmlns:p14="http://schemas.microsoft.com/office/powerpoint/2010/main" val="1753752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B2195A0-F3AC-40CC-9B79-C3F5576E9C85}"/>
              </a:ext>
            </a:extLst>
          </p:cNvPr>
          <p:cNvSpPr>
            <a:spLocks noGrp="1"/>
          </p:cNvSpPr>
          <p:nvPr>
            <p:ph type="title"/>
          </p:nvPr>
        </p:nvSpPr>
        <p:spPr>
          <a:xfrm>
            <a:off x="1136429" y="199547"/>
            <a:ext cx="7474172" cy="432751"/>
          </a:xfrm>
        </p:spPr>
        <p:txBody>
          <a:bodyPr>
            <a:noAutofit/>
          </a:bodyPr>
          <a:lstStyle/>
          <a:p>
            <a:r>
              <a:rPr lang="es-CL" sz="3600" b="1" dirty="0"/>
              <a:t>PROGRAMA DE TRABAJO</a:t>
            </a:r>
          </a:p>
        </p:txBody>
      </p:sp>
      <p:sp>
        <p:nvSpPr>
          <p:cNvPr id="3" name="Marcador de contenido 2">
            <a:extLst>
              <a:ext uri="{FF2B5EF4-FFF2-40B4-BE49-F238E27FC236}">
                <a16:creationId xmlns:a16="http://schemas.microsoft.com/office/drawing/2014/main" xmlns="" id="{569EB921-846A-4074-8466-DE5F80BB2D2E}"/>
              </a:ext>
            </a:extLst>
          </p:cNvPr>
          <p:cNvSpPr>
            <a:spLocks noGrp="1"/>
          </p:cNvSpPr>
          <p:nvPr>
            <p:ph idx="1"/>
          </p:nvPr>
        </p:nvSpPr>
        <p:spPr>
          <a:xfrm>
            <a:off x="679229" y="935756"/>
            <a:ext cx="8911064" cy="5299674"/>
          </a:xfrm>
        </p:spPr>
        <p:txBody>
          <a:bodyPr anchor="ctr">
            <a:normAutofit/>
          </a:bodyPr>
          <a:lstStyle/>
          <a:p>
            <a:pPr marL="0" indent="0">
              <a:buNone/>
            </a:pPr>
            <a:r>
              <a:rPr lang="en-US" sz="2000" b="1" dirty="0">
                <a:effectLst/>
                <a:latin typeface="Calibri" panose="020F0502020204030204" pitchFamily="34" charset="0"/>
                <a:ea typeface="Trebuchet MS" panose="020B0603020202020204" pitchFamily="34" charset="0"/>
              </a:rPr>
              <a:t>OBJETIVO GENERAL:</a:t>
            </a:r>
          </a:p>
          <a:p>
            <a:pPr marL="0" indent="0" algn="just">
              <a:buNone/>
            </a:pPr>
            <a:r>
              <a:rPr lang="en-US" sz="2000" dirty="0" err="1">
                <a:effectLst/>
                <a:latin typeface="Calibri" panose="020F0502020204030204" pitchFamily="34" charset="0"/>
                <a:ea typeface="Trebuchet MS" panose="020B0603020202020204" pitchFamily="34" charset="0"/>
              </a:rPr>
              <a:t>Des</a:t>
            </a:r>
            <a:r>
              <a:rPr lang="en-US" sz="2000" spc="-5" dirty="0" err="1">
                <a:effectLst/>
                <a:latin typeface="Calibri" panose="020F0502020204030204" pitchFamily="34" charset="0"/>
                <a:ea typeface="Trebuchet MS" panose="020B0603020202020204" pitchFamily="34" charset="0"/>
              </a:rPr>
              <a:t>arr</a:t>
            </a:r>
            <a:r>
              <a:rPr lang="en-US" sz="2000" spc="5" dirty="0" err="1">
                <a:effectLst/>
                <a:latin typeface="Calibri" panose="020F0502020204030204" pitchFamily="34" charset="0"/>
                <a:ea typeface="Trebuchet MS" panose="020B0603020202020204" pitchFamily="34" charset="0"/>
              </a:rPr>
              <a:t>o</a:t>
            </a:r>
            <a:r>
              <a:rPr lang="en-US" sz="2000" spc="-5" dirty="0" err="1">
                <a:effectLst/>
                <a:latin typeface="Calibri" panose="020F0502020204030204" pitchFamily="34" charset="0"/>
                <a:ea typeface="Trebuchet MS" panose="020B0603020202020204" pitchFamily="34" charset="0"/>
              </a:rPr>
              <a:t>lla</a:t>
            </a:r>
            <a:r>
              <a:rPr lang="en-US" sz="2000" dirty="0" err="1">
                <a:effectLst/>
                <a:latin typeface="Calibri" panose="020F0502020204030204" pitchFamily="34" charset="0"/>
                <a:ea typeface="Trebuchet MS" panose="020B0603020202020204" pitchFamily="34" charset="0"/>
              </a:rPr>
              <a:t>r</a:t>
            </a:r>
            <a:r>
              <a:rPr lang="en-US" sz="2000"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h</a:t>
            </a:r>
            <a:r>
              <a:rPr lang="en-US" sz="2000" spc="-5" dirty="0" err="1">
                <a:effectLst/>
                <a:latin typeface="Calibri" panose="020F0502020204030204" pitchFamily="34" charset="0"/>
                <a:ea typeface="Trebuchet MS" panose="020B0603020202020204" pitchFamily="34" charset="0"/>
              </a:rPr>
              <a:t>ab</a:t>
            </a:r>
            <a:r>
              <a:rPr lang="en-US" sz="2000" spc="5" dirty="0" err="1">
                <a:effectLst/>
                <a:latin typeface="Calibri" panose="020F0502020204030204" pitchFamily="34" charset="0"/>
                <a:ea typeface="Trebuchet MS" panose="020B0603020202020204" pitchFamily="34" charset="0"/>
              </a:rPr>
              <a:t>i</a:t>
            </a:r>
            <a:r>
              <a:rPr lang="en-US" sz="2000" spc="-5" dirty="0" err="1">
                <a:effectLst/>
                <a:latin typeface="Calibri" panose="020F0502020204030204" pitchFamily="34" charset="0"/>
                <a:ea typeface="Trebuchet MS" panose="020B0603020202020204" pitchFamily="34" charset="0"/>
              </a:rPr>
              <a:t>li</a:t>
            </a:r>
            <a:r>
              <a:rPr lang="en-US" sz="2000" spc="5" dirty="0" err="1">
                <a:effectLst/>
                <a:latin typeface="Calibri" panose="020F0502020204030204" pitchFamily="34" charset="0"/>
                <a:ea typeface="Trebuchet MS" panose="020B0603020202020204" pitchFamily="34" charset="0"/>
              </a:rPr>
              <a:t>d</a:t>
            </a:r>
            <a:r>
              <a:rPr lang="en-US" sz="2000" spc="-5" dirty="0" err="1">
                <a:effectLst/>
                <a:latin typeface="Calibri" panose="020F0502020204030204" pitchFamily="34" charset="0"/>
                <a:ea typeface="Trebuchet MS" panose="020B0603020202020204" pitchFamily="34" charset="0"/>
              </a:rPr>
              <a:t>ade</a:t>
            </a:r>
            <a:r>
              <a:rPr lang="en-US" sz="2000" dirty="0" err="1">
                <a:effectLst/>
                <a:latin typeface="Calibri" panose="020F0502020204030204" pitchFamily="34" charset="0"/>
                <a:ea typeface="Trebuchet MS" panose="020B0603020202020204" pitchFamily="34" charset="0"/>
              </a:rPr>
              <a:t>s</a:t>
            </a:r>
            <a:r>
              <a:rPr lang="en-US" sz="2000" spc="15"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par</a:t>
            </a:r>
            <a:r>
              <a:rPr lang="en-US" sz="2000" dirty="0">
                <a:effectLst/>
                <a:latin typeface="Calibri" panose="020F0502020204030204" pitchFamily="34" charset="0"/>
                <a:ea typeface="Trebuchet MS" panose="020B0603020202020204" pitchFamily="34" charset="0"/>
              </a:rPr>
              <a:t>a </a:t>
            </a:r>
            <a:r>
              <a:rPr lang="en-US" sz="2000" spc="-5" dirty="0" err="1">
                <a:effectLst/>
                <a:latin typeface="Calibri" panose="020F0502020204030204" pitchFamily="34" charset="0"/>
                <a:ea typeface="Trebuchet MS" panose="020B0603020202020204" pitchFamily="34" charset="0"/>
              </a:rPr>
              <a:t>p</a:t>
            </a:r>
            <a:r>
              <a:rPr lang="en-US" sz="2000" spc="5" dirty="0" err="1">
                <a:effectLst/>
                <a:latin typeface="Calibri" panose="020F0502020204030204" pitchFamily="34" charset="0"/>
                <a:ea typeface="Trebuchet MS" panose="020B0603020202020204" pitchFamily="34" charset="0"/>
              </a:rPr>
              <a:t>l</a:t>
            </a:r>
            <a:r>
              <a:rPr lang="en-US" sz="2000" spc="-5" dirty="0" err="1">
                <a:effectLst/>
                <a:latin typeface="Calibri" panose="020F0502020204030204" pitchFamily="34" charset="0"/>
                <a:ea typeface="Trebuchet MS" panose="020B0603020202020204" pitchFamily="34" charset="0"/>
              </a:rPr>
              <a:t>an</a:t>
            </a:r>
            <a:r>
              <a:rPr lang="en-US" sz="2000" spc="5" dirty="0" err="1">
                <a:effectLst/>
                <a:latin typeface="Calibri" panose="020F0502020204030204" pitchFamily="34" charset="0"/>
                <a:ea typeface="Trebuchet MS" panose="020B0603020202020204" pitchFamily="34" charset="0"/>
              </a:rPr>
              <a:t>i</a:t>
            </a:r>
            <a:r>
              <a:rPr lang="en-US" sz="2000" spc="-5" dirty="0" err="1">
                <a:effectLst/>
                <a:latin typeface="Calibri" panose="020F0502020204030204" pitchFamily="34" charset="0"/>
                <a:ea typeface="Trebuchet MS" panose="020B0603020202020204" pitchFamily="34" charset="0"/>
              </a:rPr>
              <a:t>fi</a:t>
            </a:r>
            <a:r>
              <a:rPr lang="en-US" sz="2000" spc="5" dirty="0" err="1">
                <a:effectLst/>
                <a:latin typeface="Calibri" panose="020F0502020204030204" pitchFamily="34" charset="0"/>
                <a:ea typeface="Trebuchet MS" panose="020B0603020202020204" pitchFamily="34" charset="0"/>
              </a:rPr>
              <a:t>c</a:t>
            </a:r>
            <a:r>
              <a:rPr lang="en-US" sz="2000" spc="-5" dirty="0" err="1">
                <a:effectLst/>
                <a:latin typeface="Calibri" panose="020F0502020204030204" pitchFamily="34" charset="0"/>
                <a:ea typeface="Trebuchet MS" panose="020B0603020202020204" pitchFamily="34" charset="0"/>
              </a:rPr>
              <a:t>a</a:t>
            </a:r>
            <a:r>
              <a:rPr lang="en-US" sz="2000" dirty="0" err="1">
                <a:effectLst/>
                <a:latin typeface="Calibri" panose="020F0502020204030204" pitchFamily="34" charset="0"/>
                <a:ea typeface="Trebuchet MS" panose="020B0603020202020204" pitchFamily="34" charset="0"/>
              </a:rPr>
              <a:t>r</a:t>
            </a:r>
            <a:r>
              <a:rPr lang="en-US" sz="2000" dirty="0">
                <a:effectLst/>
                <a:latin typeface="Calibri" panose="020F0502020204030204" pitchFamily="34" charset="0"/>
                <a:ea typeface="Trebuchet MS" panose="020B0603020202020204" pitchFamily="34" charset="0"/>
              </a:rPr>
              <a:t> y </a:t>
            </a:r>
            <a:r>
              <a:rPr lang="en-US" sz="2000" spc="-5" dirty="0" err="1">
                <a:effectLst/>
                <a:latin typeface="Calibri" panose="020F0502020204030204" pitchFamily="34" charset="0"/>
                <a:ea typeface="Trebuchet MS" panose="020B0603020202020204" pitchFamily="34" charset="0"/>
              </a:rPr>
              <a:t>di</a:t>
            </a:r>
            <a:r>
              <a:rPr lang="en-US" sz="2000" spc="15" dirty="0" err="1">
                <a:effectLst/>
                <a:latin typeface="Calibri" panose="020F0502020204030204" pitchFamily="34" charset="0"/>
                <a:ea typeface="Trebuchet MS" panose="020B0603020202020204" pitchFamily="34" charset="0"/>
              </a:rPr>
              <a:t>s</a:t>
            </a:r>
            <a:r>
              <a:rPr lang="en-US" sz="2000" spc="5" dirty="0" err="1">
                <a:effectLst/>
                <a:latin typeface="Calibri" panose="020F0502020204030204" pitchFamily="34" charset="0"/>
                <a:ea typeface="Trebuchet MS" panose="020B0603020202020204" pitchFamily="34" charset="0"/>
              </a:rPr>
              <a:t>e</a:t>
            </a:r>
            <a:r>
              <a:rPr lang="en-US" sz="2000" spc="-5" dirty="0" err="1">
                <a:effectLst/>
                <a:latin typeface="Calibri" panose="020F0502020204030204" pitchFamily="34" charset="0"/>
                <a:ea typeface="Trebuchet MS" panose="020B0603020202020204" pitchFamily="34" charset="0"/>
              </a:rPr>
              <a:t>ña</a:t>
            </a:r>
            <a:r>
              <a:rPr lang="en-US" sz="2000" dirty="0" err="1">
                <a:effectLst/>
                <a:latin typeface="Calibri" panose="020F0502020204030204" pitchFamily="34" charset="0"/>
                <a:ea typeface="Trebuchet MS" panose="020B0603020202020204" pitchFamily="34" charset="0"/>
              </a:rPr>
              <a:t>r</a:t>
            </a:r>
            <a:r>
              <a:rPr lang="en-US" sz="2000"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l</a:t>
            </a:r>
            <a:r>
              <a:rPr lang="en-US" sz="2000" dirty="0">
                <a:effectLst/>
                <a:latin typeface="Calibri" panose="020F0502020204030204" pitchFamily="34" charset="0"/>
                <a:ea typeface="Trebuchet MS" panose="020B0603020202020204" pitchFamily="34" charset="0"/>
              </a:rPr>
              <a:t>a </a:t>
            </a:r>
            <a:r>
              <a:rPr lang="en-US" sz="2000" spc="-5" dirty="0" err="1">
                <a:effectLst/>
                <a:latin typeface="Calibri" panose="020F0502020204030204" pitchFamily="34" charset="0"/>
                <a:ea typeface="Trebuchet MS" panose="020B0603020202020204" pitchFamily="34" charset="0"/>
              </a:rPr>
              <a:t>e</a:t>
            </a:r>
            <a:r>
              <a:rPr lang="en-US" sz="2000" dirty="0" err="1">
                <a:effectLst/>
                <a:latin typeface="Calibri" panose="020F0502020204030204" pitchFamily="34" charset="0"/>
                <a:ea typeface="Trebuchet MS" panose="020B0603020202020204" pitchFamily="34" charset="0"/>
              </a:rPr>
              <a:t>v</a:t>
            </a:r>
            <a:r>
              <a:rPr lang="en-US" sz="2000" spc="5" dirty="0" err="1">
                <a:effectLst/>
                <a:latin typeface="Calibri" panose="020F0502020204030204" pitchFamily="34" charset="0"/>
                <a:ea typeface="Trebuchet MS" panose="020B0603020202020204" pitchFamily="34" charset="0"/>
              </a:rPr>
              <a:t>a</a:t>
            </a:r>
            <a:r>
              <a:rPr lang="en-US" sz="2000" spc="-5" dirty="0" err="1">
                <a:effectLst/>
                <a:latin typeface="Calibri" panose="020F0502020204030204" pitchFamily="34" charset="0"/>
                <a:ea typeface="Trebuchet MS" panose="020B0603020202020204" pitchFamily="34" charset="0"/>
              </a:rPr>
              <a:t>lua</a:t>
            </a:r>
            <a:r>
              <a:rPr lang="en-US" sz="2000" spc="5" dirty="0" err="1">
                <a:effectLst/>
                <a:latin typeface="Calibri" panose="020F0502020204030204" pitchFamily="34" charset="0"/>
                <a:ea typeface="Trebuchet MS" panose="020B0603020202020204" pitchFamily="34" charset="0"/>
              </a:rPr>
              <a:t>c</a:t>
            </a:r>
            <a:r>
              <a:rPr lang="en-US" sz="2000" spc="-5" dirty="0" err="1">
                <a:effectLst/>
                <a:latin typeface="Calibri" panose="020F0502020204030204" pitchFamily="34" charset="0"/>
                <a:ea typeface="Trebuchet MS" panose="020B0603020202020204" pitchFamily="34" charset="0"/>
              </a:rPr>
              <a:t>i</a:t>
            </a:r>
            <a:r>
              <a:rPr lang="en-US" sz="2000" spc="5" dirty="0" err="1">
                <a:effectLst/>
                <a:latin typeface="Calibri" panose="020F0502020204030204" pitchFamily="34" charset="0"/>
                <a:ea typeface="Trebuchet MS" panose="020B0603020202020204" pitchFamily="34" charset="0"/>
              </a:rPr>
              <a:t>ó</a:t>
            </a:r>
            <a:r>
              <a:rPr lang="en-US" sz="2000" dirty="0" err="1">
                <a:effectLst/>
                <a:latin typeface="Calibri" panose="020F0502020204030204" pitchFamily="34" charset="0"/>
                <a:ea typeface="Trebuchet MS" panose="020B0603020202020204" pitchFamily="34" charset="0"/>
              </a:rPr>
              <a:t>n</a:t>
            </a:r>
            <a:r>
              <a:rPr lang="en-US" sz="2000"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e</a:t>
            </a:r>
            <a:r>
              <a:rPr lang="en-US" sz="2000" dirty="0">
                <a:effectLst/>
                <a:latin typeface="Calibri" panose="020F0502020204030204" pitchFamily="34" charset="0"/>
                <a:ea typeface="Trebuchet MS" panose="020B0603020202020204" pitchFamily="34" charset="0"/>
              </a:rPr>
              <a:t>n </a:t>
            </a:r>
            <a:r>
              <a:rPr lang="en-US" sz="2000" spc="5" dirty="0" err="1">
                <a:effectLst/>
                <a:latin typeface="Calibri" panose="020F0502020204030204" pitchFamily="34" charset="0"/>
                <a:ea typeface="Trebuchet MS" panose="020B0603020202020204" pitchFamily="34" charset="0"/>
              </a:rPr>
              <a:t>co</a:t>
            </a:r>
            <a:r>
              <a:rPr lang="en-US" sz="2000" spc="-5" dirty="0" err="1">
                <a:effectLst/>
                <a:latin typeface="Calibri" panose="020F0502020204030204" pitchFamily="34" charset="0"/>
                <a:ea typeface="Trebuchet MS" panose="020B0603020202020204" pitchFamily="34" charset="0"/>
              </a:rPr>
              <a:t>heren</a:t>
            </a:r>
            <a:r>
              <a:rPr lang="en-US" sz="2000" spc="5" dirty="0" err="1">
                <a:effectLst/>
                <a:latin typeface="Calibri" panose="020F0502020204030204" pitchFamily="34" charset="0"/>
                <a:ea typeface="Trebuchet MS" panose="020B0603020202020204" pitchFamily="34" charset="0"/>
              </a:rPr>
              <a:t>c</a:t>
            </a:r>
            <a:r>
              <a:rPr lang="en-US" sz="2000" spc="-5" dirty="0" err="1">
                <a:effectLst/>
                <a:latin typeface="Calibri" panose="020F0502020204030204" pitchFamily="34" charset="0"/>
                <a:ea typeface="Trebuchet MS" panose="020B0603020202020204" pitchFamily="34" charset="0"/>
              </a:rPr>
              <a:t>i</a:t>
            </a:r>
            <a:r>
              <a:rPr lang="en-US" sz="2000" dirty="0" err="1">
                <a:effectLst/>
                <a:latin typeface="Calibri" panose="020F0502020204030204" pitchFamily="34" charset="0"/>
                <a:ea typeface="Trebuchet MS" panose="020B0603020202020204" pitchFamily="34" charset="0"/>
              </a:rPr>
              <a:t>a</a:t>
            </a:r>
            <a:r>
              <a:rPr lang="en-US" sz="2000"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co</a:t>
            </a:r>
            <a:r>
              <a:rPr lang="en-US" sz="2000" dirty="0">
                <a:effectLst/>
                <a:latin typeface="Calibri" panose="020F0502020204030204" pitchFamily="34" charset="0"/>
                <a:ea typeface="Trebuchet MS" panose="020B0603020202020204" pitchFamily="34" charset="0"/>
              </a:rPr>
              <a:t>n </a:t>
            </a:r>
            <a:r>
              <a:rPr lang="en-US" sz="2000" spc="-5" dirty="0">
                <a:effectLst/>
                <a:latin typeface="Calibri" panose="020F0502020204030204" pitchFamily="34" charset="0"/>
                <a:ea typeface="Trebuchet MS" panose="020B0603020202020204" pitchFamily="34" charset="0"/>
              </a:rPr>
              <a:t>l</a:t>
            </a:r>
            <a:r>
              <a:rPr lang="en-US" sz="2000" spc="5" dirty="0">
                <a:effectLst/>
                <a:latin typeface="Calibri" panose="020F0502020204030204" pitchFamily="34" charset="0"/>
                <a:ea typeface="Trebuchet MS" panose="020B0603020202020204" pitchFamily="34" charset="0"/>
              </a:rPr>
              <a:t>o</a:t>
            </a:r>
            <a:r>
              <a:rPr lang="en-US" sz="2000" dirty="0">
                <a:effectLst/>
                <a:latin typeface="Calibri" panose="020F0502020204030204" pitchFamily="34" charset="0"/>
                <a:ea typeface="Trebuchet MS" panose="020B0603020202020204" pitchFamily="34" charset="0"/>
              </a:rPr>
              <a:t>s </a:t>
            </a:r>
            <a:r>
              <a:rPr lang="en-US" sz="2000" spc="5" dirty="0" err="1">
                <a:effectLst/>
                <a:latin typeface="Calibri" panose="020F0502020204030204" pitchFamily="34" charset="0"/>
                <a:ea typeface="Trebuchet MS" panose="020B0603020202020204" pitchFamily="34" charset="0"/>
              </a:rPr>
              <a:t>P</a:t>
            </a:r>
            <a:r>
              <a:rPr lang="en-US" sz="2000" spc="-5" dirty="0" err="1">
                <a:effectLst/>
                <a:latin typeface="Calibri" panose="020F0502020204030204" pitchFamily="34" charset="0"/>
                <a:ea typeface="Trebuchet MS" panose="020B0603020202020204" pitchFamily="34" charset="0"/>
              </a:rPr>
              <a:t>r</a:t>
            </a:r>
            <a:r>
              <a:rPr lang="en-US" sz="2000" spc="5" dirty="0" err="1">
                <a:effectLst/>
                <a:latin typeface="Calibri" panose="020F0502020204030204" pitchFamily="34" charset="0"/>
                <a:ea typeface="Trebuchet MS" panose="020B0603020202020204" pitchFamily="34" charset="0"/>
              </a:rPr>
              <a:t>o</a:t>
            </a:r>
            <a:r>
              <a:rPr lang="en-US" sz="2000" dirty="0" err="1">
                <a:effectLst/>
                <a:latin typeface="Calibri" panose="020F0502020204030204" pitchFamily="34" charset="0"/>
                <a:ea typeface="Trebuchet MS" panose="020B0603020202020204" pitchFamily="34" charset="0"/>
              </a:rPr>
              <a:t>g</a:t>
            </a:r>
            <a:r>
              <a:rPr lang="en-US" sz="2000" spc="-5" dirty="0" err="1">
                <a:effectLst/>
                <a:latin typeface="Calibri" panose="020F0502020204030204" pitchFamily="34" charset="0"/>
                <a:ea typeface="Trebuchet MS" panose="020B0603020202020204" pitchFamily="34" charset="0"/>
              </a:rPr>
              <a:t>ra</a:t>
            </a:r>
            <a:r>
              <a:rPr lang="en-US" sz="2000" dirty="0" err="1">
                <a:effectLst/>
                <a:latin typeface="Calibri" panose="020F0502020204030204" pitchFamily="34" charset="0"/>
                <a:ea typeface="Trebuchet MS" panose="020B0603020202020204" pitchFamily="34" charset="0"/>
              </a:rPr>
              <a:t>m</a:t>
            </a:r>
            <a:r>
              <a:rPr lang="en-US" sz="2000" spc="-5" dirty="0" err="1">
                <a:effectLst/>
                <a:latin typeface="Calibri" panose="020F0502020204030204" pitchFamily="34" charset="0"/>
                <a:ea typeface="Trebuchet MS" panose="020B0603020202020204" pitchFamily="34" charset="0"/>
              </a:rPr>
              <a:t>a</a:t>
            </a:r>
            <a:r>
              <a:rPr lang="en-US" sz="2000" dirty="0" err="1">
                <a:effectLst/>
                <a:latin typeface="Calibri" panose="020F0502020204030204" pitchFamily="34" charset="0"/>
                <a:ea typeface="Trebuchet MS" panose="020B0603020202020204" pitchFamily="34" charset="0"/>
              </a:rPr>
              <a:t>s</a:t>
            </a:r>
            <a:r>
              <a:rPr lang="en-US" sz="2000" spc="10"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d</a:t>
            </a:r>
            <a:r>
              <a:rPr lang="en-US" sz="2000" dirty="0">
                <a:effectLst/>
                <a:latin typeface="Calibri" panose="020F0502020204030204" pitchFamily="34" charset="0"/>
                <a:ea typeface="Trebuchet MS" panose="020B0603020202020204" pitchFamily="34" charset="0"/>
              </a:rPr>
              <a:t>e</a:t>
            </a:r>
            <a:r>
              <a:rPr lang="en-US" sz="2000" spc="5"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E</a:t>
            </a:r>
            <a:r>
              <a:rPr lang="en-US" sz="2000" dirty="0" err="1">
                <a:effectLst/>
                <a:latin typeface="Calibri" panose="020F0502020204030204" pitchFamily="34" charset="0"/>
                <a:ea typeface="Trebuchet MS" panose="020B0603020202020204" pitchFamily="34" charset="0"/>
              </a:rPr>
              <a:t>st</a:t>
            </a:r>
            <a:r>
              <a:rPr lang="en-US" sz="2000" spc="5" dirty="0" err="1">
                <a:effectLst/>
                <a:latin typeface="Calibri" panose="020F0502020204030204" pitchFamily="34" charset="0"/>
                <a:ea typeface="Trebuchet MS" panose="020B0603020202020204" pitchFamily="34" charset="0"/>
              </a:rPr>
              <a:t>u</a:t>
            </a:r>
            <a:r>
              <a:rPr lang="en-US" sz="2000" spc="-5" dirty="0" err="1">
                <a:effectLst/>
                <a:latin typeface="Calibri" panose="020F0502020204030204" pitchFamily="34" charset="0"/>
                <a:ea typeface="Trebuchet MS" panose="020B0603020202020204" pitchFamily="34" charset="0"/>
              </a:rPr>
              <a:t>di</a:t>
            </a:r>
            <a:r>
              <a:rPr lang="en-US" sz="2000" spc="5" dirty="0" err="1">
                <a:effectLst/>
                <a:latin typeface="Calibri" panose="020F0502020204030204" pitchFamily="34" charset="0"/>
                <a:ea typeface="Trebuchet MS" panose="020B0603020202020204" pitchFamily="34" charset="0"/>
              </a:rPr>
              <a:t>o</a:t>
            </a:r>
            <a:r>
              <a:rPr lang="en-US" sz="2000" dirty="0">
                <a:effectLst/>
                <a:latin typeface="Calibri" panose="020F0502020204030204" pitchFamily="34" charset="0"/>
                <a:ea typeface="Trebuchet MS" panose="020B0603020202020204" pitchFamily="34" charset="0"/>
              </a:rPr>
              <a:t>,</a:t>
            </a:r>
            <a:r>
              <a:rPr lang="en-US" sz="2000" spc="5"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d</a:t>
            </a:r>
            <a:r>
              <a:rPr lang="en-US" sz="2000" dirty="0">
                <a:effectLst/>
                <a:latin typeface="Calibri" panose="020F0502020204030204" pitchFamily="34" charset="0"/>
                <a:ea typeface="Trebuchet MS" panose="020B0603020202020204" pitchFamily="34" charset="0"/>
              </a:rPr>
              <a:t>e</a:t>
            </a:r>
            <a:r>
              <a:rPr lang="en-US" sz="2000" spc="5" dirty="0">
                <a:effectLst/>
                <a:latin typeface="Calibri" panose="020F0502020204030204" pitchFamily="34" charset="0"/>
                <a:ea typeface="Trebuchet MS" panose="020B0603020202020204" pitchFamily="34" charset="0"/>
              </a:rPr>
              <a:t> </a:t>
            </a:r>
            <a:r>
              <a:rPr lang="en-US" sz="2000" dirty="0">
                <a:effectLst/>
                <a:latin typeface="Calibri" panose="020F0502020204030204" pitchFamily="34" charset="0"/>
                <a:ea typeface="Trebuchet MS" panose="020B0603020202020204" pitchFamily="34" charset="0"/>
              </a:rPr>
              <a:t>m</a:t>
            </a:r>
            <a:r>
              <a:rPr lang="en-US" sz="2000" spc="5" dirty="0">
                <a:effectLst/>
                <a:latin typeface="Calibri" panose="020F0502020204030204" pitchFamily="34" charset="0"/>
                <a:ea typeface="Trebuchet MS" panose="020B0603020202020204" pitchFamily="34" charset="0"/>
              </a:rPr>
              <a:t>a</a:t>
            </a:r>
            <a:r>
              <a:rPr lang="en-US" sz="2000" spc="-5" dirty="0">
                <a:effectLst/>
                <a:latin typeface="Calibri" panose="020F0502020204030204" pitchFamily="34" charset="0"/>
                <a:ea typeface="Trebuchet MS" panose="020B0603020202020204" pitchFamily="34" charset="0"/>
              </a:rPr>
              <a:t>ne</a:t>
            </a:r>
            <a:r>
              <a:rPr lang="en-US" sz="2000" spc="5" dirty="0">
                <a:effectLst/>
                <a:latin typeface="Calibri" panose="020F0502020204030204" pitchFamily="34" charset="0"/>
                <a:ea typeface="Trebuchet MS" panose="020B0603020202020204" pitchFamily="34" charset="0"/>
              </a:rPr>
              <a:t>r</a:t>
            </a:r>
            <a:r>
              <a:rPr lang="en-US" sz="2000" dirty="0">
                <a:effectLst/>
                <a:latin typeface="Calibri" panose="020F0502020204030204" pitchFamily="34" charset="0"/>
                <a:ea typeface="Trebuchet MS" panose="020B0603020202020204" pitchFamily="34" charset="0"/>
              </a:rPr>
              <a:t>a </a:t>
            </a:r>
            <a:r>
              <a:rPr lang="en-US" sz="2000" spc="5" dirty="0">
                <a:effectLst/>
                <a:latin typeface="Calibri" panose="020F0502020204030204" pitchFamily="34" charset="0"/>
                <a:ea typeface="Trebuchet MS" panose="020B0603020202020204" pitchFamily="34" charset="0"/>
              </a:rPr>
              <a:t>q</a:t>
            </a:r>
            <a:r>
              <a:rPr lang="en-US" sz="2000" spc="-5" dirty="0">
                <a:effectLst/>
                <a:latin typeface="Calibri" panose="020F0502020204030204" pitchFamily="34" charset="0"/>
                <a:ea typeface="Trebuchet MS" panose="020B0603020202020204" pitchFamily="34" charset="0"/>
              </a:rPr>
              <a:t>u</a:t>
            </a:r>
            <a:r>
              <a:rPr lang="en-US" sz="2000" dirty="0">
                <a:effectLst/>
                <a:latin typeface="Calibri" panose="020F0502020204030204" pitchFamily="34" charset="0"/>
                <a:ea typeface="Trebuchet MS" panose="020B0603020202020204" pitchFamily="34" charset="0"/>
              </a:rPr>
              <a:t>e</a:t>
            </a:r>
            <a:r>
              <a:rPr lang="en-US" sz="2000" spc="5"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e</a:t>
            </a:r>
            <a:r>
              <a:rPr lang="en-US" sz="2000" spc="10" dirty="0" err="1">
                <a:effectLst/>
                <a:latin typeface="Calibri" panose="020F0502020204030204" pitchFamily="34" charset="0"/>
                <a:ea typeface="Trebuchet MS" panose="020B0603020202020204" pitchFamily="34" charset="0"/>
              </a:rPr>
              <a:t>x</a:t>
            </a:r>
            <a:r>
              <a:rPr lang="en-US" sz="2000" spc="5" dirty="0" err="1">
                <a:effectLst/>
                <a:latin typeface="Calibri" panose="020F0502020204030204" pitchFamily="34" charset="0"/>
                <a:ea typeface="Trebuchet MS" panose="020B0603020202020204" pitchFamily="34" charset="0"/>
              </a:rPr>
              <a:t>i</a:t>
            </a:r>
            <a:r>
              <a:rPr lang="en-US" sz="2000" dirty="0" err="1">
                <a:effectLst/>
                <a:latin typeface="Calibri" panose="020F0502020204030204" pitchFamily="34" charset="0"/>
                <a:ea typeface="Trebuchet MS" panose="020B0603020202020204" pitchFamily="34" charset="0"/>
              </a:rPr>
              <a:t>sta</a:t>
            </a:r>
            <a:r>
              <a:rPr lang="en-US" sz="2000"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co</a:t>
            </a:r>
            <a:r>
              <a:rPr lang="en-US" sz="2000" spc="-5" dirty="0" err="1">
                <a:effectLst/>
                <a:latin typeface="Calibri" panose="020F0502020204030204" pitchFamily="34" charset="0"/>
                <a:ea typeface="Trebuchet MS" panose="020B0603020202020204" pitchFamily="34" charset="0"/>
              </a:rPr>
              <a:t>heren</a:t>
            </a:r>
            <a:r>
              <a:rPr lang="en-US" sz="2000" spc="5" dirty="0" err="1">
                <a:effectLst/>
                <a:latin typeface="Calibri" panose="020F0502020204030204" pitchFamily="34" charset="0"/>
                <a:ea typeface="Trebuchet MS" panose="020B0603020202020204" pitchFamily="34" charset="0"/>
              </a:rPr>
              <a:t>c</a:t>
            </a:r>
            <a:r>
              <a:rPr lang="en-US" sz="2000" spc="-5" dirty="0" err="1">
                <a:effectLst/>
                <a:latin typeface="Calibri" panose="020F0502020204030204" pitchFamily="34" charset="0"/>
                <a:ea typeface="Trebuchet MS" panose="020B0603020202020204" pitchFamily="34" charset="0"/>
              </a:rPr>
              <a:t>i</a:t>
            </a:r>
            <a:r>
              <a:rPr lang="en-US" sz="2000" dirty="0" err="1">
                <a:effectLst/>
                <a:latin typeface="Calibri" panose="020F0502020204030204" pitchFamily="34" charset="0"/>
                <a:ea typeface="Trebuchet MS" panose="020B0603020202020204" pitchFamily="34" charset="0"/>
              </a:rPr>
              <a:t>a</a:t>
            </a:r>
            <a:r>
              <a:rPr lang="en-US" sz="2000" spc="15"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en</a:t>
            </a:r>
            <a:r>
              <a:rPr lang="en-US" sz="2000" dirty="0">
                <a:effectLst/>
                <a:latin typeface="Calibri" panose="020F0502020204030204" pitchFamily="34" charset="0"/>
                <a:ea typeface="Trebuchet MS" panose="020B0603020202020204" pitchFamily="34" charset="0"/>
              </a:rPr>
              <a:t>t</a:t>
            </a:r>
            <a:r>
              <a:rPr lang="en-US" sz="2000" spc="-5" dirty="0">
                <a:effectLst/>
                <a:latin typeface="Calibri" panose="020F0502020204030204" pitchFamily="34" charset="0"/>
                <a:ea typeface="Trebuchet MS" panose="020B0603020202020204" pitchFamily="34" charset="0"/>
              </a:rPr>
              <a:t>r</a:t>
            </a:r>
            <a:r>
              <a:rPr lang="en-US" sz="2000" dirty="0">
                <a:effectLst/>
                <a:latin typeface="Calibri" panose="020F0502020204030204" pitchFamily="34" charset="0"/>
                <a:ea typeface="Trebuchet MS" panose="020B0603020202020204" pitchFamily="34" charset="0"/>
              </a:rPr>
              <a:t>e</a:t>
            </a:r>
            <a:r>
              <a:rPr lang="en-US" sz="2000" spc="15"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l</a:t>
            </a:r>
            <a:r>
              <a:rPr lang="en-US" sz="2000" spc="5" dirty="0">
                <a:effectLst/>
                <a:latin typeface="Calibri" panose="020F0502020204030204" pitchFamily="34" charset="0"/>
                <a:ea typeface="Trebuchet MS" panose="020B0603020202020204" pitchFamily="34" charset="0"/>
              </a:rPr>
              <a:t>o</a:t>
            </a:r>
            <a:r>
              <a:rPr lang="en-US" sz="2000" dirty="0">
                <a:effectLst/>
                <a:latin typeface="Calibri" panose="020F0502020204030204" pitchFamily="34" charset="0"/>
                <a:ea typeface="Trebuchet MS" panose="020B0603020202020204" pitchFamily="34" charset="0"/>
              </a:rPr>
              <a:t>s</a:t>
            </a:r>
            <a:r>
              <a:rPr lang="en-US" sz="2000" spc="10"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o</a:t>
            </a:r>
            <a:r>
              <a:rPr lang="en-US" sz="2000" spc="-5" dirty="0">
                <a:effectLst/>
                <a:latin typeface="Calibri" panose="020F0502020204030204" pitchFamily="34" charset="0"/>
                <a:ea typeface="Trebuchet MS" panose="020B0603020202020204" pitchFamily="34" charset="0"/>
              </a:rPr>
              <a:t>b</a:t>
            </a:r>
            <a:r>
              <a:rPr lang="en-US" sz="2000" dirty="0">
                <a:effectLst/>
                <a:latin typeface="Calibri" panose="020F0502020204030204" pitchFamily="34" charset="0"/>
                <a:ea typeface="Trebuchet MS" panose="020B0603020202020204" pitchFamily="34" charset="0"/>
              </a:rPr>
              <a:t>j</a:t>
            </a:r>
            <a:r>
              <a:rPr lang="en-US" sz="2000" spc="-5" dirty="0">
                <a:effectLst/>
                <a:latin typeface="Calibri" panose="020F0502020204030204" pitchFamily="34" charset="0"/>
                <a:ea typeface="Trebuchet MS" panose="020B0603020202020204" pitchFamily="34" charset="0"/>
              </a:rPr>
              <a:t>e</a:t>
            </a:r>
            <a:r>
              <a:rPr lang="en-US" sz="2000" dirty="0">
                <a:effectLst/>
                <a:latin typeface="Calibri" panose="020F0502020204030204" pitchFamily="34" charset="0"/>
                <a:ea typeface="Trebuchet MS" panose="020B0603020202020204" pitchFamily="34" charset="0"/>
              </a:rPr>
              <a:t>t</a:t>
            </a:r>
            <a:r>
              <a:rPr lang="en-US" sz="2000" spc="-5" dirty="0">
                <a:effectLst/>
                <a:latin typeface="Calibri" panose="020F0502020204030204" pitchFamily="34" charset="0"/>
                <a:ea typeface="Trebuchet MS" panose="020B0603020202020204" pitchFamily="34" charset="0"/>
              </a:rPr>
              <a:t>i</a:t>
            </a:r>
            <a:r>
              <a:rPr lang="en-US" sz="2000" dirty="0">
                <a:effectLst/>
                <a:latin typeface="Calibri" panose="020F0502020204030204" pitchFamily="34" charset="0"/>
                <a:ea typeface="Trebuchet MS" panose="020B0603020202020204" pitchFamily="34" charset="0"/>
              </a:rPr>
              <a:t>v</a:t>
            </a:r>
            <a:r>
              <a:rPr lang="en-US" sz="2000" spc="5" dirty="0">
                <a:effectLst/>
                <a:latin typeface="Calibri" panose="020F0502020204030204" pitchFamily="34" charset="0"/>
                <a:ea typeface="Trebuchet MS" panose="020B0603020202020204" pitchFamily="34" charset="0"/>
              </a:rPr>
              <a:t>o</a:t>
            </a:r>
            <a:r>
              <a:rPr lang="en-US" sz="2000" dirty="0">
                <a:effectLst/>
                <a:latin typeface="Calibri" panose="020F0502020204030204" pitchFamily="34" charset="0"/>
                <a:ea typeface="Trebuchet MS" panose="020B0603020202020204" pitchFamily="34" charset="0"/>
              </a:rPr>
              <a:t>s</a:t>
            </a:r>
            <a:r>
              <a:rPr lang="en-US" sz="2000" spc="10"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d</a:t>
            </a:r>
            <a:r>
              <a:rPr lang="en-US" sz="2000" dirty="0">
                <a:effectLst/>
                <a:latin typeface="Calibri" panose="020F0502020204030204" pitchFamily="34" charset="0"/>
                <a:ea typeface="Trebuchet MS" panose="020B0603020202020204" pitchFamily="34" charset="0"/>
              </a:rPr>
              <a:t>e </a:t>
            </a:r>
            <a:r>
              <a:rPr lang="en-US" sz="2000" spc="-5" dirty="0">
                <a:effectLst/>
                <a:latin typeface="Calibri" panose="020F0502020204030204" pitchFamily="34" charset="0"/>
                <a:ea typeface="Trebuchet MS" panose="020B0603020202020204" pitchFamily="34" charset="0"/>
              </a:rPr>
              <a:t>apr</a:t>
            </a:r>
            <a:r>
              <a:rPr lang="en-US" sz="2000" spc="5" dirty="0">
                <a:effectLst/>
                <a:latin typeface="Calibri" panose="020F0502020204030204" pitchFamily="34" charset="0"/>
                <a:ea typeface="Trebuchet MS" panose="020B0603020202020204" pitchFamily="34" charset="0"/>
              </a:rPr>
              <a:t>e</a:t>
            </a:r>
            <a:r>
              <a:rPr lang="en-US" sz="2000" spc="-5" dirty="0">
                <a:effectLst/>
                <a:latin typeface="Calibri" panose="020F0502020204030204" pitchFamily="34" charset="0"/>
                <a:ea typeface="Trebuchet MS" panose="020B0603020202020204" pitchFamily="34" charset="0"/>
              </a:rPr>
              <a:t>ndi</a:t>
            </a:r>
            <a:r>
              <a:rPr lang="en-US" sz="2000" spc="5" dirty="0">
                <a:effectLst/>
                <a:latin typeface="Calibri" panose="020F0502020204030204" pitchFamily="34" charset="0"/>
                <a:ea typeface="Trebuchet MS" panose="020B0603020202020204" pitchFamily="34" charset="0"/>
              </a:rPr>
              <a:t>z</a:t>
            </a:r>
            <a:r>
              <a:rPr lang="en-US" sz="2000" spc="-5" dirty="0">
                <a:effectLst/>
                <a:latin typeface="Calibri" panose="020F0502020204030204" pitchFamily="34" charset="0"/>
                <a:ea typeface="Trebuchet MS" panose="020B0603020202020204" pitchFamily="34" charset="0"/>
              </a:rPr>
              <a:t>a</a:t>
            </a:r>
            <a:r>
              <a:rPr lang="en-US" sz="2000" spc="10" dirty="0">
                <a:effectLst/>
                <a:latin typeface="Calibri" panose="020F0502020204030204" pitchFamily="34" charset="0"/>
                <a:ea typeface="Trebuchet MS" panose="020B0603020202020204" pitchFamily="34" charset="0"/>
              </a:rPr>
              <a:t>j</a:t>
            </a:r>
            <a:r>
              <a:rPr lang="en-US" sz="2000" spc="-5" dirty="0">
                <a:effectLst/>
                <a:latin typeface="Calibri" panose="020F0502020204030204" pitchFamily="34" charset="0"/>
                <a:ea typeface="Trebuchet MS" panose="020B0603020202020204" pitchFamily="34" charset="0"/>
              </a:rPr>
              <a:t>e</a:t>
            </a:r>
            <a:r>
              <a:rPr lang="en-US" sz="2000" dirty="0">
                <a:effectLst/>
                <a:latin typeface="Calibri" panose="020F0502020204030204" pitchFamily="34" charset="0"/>
                <a:ea typeface="Trebuchet MS" panose="020B0603020202020204" pitchFamily="34" charset="0"/>
              </a:rPr>
              <a:t>,</a:t>
            </a:r>
            <a:r>
              <a:rPr lang="en-US" sz="2000" spc="15"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la</a:t>
            </a:r>
            <a:r>
              <a:rPr lang="en-US" sz="2000" dirty="0">
                <a:effectLst/>
                <a:latin typeface="Calibri" panose="020F0502020204030204" pitchFamily="34" charset="0"/>
                <a:ea typeface="Trebuchet MS" panose="020B0603020202020204" pitchFamily="34" charset="0"/>
              </a:rPr>
              <a:t>s</a:t>
            </a:r>
            <a:r>
              <a:rPr lang="en-US" sz="2000" spc="5"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e</a:t>
            </a:r>
            <a:r>
              <a:rPr lang="en-US" sz="2000" spc="5" dirty="0" err="1">
                <a:effectLst/>
                <a:latin typeface="Calibri" panose="020F0502020204030204" pitchFamily="34" charset="0"/>
                <a:ea typeface="Trebuchet MS" panose="020B0603020202020204" pitchFamily="34" charset="0"/>
              </a:rPr>
              <a:t>s</a:t>
            </a:r>
            <a:r>
              <a:rPr lang="en-US" sz="2000" dirty="0" err="1">
                <a:effectLst/>
                <a:latin typeface="Calibri" panose="020F0502020204030204" pitchFamily="34" charset="0"/>
                <a:ea typeface="Trebuchet MS" panose="020B0603020202020204" pitchFamily="34" charset="0"/>
              </a:rPr>
              <a:t>t</a:t>
            </a:r>
            <a:r>
              <a:rPr lang="en-US" sz="2000" spc="5" dirty="0" err="1">
                <a:effectLst/>
                <a:latin typeface="Calibri" panose="020F0502020204030204" pitchFamily="34" charset="0"/>
                <a:ea typeface="Trebuchet MS" panose="020B0603020202020204" pitchFamily="34" charset="0"/>
              </a:rPr>
              <a:t>r</a:t>
            </a:r>
            <a:r>
              <a:rPr lang="en-US" sz="2000" spc="-5" dirty="0" err="1">
                <a:effectLst/>
                <a:latin typeface="Calibri" panose="020F0502020204030204" pitchFamily="34" charset="0"/>
                <a:ea typeface="Trebuchet MS" panose="020B0603020202020204" pitchFamily="34" charset="0"/>
              </a:rPr>
              <a:t>a</a:t>
            </a:r>
            <a:r>
              <a:rPr lang="en-US" sz="2000" spc="10" dirty="0" err="1">
                <a:effectLst/>
                <a:latin typeface="Calibri" panose="020F0502020204030204" pitchFamily="34" charset="0"/>
                <a:ea typeface="Trebuchet MS" panose="020B0603020202020204" pitchFamily="34" charset="0"/>
              </a:rPr>
              <a:t>t</a:t>
            </a:r>
            <a:r>
              <a:rPr lang="en-US" sz="2000" spc="-5" dirty="0" err="1">
                <a:effectLst/>
                <a:latin typeface="Calibri" panose="020F0502020204030204" pitchFamily="34" charset="0"/>
                <a:ea typeface="Trebuchet MS" panose="020B0603020202020204" pitchFamily="34" charset="0"/>
              </a:rPr>
              <a:t>e</a:t>
            </a:r>
            <a:r>
              <a:rPr lang="en-US" sz="2000" dirty="0" err="1">
                <a:effectLst/>
                <a:latin typeface="Calibri" panose="020F0502020204030204" pitchFamily="34" charset="0"/>
                <a:ea typeface="Trebuchet MS" panose="020B0603020202020204" pitchFamily="34" charset="0"/>
              </a:rPr>
              <a:t>g</a:t>
            </a:r>
            <a:r>
              <a:rPr lang="en-US" sz="2000" spc="-5" dirty="0" err="1">
                <a:effectLst/>
                <a:latin typeface="Calibri" panose="020F0502020204030204" pitchFamily="34" charset="0"/>
                <a:ea typeface="Trebuchet MS" panose="020B0603020202020204" pitchFamily="34" charset="0"/>
              </a:rPr>
              <a:t>ia</a:t>
            </a:r>
            <a:r>
              <a:rPr lang="en-US" sz="2000" dirty="0" err="1">
                <a:effectLst/>
                <a:latin typeface="Calibri" panose="020F0502020204030204" pitchFamily="34" charset="0"/>
                <a:ea typeface="Trebuchet MS" panose="020B0603020202020204" pitchFamily="34" charset="0"/>
              </a:rPr>
              <a:t>s</a:t>
            </a:r>
            <a:r>
              <a:rPr lang="en-US" sz="2000" spc="20"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d</a:t>
            </a:r>
            <a:r>
              <a:rPr lang="en-US" sz="2000" dirty="0">
                <a:effectLst/>
                <a:latin typeface="Calibri" panose="020F0502020204030204" pitchFamily="34" charset="0"/>
                <a:ea typeface="Trebuchet MS" panose="020B0603020202020204" pitchFamily="34" charset="0"/>
              </a:rPr>
              <a:t>e</a:t>
            </a:r>
            <a:r>
              <a:rPr lang="en-US" sz="2000" spc="15"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en</a:t>
            </a:r>
            <a:r>
              <a:rPr lang="en-US" sz="2000" dirty="0" err="1">
                <a:effectLst/>
                <a:latin typeface="Calibri" panose="020F0502020204030204" pitchFamily="34" charset="0"/>
                <a:ea typeface="Trebuchet MS" panose="020B0603020202020204" pitchFamily="34" charset="0"/>
              </a:rPr>
              <a:t>s</a:t>
            </a:r>
            <a:r>
              <a:rPr lang="en-US" sz="2000" spc="10" dirty="0" err="1">
                <a:effectLst/>
                <a:latin typeface="Calibri" panose="020F0502020204030204" pitchFamily="34" charset="0"/>
                <a:ea typeface="Trebuchet MS" panose="020B0603020202020204" pitchFamily="34" charset="0"/>
              </a:rPr>
              <a:t>e</a:t>
            </a:r>
            <a:r>
              <a:rPr lang="en-US" sz="2000" spc="-5" dirty="0" err="1">
                <a:effectLst/>
                <a:latin typeface="Calibri" panose="020F0502020204030204" pitchFamily="34" charset="0"/>
                <a:ea typeface="Trebuchet MS" panose="020B0603020202020204" pitchFamily="34" charset="0"/>
              </a:rPr>
              <a:t>ñan</a:t>
            </a:r>
            <a:r>
              <a:rPr lang="en-US" sz="2000" spc="5" dirty="0" err="1">
                <a:effectLst/>
                <a:latin typeface="Calibri" panose="020F0502020204030204" pitchFamily="34" charset="0"/>
                <a:ea typeface="Trebuchet MS" panose="020B0603020202020204" pitchFamily="34" charset="0"/>
              </a:rPr>
              <a:t>z</a:t>
            </a:r>
            <a:r>
              <a:rPr lang="en-US" sz="2000" spc="-5" dirty="0" err="1">
                <a:effectLst/>
                <a:latin typeface="Calibri" panose="020F0502020204030204" pitchFamily="34" charset="0"/>
                <a:ea typeface="Trebuchet MS" panose="020B0603020202020204" pitchFamily="34" charset="0"/>
              </a:rPr>
              <a:t>a</a:t>
            </a:r>
            <a:r>
              <a:rPr lang="en-US" sz="2000" dirty="0">
                <a:effectLst/>
                <a:latin typeface="Calibri" panose="020F0502020204030204" pitchFamily="34" charset="0"/>
                <a:ea typeface="Trebuchet MS" panose="020B0603020202020204" pitchFamily="34" charset="0"/>
              </a:rPr>
              <a:t>,</a:t>
            </a:r>
            <a:r>
              <a:rPr lang="en-US" sz="2000" spc="15"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l</a:t>
            </a:r>
            <a:r>
              <a:rPr lang="en-US" sz="2000" dirty="0">
                <a:effectLst/>
                <a:latin typeface="Calibri" panose="020F0502020204030204" pitchFamily="34" charset="0"/>
                <a:ea typeface="Trebuchet MS" panose="020B0603020202020204" pitchFamily="34" charset="0"/>
              </a:rPr>
              <a:t>a </a:t>
            </a:r>
            <a:r>
              <a:rPr lang="en-US" sz="2000" spc="-5" dirty="0" err="1">
                <a:effectLst/>
                <a:latin typeface="Calibri" panose="020F0502020204030204" pitchFamily="34" charset="0"/>
                <a:ea typeface="Trebuchet MS" panose="020B0603020202020204" pitchFamily="34" charset="0"/>
              </a:rPr>
              <a:t>e</a:t>
            </a:r>
            <a:r>
              <a:rPr lang="en-US" sz="2000" dirty="0" err="1">
                <a:effectLst/>
                <a:latin typeface="Calibri" panose="020F0502020204030204" pitchFamily="34" charset="0"/>
                <a:ea typeface="Trebuchet MS" panose="020B0603020202020204" pitchFamily="34" charset="0"/>
              </a:rPr>
              <a:t>v</a:t>
            </a:r>
            <a:r>
              <a:rPr lang="en-US" sz="2000" spc="5" dirty="0" err="1">
                <a:effectLst/>
                <a:latin typeface="Calibri" panose="020F0502020204030204" pitchFamily="34" charset="0"/>
                <a:ea typeface="Trebuchet MS" panose="020B0603020202020204" pitchFamily="34" charset="0"/>
              </a:rPr>
              <a:t>a</a:t>
            </a:r>
            <a:r>
              <a:rPr lang="en-US" sz="2000" spc="-5" dirty="0" err="1">
                <a:effectLst/>
                <a:latin typeface="Calibri" panose="020F0502020204030204" pitchFamily="34" charset="0"/>
                <a:ea typeface="Trebuchet MS" panose="020B0603020202020204" pitchFamily="34" charset="0"/>
              </a:rPr>
              <a:t>lua</a:t>
            </a:r>
            <a:r>
              <a:rPr lang="en-US" sz="2000" spc="5" dirty="0" err="1">
                <a:effectLst/>
                <a:latin typeface="Calibri" panose="020F0502020204030204" pitchFamily="34" charset="0"/>
                <a:ea typeface="Trebuchet MS" panose="020B0603020202020204" pitchFamily="34" charset="0"/>
              </a:rPr>
              <a:t>c</a:t>
            </a:r>
            <a:r>
              <a:rPr lang="en-US" sz="2000" spc="-5" dirty="0" err="1">
                <a:effectLst/>
                <a:latin typeface="Calibri" panose="020F0502020204030204" pitchFamily="34" charset="0"/>
                <a:ea typeface="Trebuchet MS" panose="020B0603020202020204" pitchFamily="34" charset="0"/>
              </a:rPr>
              <a:t>i</a:t>
            </a:r>
            <a:r>
              <a:rPr lang="en-US" sz="2000" spc="5" dirty="0" err="1">
                <a:effectLst/>
                <a:latin typeface="Calibri" panose="020F0502020204030204" pitchFamily="34" charset="0"/>
                <a:ea typeface="Trebuchet MS" panose="020B0603020202020204" pitchFamily="34" charset="0"/>
              </a:rPr>
              <a:t>ó</a:t>
            </a:r>
            <a:r>
              <a:rPr lang="en-US" sz="2000" dirty="0" err="1">
                <a:effectLst/>
                <a:latin typeface="Calibri" panose="020F0502020204030204" pitchFamily="34" charset="0"/>
                <a:ea typeface="Trebuchet MS" panose="020B0603020202020204" pitchFamily="34" charset="0"/>
              </a:rPr>
              <a:t>n</a:t>
            </a:r>
            <a:r>
              <a:rPr lang="en-US" sz="2000" spc="10"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d</a:t>
            </a:r>
            <a:r>
              <a:rPr lang="en-US" sz="2000" dirty="0">
                <a:effectLst/>
                <a:latin typeface="Calibri" panose="020F0502020204030204" pitchFamily="34" charset="0"/>
                <a:ea typeface="Trebuchet MS" panose="020B0603020202020204" pitchFamily="34" charset="0"/>
              </a:rPr>
              <a:t>e</a:t>
            </a:r>
            <a:r>
              <a:rPr lang="en-US" sz="2000" spc="10"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é</a:t>
            </a:r>
            <a:r>
              <a:rPr lang="en-US" sz="2000" dirty="0" err="1">
                <a:effectLst/>
                <a:latin typeface="Calibri" panose="020F0502020204030204" pitchFamily="34" charset="0"/>
                <a:ea typeface="Trebuchet MS" panose="020B0603020202020204" pitchFamily="34" charset="0"/>
              </a:rPr>
              <a:t>st</a:t>
            </a:r>
            <a:r>
              <a:rPr lang="en-US" sz="2000" spc="5" dirty="0" err="1">
                <a:effectLst/>
                <a:latin typeface="Calibri" panose="020F0502020204030204" pitchFamily="34" charset="0"/>
                <a:ea typeface="Trebuchet MS" panose="020B0603020202020204" pitchFamily="34" charset="0"/>
              </a:rPr>
              <a:t>o</a:t>
            </a:r>
            <a:r>
              <a:rPr lang="en-US" sz="2000" dirty="0" err="1">
                <a:effectLst/>
                <a:latin typeface="Calibri" panose="020F0502020204030204" pitchFamily="34" charset="0"/>
                <a:ea typeface="Trebuchet MS" panose="020B0603020202020204" pitchFamily="34" charset="0"/>
              </a:rPr>
              <a:t>s</a:t>
            </a:r>
            <a:r>
              <a:rPr lang="en-US" sz="2000" spc="5"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ap</a:t>
            </a:r>
            <a:r>
              <a:rPr lang="en-US" sz="2000" spc="5" dirty="0" err="1">
                <a:effectLst/>
                <a:latin typeface="Calibri" panose="020F0502020204030204" pitchFamily="34" charset="0"/>
                <a:ea typeface="Trebuchet MS" panose="020B0603020202020204" pitchFamily="34" charset="0"/>
              </a:rPr>
              <a:t>r</a:t>
            </a:r>
            <a:r>
              <a:rPr lang="en-US" sz="2000" spc="-5" dirty="0" err="1">
                <a:effectLst/>
                <a:latin typeface="Calibri" panose="020F0502020204030204" pitchFamily="34" charset="0"/>
                <a:ea typeface="Trebuchet MS" panose="020B0603020202020204" pitchFamily="34" charset="0"/>
              </a:rPr>
              <a:t>en</a:t>
            </a:r>
            <a:r>
              <a:rPr lang="en-US" sz="2000" spc="5" dirty="0" err="1">
                <a:effectLst/>
                <a:latin typeface="Calibri" panose="020F0502020204030204" pitchFamily="34" charset="0"/>
                <a:ea typeface="Trebuchet MS" panose="020B0603020202020204" pitchFamily="34" charset="0"/>
              </a:rPr>
              <a:t>d</a:t>
            </a:r>
            <a:r>
              <a:rPr lang="en-US" sz="2000" spc="-5" dirty="0" err="1">
                <a:effectLst/>
                <a:latin typeface="Calibri" panose="020F0502020204030204" pitchFamily="34" charset="0"/>
                <a:ea typeface="Trebuchet MS" panose="020B0603020202020204" pitchFamily="34" charset="0"/>
              </a:rPr>
              <a:t>i</a:t>
            </a:r>
            <a:r>
              <a:rPr lang="en-US" sz="2000" spc="5" dirty="0" err="1">
                <a:effectLst/>
                <a:latin typeface="Calibri" panose="020F0502020204030204" pitchFamily="34" charset="0"/>
                <a:ea typeface="Trebuchet MS" panose="020B0603020202020204" pitchFamily="34" charset="0"/>
              </a:rPr>
              <a:t>z</a:t>
            </a:r>
            <a:r>
              <a:rPr lang="en-US" sz="2000" spc="-5" dirty="0" err="1">
                <a:effectLst/>
                <a:latin typeface="Calibri" panose="020F0502020204030204" pitchFamily="34" charset="0"/>
                <a:ea typeface="Trebuchet MS" panose="020B0603020202020204" pitchFamily="34" charset="0"/>
              </a:rPr>
              <a:t>a</a:t>
            </a:r>
            <a:r>
              <a:rPr lang="en-US" sz="2000" dirty="0" err="1">
                <a:effectLst/>
                <a:latin typeface="Calibri" panose="020F0502020204030204" pitchFamily="34" charset="0"/>
                <a:ea typeface="Trebuchet MS" panose="020B0603020202020204" pitchFamily="34" charset="0"/>
              </a:rPr>
              <a:t>j</a:t>
            </a:r>
            <a:r>
              <a:rPr lang="en-US" sz="2000" spc="-5" dirty="0" err="1">
                <a:effectLst/>
                <a:latin typeface="Calibri" panose="020F0502020204030204" pitchFamily="34" charset="0"/>
                <a:ea typeface="Trebuchet MS" panose="020B0603020202020204" pitchFamily="34" charset="0"/>
              </a:rPr>
              <a:t>e</a:t>
            </a:r>
            <a:r>
              <a:rPr lang="en-US" sz="2000" dirty="0" err="1">
                <a:effectLst/>
                <a:latin typeface="Calibri" panose="020F0502020204030204" pitchFamily="34" charset="0"/>
                <a:ea typeface="Trebuchet MS" panose="020B0603020202020204" pitchFamily="34" charset="0"/>
              </a:rPr>
              <a:t>s</a:t>
            </a:r>
            <a:r>
              <a:rPr lang="en-US" sz="2000" spc="20" dirty="0">
                <a:effectLst/>
                <a:latin typeface="Calibri" panose="020F0502020204030204" pitchFamily="34" charset="0"/>
                <a:ea typeface="Trebuchet MS" panose="020B0603020202020204" pitchFamily="34" charset="0"/>
              </a:rPr>
              <a:t> </a:t>
            </a:r>
            <a:r>
              <a:rPr lang="en-US" sz="2000" dirty="0">
                <a:effectLst/>
                <a:latin typeface="Calibri" panose="020F0502020204030204" pitchFamily="34" charset="0"/>
                <a:ea typeface="Trebuchet MS" panose="020B0603020202020204" pitchFamily="34" charset="0"/>
              </a:rPr>
              <a:t>y </a:t>
            </a:r>
            <a:r>
              <a:rPr lang="en-US" sz="2000" spc="5" dirty="0">
                <a:effectLst/>
                <a:latin typeface="Calibri" panose="020F0502020204030204" pitchFamily="34" charset="0"/>
                <a:ea typeface="Trebuchet MS" panose="020B0603020202020204" pitchFamily="34" charset="0"/>
              </a:rPr>
              <a:t>l</a:t>
            </a:r>
            <a:r>
              <a:rPr lang="en-US" sz="2000" dirty="0">
                <a:effectLst/>
                <a:latin typeface="Calibri" panose="020F0502020204030204" pitchFamily="34" charset="0"/>
                <a:ea typeface="Trebuchet MS" panose="020B0603020202020204" pitchFamily="34" charset="0"/>
              </a:rPr>
              <a:t>a </a:t>
            </a:r>
            <a:r>
              <a:rPr lang="en-US" sz="2000" spc="-5" dirty="0">
                <a:effectLst/>
                <a:latin typeface="Calibri" panose="020F0502020204030204" pitchFamily="34" charset="0"/>
                <a:ea typeface="Trebuchet MS" panose="020B0603020202020204" pitchFamily="34" charset="0"/>
              </a:rPr>
              <a:t>refl</a:t>
            </a:r>
            <a:r>
              <a:rPr lang="en-US" sz="2000" spc="5" dirty="0">
                <a:effectLst/>
                <a:latin typeface="Calibri" panose="020F0502020204030204" pitchFamily="34" charset="0"/>
                <a:ea typeface="Trebuchet MS" panose="020B0603020202020204" pitchFamily="34" charset="0"/>
              </a:rPr>
              <a:t>e</a:t>
            </a:r>
            <a:r>
              <a:rPr lang="en-US" sz="2000" dirty="0">
                <a:effectLst/>
                <a:latin typeface="Calibri" panose="020F0502020204030204" pitchFamily="34" charset="0"/>
                <a:ea typeface="Trebuchet MS" panose="020B0603020202020204" pitchFamily="34" charset="0"/>
              </a:rPr>
              <a:t>x</a:t>
            </a:r>
            <a:r>
              <a:rPr lang="en-US" sz="2000" spc="-5" dirty="0">
                <a:effectLst/>
                <a:latin typeface="Calibri" panose="020F0502020204030204" pitchFamily="34" charset="0"/>
                <a:ea typeface="Trebuchet MS" panose="020B0603020202020204" pitchFamily="34" charset="0"/>
              </a:rPr>
              <a:t>i</a:t>
            </a:r>
            <a:r>
              <a:rPr lang="en-US" sz="2000" spc="5" dirty="0">
                <a:effectLst/>
                <a:latin typeface="Calibri" panose="020F0502020204030204" pitchFamily="34" charset="0"/>
                <a:ea typeface="Trebuchet MS" panose="020B0603020202020204" pitchFamily="34" charset="0"/>
              </a:rPr>
              <a:t>ó</a:t>
            </a:r>
            <a:r>
              <a:rPr lang="en-US" sz="2000" dirty="0">
                <a:effectLst/>
                <a:latin typeface="Calibri" panose="020F0502020204030204" pitchFamily="34" charset="0"/>
                <a:ea typeface="Trebuchet MS" panose="020B0603020202020204" pitchFamily="34" charset="0"/>
              </a:rPr>
              <a:t>n</a:t>
            </a:r>
            <a:r>
              <a:rPr lang="en-US" sz="2000" spc="-5"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ne</a:t>
            </a:r>
            <a:r>
              <a:rPr lang="en-US" sz="2000" spc="5" dirty="0" err="1">
                <a:effectLst/>
                <a:latin typeface="Calibri" panose="020F0502020204030204" pitchFamily="34" charset="0"/>
                <a:ea typeface="Trebuchet MS" panose="020B0603020202020204" pitchFamily="34" charset="0"/>
              </a:rPr>
              <a:t>c</a:t>
            </a:r>
            <a:r>
              <a:rPr lang="en-US" sz="2000" spc="-5" dirty="0" err="1">
                <a:effectLst/>
                <a:latin typeface="Calibri" panose="020F0502020204030204" pitchFamily="34" charset="0"/>
                <a:ea typeface="Trebuchet MS" panose="020B0603020202020204" pitchFamily="34" charset="0"/>
              </a:rPr>
              <a:t>e</a:t>
            </a:r>
            <a:r>
              <a:rPr lang="en-US" sz="2000" dirty="0" err="1">
                <a:effectLst/>
                <a:latin typeface="Calibri" panose="020F0502020204030204" pitchFamily="34" charset="0"/>
                <a:ea typeface="Trebuchet MS" panose="020B0603020202020204" pitchFamily="34" charset="0"/>
              </a:rPr>
              <a:t>sa</a:t>
            </a:r>
            <a:r>
              <a:rPr lang="en-US" sz="2000" spc="5" dirty="0" err="1">
                <a:effectLst/>
                <a:latin typeface="Calibri" panose="020F0502020204030204" pitchFamily="34" charset="0"/>
                <a:ea typeface="Trebuchet MS" panose="020B0603020202020204" pitchFamily="34" charset="0"/>
              </a:rPr>
              <a:t>r</a:t>
            </a:r>
            <a:r>
              <a:rPr lang="en-US" sz="2000" spc="-5" dirty="0" err="1">
                <a:effectLst/>
                <a:latin typeface="Calibri" panose="020F0502020204030204" pitchFamily="34" charset="0"/>
                <a:ea typeface="Trebuchet MS" panose="020B0603020202020204" pitchFamily="34" charset="0"/>
              </a:rPr>
              <a:t>i</a:t>
            </a:r>
            <a:r>
              <a:rPr lang="en-US" sz="2000" dirty="0" err="1">
                <a:effectLst/>
                <a:latin typeface="Calibri" panose="020F0502020204030204" pitchFamily="34" charset="0"/>
                <a:ea typeface="Trebuchet MS" panose="020B0603020202020204" pitchFamily="34" charset="0"/>
              </a:rPr>
              <a:t>a</a:t>
            </a:r>
            <a:r>
              <a:rPr lang="en-US" sz="2000" spc="-5" dirty="0">
                <a:effectLst/>
                <a:latin typeface="Calibri" panose="020F0502020204030204" pitchFamily="34" charset="0"/>
                <a:ea typeface="Trebuchet MS" panose="020B0603020202020204" pitchFamily="34" charset="0"/>
              </a:rPr>
              <a:t> </a:t>
            </a:r>
            <a:r>
              <a:rPr lang="en-US" sz="2000" spc="5" dirty="0">
                <a:effectLst/>
                <a:latin typeface="Calibri" panose="020F0502020204030204" pitchFamily="34" charset="0"/>
                <a:ea typeface="Trebuchet MS" panose="020B0603020202020204" pitchFamily="34" charset="0"/>
              </a:rPr>
              <a:t>p</a:t>
            </a:r>
            <a:r>
              <a:rPr lang="en-US" sz="2000" spc="-5" dirty="0">
                <a:effectLst/>
                <a:latin typeface="Calibri" panose="020F0502020204030204" pitchFamily="34" charset="0"/>
                <a:ea typeface="Trebuchet MS" panose="020B0603020202020204" pitchFamily="34" charset="0"/>
              </a:rPr>
              <a:t>a</a:t>
            </a:r>
            <a:r>
              <a:rPr lang="en-US" sz="2000" spc="5" dirty="0">
                <a:effectLst/>
                <a:latin typeface="Calibri" panose="020F0502020204030204" pitchFamily="34" charset="0"/>
                <a:ea typeface="Trebuchet MS" panose="020B0603020202020204" pitchFamily="34" charset="0"/>
              </a:rPr>
              <a:t>r</a:t>
            </a:r>
            <a:r>
              <a:rPr lang="en-US" sz="2000" dirty="0">
                <a:effectLst/>
                <a:latin typeface="Calibri" panose="020F0502020204030204" pitchFamily="34" charset="0"/>
                <a:ea typeface="Trebuchet MS" panose="020B0603020202020204" pitchFamily="34" charset="0"/>
              </a:rPr>
              <a:t>a</a:t>
            </a:r>
            <a:r>
              <a:rPr lang="en-US" sz="2000" spc="-5"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p</a:t>
            </a:r>
            <a:r>
              <a:rPr lang="en-US" sz="2000" spc="5" dirty="0" err="1">
                <a:effectLst/>
                <a:latin typeface="Calibri" panose="020F0502020204030204" pitchFamily="34" charset="0"/>
                <a:ea typeface="Trebuchet MS" panose="020B0603020202020204" pitchFamily="34" charset="0"/>
              </a:rPr>
              <a:t>o</a:t>
            </a:r>
            <a:r>
              <a:rPr lang="en-US" sz="2000" spc="-5" dirty="0" err="1">
                <a:effectLst/>
                <a:latin typeface="Calibri" panose="020F0502020204030204" pitchFamily="34" charset="0"/>
                <a:ea typeface="Trebuchet MS" panose="020B0603020202020204" pitchFamily="34" charset="0"/>
              </a:rPr>
              <a:t>de</a:t>
            </a:r>
            <a:r>
              <a:rPr lang="en-US" sz="2000" dirty="0" err="1">
                <a:effectLst/>
                <a:latin typeface="Calibri" panose="020F0502020204030204" pitchFamily="34" charset="0"/>
                <a:ea typeface="Trebuchet MS" panose="020B0603020202020204" pitchFamily="34" charset="0"/>
              </a:rPr>
              <a:t>r</a:t>
            </a:r>
            <a:r>
              <a:rPr lang="en-US" sz="2000" spc="-5" dirty="0">
                <a:effectLst/>
                <a:latin typeface="Calibri" panose="020F0502020204030204" pitchFamily="34" charset="0"/>
                <a:ea typeface="Trebuchet MS" panose="020B0603020202020204" pitchFamily="34" charset="0"/>
              </a:rPr>
              <a:t> </a:t>
            </a:r>
            <a:r>
              <a:rPr lang="en-US" sz="2000" dirty="0" err="1">
                <a:effectLst/>
                <a:latin typeface="Calibri" panose="020F0502020204030204" pitchFamily="34" charset="0"/>
                <a:ea typeface="Trebuchet MS" panose="020B0603020202020204" pitchFamily="34" charset="0"/>
              </a:rPr>
              <a:t>r</a:t>
            </a:r>
            <a:r>
              <a:rPr lang="en-US" sz="2000" spc="-5" dirty="0" err="1">
                <a:effectLst/>
                <a:latin typeface="Calibri" panose="020F0502020204030204" pitchFamily="34" charset="0"/>
                <a:ea typeface="Trebuchet MS" panose="020B0603020202020204" pitchFamily="34" charset="0"/>
              </a:rPr>
              <a:t>e</a:t>
            </a:r>
            <a:r>
              <a:rPr lang="en-US" sz="2000" spc="5" dirty="0" err="1">
                <a:effectLst/>
                <a:latin typeface="Calibri" panose="020F0502020204030204" pitchFamily="34" charset="0"/>
                <a:ea typeface="Trebuchet MS" panose="020B0603020202020204" pitchFamily="34" charset="0"/>
              </a:rPr>
              <a:t>o</a:t>
            </a:r>
            <a:r>
              <a:rPr lang="en-US" sz="2000" spc="-5" dirty="0" err="1">
                <a:effectLst/>
                <a:latin typeface="Calibri" panose="020F0502020204030204" pitchFamily="34" charset="0"/>
                <a:ea typeface="Trebuchet MS" panose="020B0603020202020204" pitchFamily="34" charset="0"/>
              </a:rPr>
              <a:t>r</a:t>
            </a:r>
            <a:r>
              <a:rPr lang="en-US" sz="2000" spc="5" dirty="0" err="1">
                <a:effectLst/>
                <a:latin typeface="Calibri" panose="020F0502020204030204" pitchFamily="34" charset="0"/>
                <a:ea typeface="Trebuchet MS" panose="020B0603020202020204" pitchFamily="34" charset="0"/>
              </a:rPr>
              <a:t>i</a:t>
            </a:r>
            <a:r>
              <a:rPr lang="en-US" sz="2000" spc="-5" dirty="0" err="1">
                <a:effectLst/>
                <a:latin typeface="Calibri" panose="020F0502020204030204" pitchFamily="34" charset="0"/>
                <a:ea typeface="Trebuchet MS" panose="020B0603020202020204" pitchFamily="34" charset="0"/>
              </a:rPr>
              <a:t>en</a:t>
            </a:r>
            <a:r>
              <a:rPr lang="en-US" sz="2000" dirty="0" err="1">
                <a:effectLst/>
                <a:latin typeface="Calibri" panose="020F0502020204030204" pitchFamily="34" charset="0"/>
                <a:ea typeface="Trebuchet MS" panose="020B0603020202020204" pitchFamily="34" charset="0"/>
              </a:rPr>
              <a:t>t</a:t>
            </a:r>
            <a:r>
              <a:rPr lang="en-US" sz="2000" spc="5" dirty="0" err="1">
                <a:effectLst/>
                <a:latin typeface="Calibri" panose="020F0502020204030204" pitchFamily="34" charset="0"/>
                <a:ea typeface="Trebuchet MS" panose="020B0603020202020204" pitchFamily="34" charset="0"/>
              </a:rPr>
              <a:t>a</a:t>
            </a:r>
            <a:r>
              <a:rPr lang="en-US" sz="2000" dirty="0" err="1">
                <a:effectLst/>
                <a:latin typeface="Calibri" panose="020F0502020204030204" pitchFamily="34" charset="0"/>
                <a:ea typeface="Trebuchet MS" panose="020B0603020202020204" pitchFamily="34" charset="0"/>
              </a:rPr>
              <a:t>r</a:t>
            </a:r>
            <a:r>
              <a:rPr lang="en-US" sz="2000" spc="-5" dirty="0">
                <a:effectLst/>
                <a:latin typeface="Calibri" panose="020F0502020204030204" pitchFamily="34" charset="0"/>
                <a:ea typeface="Trebuchet MS" panose="020B0603020202020204" pitchFamily="34" charset="0"/>
              </a:rPr>
              <a:t> </a:t>
            </a:r>
            <a:r>
              <a:rPr lang="en-US" sz="2000" dirty="0">
                <a:effectLst/>
                <a:latin typeface="Calibri" panose="020F0502020204030204" pitchFamily="34" charset="0"/>
                <a:ea typeface="Trebuchet MS" panose="020B0603020202020204" pitchFamily="34" charset="0"/>
              </a:rPr>
              <a:t>el</a:t>
            </a:r>
            <a:r>
              <a:rPr lang="en-US" sz="2000" spc="-5"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proc</a:t>
            </a:r>
            <a:r>
              <a:rPr lang="en-US" sz="2000" spc="-5" dirty="0" err="1">
                <a:effectLst/>
                <a:latin typeface="Calibri" panose="020F0502020204030204" pitchFamily="34" charset="0"/>
                <a:ea typeface="Trebuchet MS" panose="020B0603020202020204" pitchFamily="34" charset="0"/>
              </a:rPr>
              <a:t>e</a:t>
            </a:r>
            <a:r>
              <a:rPr lang="en-US" sz="2000" spc="-10" dirty="0" err="1">
                <a:effectLst/>
                <a:latin typeface="Calibri" panose="020F0502020204030204" pitchFamily="34" charset="0"/>
                <a:ea typeface="Trebuchet MS" panose="020B0603020202020204" pitchFamily="34" charset="0"/>
              </a:rPr>
              <a:t>s</a:t>
            </a:r>
            <a:r>
              <a:rPr lang="en-US" sz="2000" dirty="0" err="1">
                <a:effectLst/>
                <a:latin typeface="Calibri" panose="020F0502020204030204" pitchFamily="34" charset="0"/>
                <a:ea typeface="Trebuchet MS" panose="020B0603020202020204" pitchFamily="34" charset="0"/>
              </a:rPr>
              <a:t>o</a:t>
            </a:r>
            <a:r>
              <a:rPr lang="en-US" sz="2000" spc="5" dirty="0">
                <a:effectLst/>
                <a:latin typeface="Calibri" panose="020F0502020204030204" pitchFamily="34" charset="0"/>
                <a:ea typeface="Trebuchet MS" panose="020B0603020202020204" pitchFamily="34" charset="0"/>
              </a:rPr>
              <a:t> </a:t>
            </a:r>
            <a:r>
              <a:rPr lang="en-US" sz="2000" spc="-5" dirty="0" err="1">
                <a:effectLst/>
                <a:latin typeface="Calibri" panose="020F0502020204030204" pitchFamily="34" charset="0"/>
                <a:ea typeface="Trebuchet MS" panose="020B0603020202020204" pitchFamily="34" charset="0"/>
              </a:rPr>
              <a:t>peda</a:t>
            </a:r>
            <a:r>
              <a:rPr lang="en-US" sz="2000" dirty="0" err="1">
                <a:effectLst/>
                <a:latin typeface="Calibri" panose="020F0502020204030204" pitchFamily="34" charset="0"/>
                <a:ea typeface="Trebuchet MS" panose="020B0603020202020204" pitchFamily="34" charset="0"/>
              </a:rPr>
              <a:t>góg</a:t>
            </a:r>
            <a:r>
              <a:rPr lang="en-US" sz="2000" spc="-5" dirty="0" err="1">
                <a:effectLst/>
                <a:latin typeface="Calibri" panose="020F0502020204030204" pitchFamily="34" charset="0"/>
                <a:ea typeface="Trebuchet MS" panose="020B0603020202020204" pitchFamily="34" charset="0"/>
              </a:rPr>
              <a:t>i</a:t>
            </a:r>
            <a:r>
              <a:rPr lang="en-US" sz="2000" spc="5" dirty="0" err="1">
                <a:effectLst/>
                <a:latin typeface="Calibri" panose="020F0502020204030204" pitchFamily="34" charset="0"/>
                <a:ea typeface="Trebuchet MS" panose="020B0603020202020204" pitchFamily="34" charset="0"/>
              </a:rPr>
              <a:t>co</a:t>
            </a:r>
            <a:r>
              <a:rPr lang="en-US" sz="2000" dirty="0">
                <a:effectLst/>
                <a:latin typeface="Calibri" panose="020F0502020204030204" pitchFamily="34" charset="0"/>
                <a:ea typeface="Trebuchet MS" panose="020B0603020202020204" pitchFamily="34" charset="0"/>
              </a:rPr>
              <a:t>.</a:t>
            </a:r>
          </a:p>
          <a:p>
            <a:pPr marL="0" indent="0" algn="just">
              <a:buNone/>
            </a:pPr>
            <a:endParaRPr lang="es-CL" sz="2000" dirty="0">
              <a:effectLst/>
              <a:latin typeface="Times New Roman" panose="02020603050405020304" pitchFamily="18" charset="0"/>
              <a:ea typeface="Times New Roman" panose="02020603050405020304" pitchFamily="18" charset="0"/>
            </a:endParaRPr>
          </a:p>
          <a:p>
            <a:pPr marL="0" marR="4411345" indent="0">
              <a:spcAft>
                <a:spcPts val="0"/>
              </a:spcAft>
              <a:buNone/>
            </a:pPr>
            <a:r>
              <a:rPr lang="en-US" sz="2000" b="1" spc="5" dirty="0">
                <a:effectLst/>
                <a:latin typeface="Calibri" panose="020F0502020204030204" pitchFamily="34" charset="0"/>
                <a:ea typeface="Trebuchet MS" panose="020B0603020202020204" pitchFamily="34" charset="0"/>
              </a:rPr>
              <a:t>M</a:t>
            </a:r>
            <a:r>
              <a:rPr lang="en-US" sz="2000" b="1" dirty="0">
                <a:effectLst/>
                <a:latin typeface="Calibri" panose="020F0502020204030204" pitchFamily="34" charset="0"/>
                <a:ea typeface="Trebuchet MS" panose="020B0603020202020204" pitchFamily="34" charset="0"/>
              </a:rPr>
              <a:t>A</a:t>
            </a:r>
            <a:r>
              <a:rPr lang="en-US" sz="2000" b="1" spc="-5" dirty="0">
                <a:effectLst/>
                <a:latin typeface="Calibri" panose="020F0502020204030204" pitchFamily="34" charset="0"/>
                <a:ea typeface="Trebuchet MS" panose="020B0603020202020204" pitchFamily="34" charset="0"/>
              </a:rPr>
              <a:t>R</a:t>
            </a:r>
            <a:r>
              <a:rPr lang="en-US" sz="2000" b="1" dirty="0">
                <a:effectLst/>
                <a:latin typeface="Calibri" panose="020F0502020204030204" pitchFamily="34" charset="0"/>
                <a:ea typeface="Trebuchet MS" panose="020B0603020202020204" pitchFamily="34" charset="0"/>
              </a:rPr>
              <a:t>CO</a:t>
            </a:r>
            <a:r>
              <a:rPr lang="en-US" sz="2000" b="1" spc="10" dirty="0">
                <a:effectLst/>
                <a:latin typeface="Calibri" panose="020F0502020204030204" pitchFamily="34" charset="0"/>
                <a:ea typeface="Trebuchet MS" panose="020B0603020202020204" pitchFamily="34" charset="0"/>
              </a:rPr>
              <a:t> </a:t>
            </a:r>
            <a:r>
              <a:rPr lang="en-US" sz="2000" b="1" spc="-10" dirty="0">
                <a:effectLst/>
                <a:latin typeface="Calibri" panose="020F0502020204030204" pitchFamily="34" charset="0"/>
                <a:ea typeface="Trebuchet MS" panose="020B0603020202020204" pitchFamily="34" charset="0"/>
              </a:rPr>
              <a:t>N</a:t>
            </a:r>
            <a:r>
              <a:rPr lang="en-US" sz="2000" b="1" spc="-5" dirty="0">
                <a:effectLst/>
                <a:latin typeface="Calibri" panose="020F0502020204030204" pitchFamily="34" charset="0"/>
                <a:ea typeface="Trebuchet MS" panose="020B0603020202020204" pitchFamily="34" charset="0"/>
              </a:rPr>
              <a:t>O</a:t>
            </a:r>
            <a:r>
              <a:rPr lang="en-US" sz="2000" b="1" spc="5" dirty="0">
                <a:effectLst/>
                <a:latin typeface="Calibri" panose="020F0502020204030204" pitchFamily="34" charset="0"/>
                <a:ea typeface="Trebuchet MS" panose="020B0603020202020204" pitchFamily="34" charset="0"/>
              </a:rPr>
              <a:t>RM</a:t>
            </a:r>
            <a:r>
              <a:rPr lang="en-US" sz="2000" b="1" spc="-10" dirty="0">
                <a:effectLst/>
                <a:latin typeface="Calibri" panose="020F0502020204030204" pitchFamily="34" charset="0"/>
                <a:ea typeface="Trebuchet MS" panose="020B0603020202020204" pitchFamily="34" charset="0"/>
              </a:rPr>
              <a:t>A</a:t>
            </a:r>
            <a:r>
              <a:rPr lang="en-US" sz="2000" b="1" dirty="0">
                <a:effectLst/>
                <a:latin typeface="Calibri" panose="020F0502020204030204" pitchFamily="34" charset="0"/>
                <a:ea typeface="Trebuchet MS" panose="020B0603020202020204" pitchFamily="34" charset="0"/>
              </a:rPr>
              <a:t>T</a:t>
            </a:r>
            <a:r>
              <a:rPr lang="en-US" sz="2000" b="1" spc="-5" dirty="0">
                <a:effectLst/>
                <a:latin typeface="Calibri" panose="020F0502020204030204" pitchFamily="34" charset="0"/>
                <a:ea typeface="Trebuchet MS" panose="020B0603020202020204" pitchFamily="34" charset="0"/>
              </a:rPr>
              <a:t>I</a:t>
            </a:r>
            <a:r>
              <a:rPr lang="en-US" sz="2000" b="1" spc="5" dirty="0">
                <a:effectLst/>
                <a:latin typeface="Calibri" panose="020F0502020204030204" pitchFamily="34" charset="0"/>
                <a:ea typeface="Trebuchet MS" panose="020B0603020202020204" pitchFamily="34" charset="0"/>
              </a:rPr>
              <a:t>VO</a:t>
            </a:r>
            <a:r>
              <a:rPr lang="en-US" sz="2000" b="1" dirty="0">
                <a:effectLst/>
                <a:latin typeface="Calibri" panose="020F0502020204030204" pitchFamily="34" charset="0"/>
                <a:ea typeface="Trebuchet MS" panose="020B0603020202020204" pitchFamily="34" charset="0"/>
              </a:rPr>
              <a:t>:</a:t>
            </a:r>
            <a:endParaRPr lang="es-CL" sz="2000" dirty="0">
              <a:effectLst/>
              <a:latin typeface="Times New Roman" panose="02020603050405020304" pitchFamily="18" charset="0"/>
              <a:ea typeface="Times New Roman" panose="02020603050405020304" pitchFamily="18" charset="0"/>
            </a:endParaRPr>
          </a:p>
          <a:p>
            <a:pPr marL="0" indent="0">
              <a:spcBef>
                <a:spcPts val="40"/>
              </a:spcBef>
              <a:buNone/>
            </a:pPr>
            <a:endParaRPr lang="es-CL" sz="20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2000" dirty="0">
                <a:effectLst/>
                <a:latin typeface="Calibri" panose="020F0502020204030204" pitchFamily="34" charset="0"/>
                <a:ea typeface="Trebuchet MS" panose="020B0603020202020204" pitchFamily="34" charset="0"/>
                <a:cs typeface="Calibri" panose="020F0502020204030204" pitchFamily="34" charset="0"/>
              </a:rPr>
              <a:t>M</a:t>
            </a:r>
            <a:r>
              <a:rPr lang="en-US" sz="2000" spc="-5" dirty="0">
                <a:effectLst/>
                <a:latin typeface="Calibri" panose="020F0502020204030204" pitchFamily="34" charset="0"/>
                <a:ea typeface="Trebuchet MS" panose="020B0603020202020204" pitchFamily="34" charset="0"/>
                <a:cs typeface="Calibri" panose="020F0502020204030204" pitchFamily="34" charset="0"/>
              </a:rPr>
              <a:t>ar</a:t>
            </a:r>
            <a:r>
              <a:rPr lang="en-US" sz="2000" spc="5" dirty="0">
                <a:effectLst/>
                <a:latin typeface="Calibri" panose="020F0502020204030204" pitchFamily="34" charset="0"/>
                <a:ea typeface="Trebuchet MS" panose="020B0603020202020204" pitchFamily="34" charset="0"/>
                <a:cs typeface="Calibri" panose="020F0502020204030204" pitchFamily="34" charset="0"/>
              </a:rPr>
              <a:t>c</a:t>
            </a:r>
            <a:r>
              <a:rPr lang="en-US" sz="2000" dirty="0">
                <a:effectLst/>
                <a:latin typeface="Calibri" panose="020F0502020204030204" pitchFamily="34" charset="0"/>
                <a:ea typeface="Trebuchet MS" panose="020B0603020202020204" pitchFamily="34" charset="0"/>
                <a:cs typeface="Calibri" panose="020F0502020204030204" pitchFamily="34" charset="0"/>
              </a:rPr>
              <a:t>o</a:t>
            </a:r>
            <a:r>
              <a:rPr lang="en-US" sz="2000" spc="5"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a:effectLst/>
                <a:latin typeface="Calibri" panose="020F0502020204030204" pitchFamily="34" charset="0"/>
                <a:ea typeface="Trebuchet MS" panose="020B0603020202020204" pitchFamily="34" charset="0"/>
                <a:cs typeface="Calibri" panose="020F0502020204030204" pitchFamily="34" charset="0"/>
              </a:rPr>
              <a:t>par</a:t>
            </a:r>
            <a:r>
              <a:rPr lang="en-US" sz="2000" dirty="0">
                <a:effectLst/>
                <a:latin typeface="Calibri" panose="020F0502020204030204" pitchFamily="34" charset="0"/>
                <a:ea typeface="Trebuchet MS" panose="020B0603020202020204" pitchFamily="34" charset="0"/>
                <a:cs typeface="Calibri" panose="020F0502020204030204" pitchFamily="34" charset="0"/>
              </a:rPr>
              <a:t>a</a:t>
            </a:r>
            <a:r>
              <a:rPr lang="en-US" sz="2000" spc="-5" dirty="0">
                <a:effectLst/>
                <a:latin typeface="Calibri" panose="020F0502020204030204" pitchFamily="34" charset="0"/>
                <a:ea typeface="Trebuchet MS" panose="020B0603020202020204" pitchFamily="34" charset="0"/>
                <a:cs typeface="Calibri" panose="020F0502020204030204" pitchFamily="34" charset="0"/>
              </a:rPr>
              <a:t> </a:t>
            </a:r>
            <a:r>
              <a:rPr lang="en-US" sz="2000" dirty="0">
                <a:effectLst/>
                <a:latin typeface="Calibri" panose="020F0502020204030204" pitchFamily="34" charset="0"/>
                <a:ea typeface="Trebuchet MS" panose="020B0603020202020204" pitchFamily="34" charset="0"/>
                <a:cs typeface="Calibri" panose="020F0502020204030204" pitchFamily="34" charset="0"/>
              </a:rPr>
              <a:t>la</a:t>
            </a:r>
            <a:r>
              <a:rPr lang="en-US" sz="2000" spc="-5" dirty="0">
                <a:effectLst/>
                <a:latin typeface="Calibri" panose="020F0502020204030204" pitchFamily="34" charset="0"/>
                <a:ea typeface="Trebuchet MS" panose="020B0603020202020204" pitchFamily="34" charset="0"/>
                <a:cs typeface="Calibri" panose="020F0502020204030204" pitchFamily="34" charset="0"/>
              </a:rPr>
              <a:t> </a:t>
            </a:r>
            <a:r>
              <a:rPr lang="en-US" sz="2000" spc="10" dirty="0">
                <a:effectLst/>
                <a:latin typeface="Calibri" panose="020F0502020204030204" pitchFamily="34" charset="0"/>
                <a:ea typeface="Trebuchet MS" panose="020B0603020202020204" pitchFamily="34" charset="0"/>
                <a:cs typeface="Calibri" panose="020F0502020204030204" pitchFamily="34" charset="0"/>
              </a:rPr>
              <a:t>B</a:t>
            </a:r>
            <a:r>
              <a:rPr lang="en-US" sz="2000" spc="-5" dirty="0">
                <a:effectLst/>
                <a:latin typeface="Calibri" panose="020F0502020204030204" pitchFamily="34" charset="0"/>
                <a:ea typeface="Trebuchet MS" panose="020B0603020202020204" pitchFamily="34" charset="0"/>
                <a:cs typeface="Calibri" panose="020F0502020204030204" pitchFamily="34" charset="0"/>
              </a:rPr>
              <a:t>ue</a:t>
            </a:r>
            <a:r>
              <a:rPr lang="en-US" sz="2000" spc="5" dirty="0">
                <a:effectLst/>
                <a:latin typeface="Calibri" panose="020F0502020204030204" pitchFamily="34" charset="0"/>
                <a:ea typeface="Trebuchet MS" panose="020B0603020202020204" pitchFamily="34" charset="0"/>
                <a:cs typeface="Calibri" panose="020F0502020204030204" pitchFamily="34" charset="0"/>
              </a:rPr>
              <a:t>n</a:t>
            </a:r>
            <a:r>
              <a:rPr lang="en-US" sz="2000" dirty="0">
                <a:effectLst/>
                <a:latin typeface="Calibri" panose="020F0502020204030204" pitchFamily="34" charset="0"/>
                <a:ea typeface="Trebuchet MS" panose="020B0603020202020204" pitchFamily="34" charset="0"/>
                <a:cs typeface="Calibri" panose="020F0502020204030204" pitchFamily="34" charset="0"/>
              </a:rPr>
              <a:t>a</a:t>
            </a:r>
            <a:r>
              <a:rPr lang="en-US" sz="2000" spc="-5"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E</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n</a:t>
            </a:r>
            <a:r>
              <a:rPr lang="en-US" sz="2000" dirty="0" err="1">
                <a:effectLst/>
                <a:latin typeface="Calibri" panose="020F0502020204030204" pitchFamily="34" charset="0"/>
                <a:ea typeface="Trebuchet MS" panose="020B0603020202020204" pitchFamily="34" charset="0"/>
                <a:cs typeface="Calibri" panose="020F0502020204030204" pitchFamily="34" charset="0"/>
              </a:rPr>
              <a:t>se</a:t>
            </a:r>
            <a:r>
              <a:rPr lang="en-US" sz="2000" spc="-10" dirty="0" err="1">
                <a:effectLst/>
                <a:latin typeface="Calibri" panose="020F0502020204030204" pitchFamily="34" charset="0"/>
                <a:ea typeface="Trebuchet MS" panose="020B0603020202020204" pitchFamily="34" charset="0"/>
                <a:cs typeface="Calibri" panose="020F0502020204030204" pitchFamily="34" charset="0"/>
              </a:rPr>
              <a:t>ñ</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an</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z</a:t>
            </a:r>
            <a:r>
              <a:rPr lang="en-US" sz="2000" dirty="0" err="1">
                <a:effectLst/>
                <a:latin typeface="Calibri" panose="020F0502020204030204" pitchFamily="34" charset="0"/>
                <a:ea typeface="Trebuchet MS" panose="020B0603020202020204" pitchFamily="34" charset="0"/>
                <a:cs typeface="Calibri" panose="020F0502020204030204" pitchFamily="34" charset="0"/>
              </a:rPr>
              <a:t>a</a:t>
            </a:r>
            <a:endParaRPr lang="es-CL" sz="2000" dirty="0">
              <a:effectLst/>
              <a:latin typeface="Times New Roman" panose="02020603050405020304" pitchFamily="18" charset="0"/>
              <a:ea typeface="Courier New" panose="02070309020205020404" pitchFamily="49" charset="0"/>
              <a:cs typeface="Calibri" panose="020F0502020204030204" pitchFamily="34" charset="0"/>
            </a:endParaRPr>
          </a:p>
          <a:p>
            <a:pPr marL="342900" lvl="0" indent="-342900">
              <a:spcBef>
                <a:spcPts val="130"/>
              </a:spcBef>
              <a:spcAft>
                <a:spcPts val="0"/>
              </a:spcAft>
              <a:buFont typeface="Symbol" panose="05050102010706020507" pitchFamily="18" charset="2"/>
              <a:buChar char=""/>
            </a:pPr>
            <a:r>
              <a:rPr lang="en-US" sz="2000" spc="5" dirty="0" err="1">
                <a:effectLst/>
                <a:latin typeface="Calibri" panose="020F0502020204030204" pitchFamily="34" charset="0"/>
                <a:ea typeface="Trebuchet MS" panose="020B0603020202020204" pitchFamily="34" charset="0"/>
                <a:cs typeface="Calibri" panose="020F0502020204030204" pitchFamily="34" charset="0"/>
              </a:rPr>
              <a:t>P</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r</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o</a:t>
            </a:r>
            <a:r>
              <a:rPr lang="en-US" sz="2000" dirty="0" err="1">
                <a:effectLst/>
                <a:latin typeface="Calibri" panose="020F0502020204030204" pitchFamily="34" charset="0"/>
                <a:ea typeface="Trebuchet MS" panose="020B0603020202020204" pitchFamily="34" charset="0"/>
                <a:cs typeface="Calibri" panose="020F0502020204030204" pitchFamily="34" charset="0"/>
              </a:rPr>
              <a:t>g</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ra</a:t>
            </a:r>
            <a:r>
              <a:rPr lang="en-US" sz="2000" dirty="0" err="1">
                <a:effectLst/>
                <a:latin typeface="Calibri" panose="020F0502020204030204" pitchFamily="34" charset="0"/>
                <a:ea typeface="Trebuchet MS" panose="020B0603020202020204" pitchFamily="34" charset="0"/>
                <a:cs typeface="Calibri" panose="020F0502020204030204" pitchFamily="34" charset="0"/>
              </a:rPr>
              <a:t>m</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a</a:t>
            </a:r>
            <a:r>
              <a:rPr lang="en-US" sz="2000" dirty="0" err="1">
                <a:effectLst/>
                <a:latin typeface="Calibri" panose="020F0502020204030204" pitchFamily="34" charset="0"/>
                <a:ea typeface="Trebuchet MS" panose="020B0603020202020204" pitchFamily="34" charset="0"/>
                <a:cs typeface="Calibri" panose="020F0502020204030204" pitchFamily="34" charset="0"/>
              </a:rPr>
              <a:t>s</a:t>
            </a:r>
            <a:r>
              <a:rPr lang="en-US" sz="2000" dirty="0">
                <a:effectLst/>
                <a:latin typeface="Calibri" panose="020F0502020204030204" pitchFamily="34" charset="0"/>
                <a:ea typeface="Trebuchet MS" panose="020B0603020202020204" pitchFamily="34" charset="0"/>
                <a:cs typeface="Calibri" panose="020F0502020204030204" pitchFamily="34" charset="0"/>
              </a:rPr>
              <a:t> de</a:t>
            </a:r>
            <a:r>
              <a:rPr lang="en-US" sz="2000" spc="-5"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E</a:t>
            </a:r>
            <a:r>
              <a:rPr lang="en-US" sz="2000" dirty="0" err="1">
                <a:effectLst/>
                <a:latin typeface="Calibri" panose="020F0502020204030204" pitchFamily="34" charset="0"/>
                <a:ea typeface="Trebuchet MS" panose="020B0603020202020204" pitchFamily="34" charset="0"/>
                <a:cs typeface="Calibri" panose="020F0502020204030204" pitchFamily="34" charset="0"/>
              </a:rPr>
              <a:t>st</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udi</a:t>
            </a:r>
            <a:r>
              <a:rPr lang="en-US" sz="2000" dirty="0" err="1">
                <a:effectLst/>
                <a:latin typeface="Calibri" panose="020F0502020204030204" pitchFamily="34" charset="0"/>
                <a:ea typeface="Trebuchet MS" panose="020B0603020202020204" pitchFamily="34" charset="0"/>
                <a:cs typeface="Calibri" panose="020F0502020204030204" pitchFamily="34" charset="0"/>
              </a:rPr>
              <a:t>o</a:t>
            </a:r>
            <a:endParaRPr lang="es-CL" sz="2000" dirty="0">
              <a:effectLst/>
              <a:latin typeface="Times New Roman" panose="02020603050405020304" pitchFamily="18" charset="0"/>
              <a:ea typeface="Courier New" panose="02070309020205020404" pitchFamily="49" charset="0"/>
              <a:cs typeface="Calibri" panose="020F0502020204030204" pitchFamily="34" charset="0"/>
            </a:endParaRPr>
          </a:p>
          <a:p>
            <a:pPr marL="342900" lvl="0" indent="-342900">
              <a:spcBef>
                <a:spcPts val="130"/>
              </a:spcBef>
              <a:spcAft>
                <a:spcPts val="0"/>
              </a:spcAft>
              <a:buFont typeface="Symbol" panose="05050102010706020507" pitchFamily="18" charset="2"/>
              <a:buChar char=""/>
            </a:pPr>
            <a:r>
              <a:rPr lang="en-US" sz="2000" dirty="0">
                <a:effectLst/>
                <a:latin typeface="Calibri" panose="020F0502020204030204" pitchFamily="34" charset="0"/>
                <a:ea typeface="Trebuchet MS" panose="020B0603020202020204" pitchFamily="34" charset="0"/>
                <a:cs typeface="Calibri" panose="020F0502020204030204" pitchFamily="34" charset="0"/>
              </a:rPr>
              <a:t>S</a:t>
            </a:r>
            <a:r>
              <a:rPr lang="en-US" sz="2000" spc="-5" dirty="0">
                <a:effectLst/>
                <a:latin typeface="Calibri" panose="020F0502020204030204" pitchFamily="34" charset="0"/>
                <a:ea typeface="Trebuchet MS" panose="020B0603020202020204" pitchFamily="34" charset="0"/>
                <a:cs typeface="Calibri" panose="020F0502020204030204" pitchFamily="34" charset="0"/>
              </a:rPr>
              <a:t>i</a:t>
            </a:r>
            <a:r>
              <a:rPr lang="en-US" sz="2000" dirty="0">
                <a:effectLst/>
                <a:latin typeface="Calibri" panose="020F0502020204030204" pitchFamily="34" charset="0"/>
                <a:ea typeface="Trebuchet MS" panose="020B0603020202020204" pitchFamily="34" charset="0"/>
                <a:cs typeface="Calibri" panose="020F0502020204030204" pitchFamily="34" charset="0"/>
              </a:rPr>
              <a:t>stema</a:t>
            </a:r>
            <a:r>
              <a:rPr lang="en-US" sz="2000" spc="-5" dirty="0">
                <a:effectLst/>
                <a:latin typeface="Calibri" panose="020F0502020204030204" pitchFamily="34" charset="0"/>
                <a:ea typeface="Trebuchet MS" panose="020B0603020202020204" pitchFamily="34" charset="0"/>
                <a:cs typeface="Calibri" panose="020F0502020204030204" pitchFamily="34" charset="0"/>
              </a:rPr>
              <a:t> d</a:t>
            </a:r>
            <a:r>
              <a:rPr lang="en-US" sz="2000" dirty="0">
                <a:effectLst/>
                <a:latin typeface="Calibri" panose="020F0502020204030204" pitchFamily="34" charset="0"/>
                <a:ea typeface="Trebuchet MS" panose="020B0603020202020204" pitchFamily="34" charset="0"/>
                <a:cs typeface="Calibri" panose="020F0502020204030204" pitchFamily="34" charset="0"/>
              </a:rPr>
              <a:t>e </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E</a:t>
            </a:r>
            <a:r>
              <a:rPr lang="en-US" sz="2000" dirty="0" err="1">
                <a:effectLst/>
                <a:latin typeface="Calibri" panose="020F0502020204030204" pitchFamily="34" charset="0"/>
                <a:ea typeface="Trebuchet MS" panose="020B0603020202020204" pitchFamily="34" charset="0"/>
                <a:cs typeface="Calibri" panose="020F0502020204030204" pitchFamily="34" charset="0"/>
              </a:rPr>
              <a:t>v</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a</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lua</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c</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i</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ó</a:t>
            </a:r>
            <a:r>
              <a:rPr lang="en-US" sz="2000" dirty="0" err="1">
                <a:effectLst/>
                <a:latin typeface="Calibri" panose="020F0502020204030204" pitchFamily="34" charset="0"/>
                <a:ea typeface="Trebuchet MS" panose="020B0603020202020204" pitchFamily="34" charset="0"/>
                <a:cs typeface="Calibri" panose="020F0502020204030204" pitchFamily="34" charset="0"/>
              </a:rPr>
              <a:t>n</a:t>
            </a:r>
            <a:r>
              <a:rPr lang="en-US" sz="2000" spc="10"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a:effectLst/>
                <a:latin typeface="Calibri" panose="020F0502020204030204" pitchFamily="34" charset="0"/>
                <a:ea typeface="Trebuchet MS" panose="020B0603020202020204" pitchFamily="34" charset="0"/>
                <a:cs typeface="Calibri" panose="020F0502020204030204" pitchFamily="34" charset="0"/>
              </a:rPr>
              <a:t>de</a:t>
            </a:r>
            <a:r>
              <a:rPr lang="en-US" sz="2000" dirty="0">
                <a:effectLst/>
                <a:latin typeface="Calibri" panose="020F0502020204030204" pitchFamily="34" charset="0"/>
                <a:ea typeface="Trebuchet MS" panose="020B0603020202020204" pitchFamily="34" charset="0"/>
                <a:cs typeface="Calibri" panose="020F0502020204030204" pitchFamily="34" charset="0"/>
              </a:rPr>
              <a:t>l </a:t>
            </a:r>
            <a:r>
              <a:rPr lang="en-US" sz="2000" dirty="0" err="1">
                <a:effectLst/>
                <a:latin typeface="Calibri" panose="020F0502020204030204" pitchFamily="34" charset="0"/>
                <a:ea typeface="Trebuchet MS" panose="020B0603020202020204" pitchFamily="34" charset="0"/>
                <a:cs typeface="Calibri" panose="020F0502020204030204" pitchFamily="34" charset="0"/>
              </a:rPr>
              <a:t>Desem</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p</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e</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ñ</a:t>
            </a:r>
            <a:r>
              <a:rPr lang="en-US" sz="2000" dirty="0" err="1">
                <a:effectLst/>
                <a:latin typeface="Calibri" panose="020F0502020204030204" pitchFamily="34" charset="0"/>
                <a:ea typeface="Trebuchet MS" panose="020B0603020202020204" pitchFamily="34" charset="0"/>
                <a:cs typeface="Calibri" panose="020F0502020204030204" pitchFamily="34" charset="0"/>
              </a:rPr>
              <a:t>o</a:t>
            </a:r>
            <a:r>
              <a:rPr lang="en-US" sz="2000" spc="5"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P</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r</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o</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fe</a:t>
            </a:r>
            <a:r>
              <a:rPr lang="en-US" sz="2000" dirty="0" err="1">
                <a:effectLst/>
                <a:latin typeface="Calibri" panose="020F0502020204030204" pitchFamily="34" charset="0"/>
                <a:ea typeface="Trebuchet MS" panose="020B0603020202020204" pitchFamily="34" charset="0"/>
                <a:cs typeface="Calibri" panose="020F0502020204030204" pitchFamily="34" charset="0"/>
              </a:rPr>
              <a:t>sion</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a</a:t>
            </a:r>
            <a:r>
              <a:rPr lang="en-US" sz="2000" dirty="0" err="1">
                <a:effectLst/>
                <a:latin typeface="Calibri" panose="020F0502020204030204" pitchFamily="34" charset="0"/>
                <a:ea typeface="Trebuchet MS" panose="020B0603020202020204" pitchFamily="34" charset="0"/>
                <a:cs typeface="Calibri" panose="020F0502020204030204" pitchFamily="34" charset="0"/>
              </a:rPr>
              <a:t>l</a:t>
            </a:r>
            <a:r>
              <a:rPr lang="en-US" sz="2000" dirty="0">
                <a:effectLst/>
                <a:latin typeface="Calibri" panose="020F0502020204030204" pitchFamily="34" charset="0"/>
                <a:ea typeface="Trebuchet MS" panose="020B0603020202020204" pitchFamily="34" charset="0"/>
                <a:cs typeface="Calibri" panose="020F0502020204030204" pitchFamily="34" charset="0"/>
              </a:rPr>
              <a:t> </a:t>
            </a:r>
            <a:r>
              <a:rPr lang="en-US" sz="2000" dirty="0" err="1">
                <a:effectLst/>
                <a:latin typeface="Calibri" panose="020F0502020204030204" pitchFamily="34" charset="0"/>
                <a:ea typeface="Trebuchet MS" panose="020B0603020202020204" pitchFamily="34" charset="0"/>
                <a:cs typeface="Calibri" panose="020F0502020204030204" pitchFamily="34" charset="0"/>
              </a:rPr>
              <a:t>D</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oc</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en</a:t>
            </a:r>
            <a:r>
              <a:rPr lang="en-US" sz="2000" dirty="0" err="1">
                <a:effectLst/>
                <a:latin typeface="Calibri" panose="020F0502020204030204" pitchFamily="34" charset="0"/>
                <a:ea typeface="Trebuchet MS" panose="020B0603020202020204" pitchFamily="34" charset="0"/>
                <a:cs typeface="Calibri" panose="020F0502020204030204" pitchFamily="34" charset="0"/>
              </a:rPr>
              <a:t>te</a:t>
            </a:r>
            <a:r>
              <a:rPr lang="en-US" sz="2000" spc="10" dirty="0">
                <a:effectLst/>
                <a:latin typeface="Calibri" panose="020F0502020204030204" pitchFamily="34" charset="0"/>
                <a:ea typeface="Trebuchet MS" panose="020B0603020202020204" pitchFamily="34" charset="0"/>
                <a:cs typeface="Calibri" panose="020F0502020204030204" pitchFamily="34" charset="0"/>
              </a:rPr>
              <a:t> </a:t>
            </a:r>
          </a:p>
          <a:p>
            <a:pPr marL="342900" lvl="0" indent="-342900">
              <a:spcBef>
                <a:spcPts val="130"/>
              </a:spcBef>
              <a:spcAft>
                <a:spcPts val="0"/>
              </a:spcAft>
              <a:buFont typeface="Symbol" panose="05050102010706020507" pitchFamily="18" charset="2"/>
              <a:buChar char=""/>
            </a:pPr>
            <a:r>
              <a:rPr lang="en-US" sz="2000" spc="10" dirty="0" err="1">
                <a:latin typeface="Calibri" panose="020F0502020204030204" pitchFamily="34" charset="0"/>
                <a:ea typeface="Trebuchet MS" panose="020B0603020202020204" pitchFamily="34" charset="0"/>
                <a:cs typeface="Calibri" panose="020F0502020204030204" pitchFamily="34" charset="0"/>
              </a:rPr>
              <a:t>Reglamento</a:t>
            </a:r>
            <a:r>
              <a:rPr lang="en-US" sz="2000" spc="10" dirty="0">
                <a:latin typeface="Calibri" panose="020F0502020204030204" pitchFamily="34" charset="0"/>
                <a:ea typeface="Trebuchet MS" panose="020B0603020202020204" pitchFamily="34" charset="0"/>
                <a:cs typeface="Calibri" panose="020F0502020204030204" pitchFamily="34" charset="0"/>
              </a:rPr>
              <a:t> de </a:t>
            </a:r>
            <a:r>
              <a:rPr lang="en-US" sz="2000" spc="10" dirty="0" err="1">
                <a:latin typeface="Calibri" panose="020F0502020204030204" pitchFamily="34" charset="0"/>
                <a:ea typeface="Trebuchet MS" panose="020B0603020202020204" pitchFamily="34" charset="0"/>
                <a:cs typeface="Calibri" panose="020F0502020204030204" pitchFamily="34" charset="0"/>
              </a:rPr>
              <a:t>Evaluación</a:t>
            </a:r>
            <a:r>
              <a:rPr lang="en-US" sz="2000" spc="10" dirty="0">
                <a:latin typeface="Calibri" panose="020F0502020204030204" pitchFamily="34" charset="0"/>
                <a:ea typeface="Trebuchet MS" panose="020B0603020202020204" pitchFamily="34" charset="0"/>
                <a:cs typeface="Calibri" panose="020F0502020204030204" pitchFamily="34" charset="0"/>
              </a:rPr>
              <a:t> </a:t>
            </a:r>
            <a:r>
              <a:rPr lang="en-US" sz="2000" spc="10" dirty="0" err="1">
                <a:latin typeface="Calibri" panose="020F0502020204030204" pitchFamily="34" charset="0"/>
                <a:ea typeface="Trebuchet MS" panose="020B0603020202020204" pitchFamily="34" charset="0"/>
                <a:cs typeface="Calibri" panose="020F0502020204030204" pitchFamily="34" charset="0"/>
              </a:rPr>
              <a:t>Docente</a:t>
            </a:r>
            <a:endParaRPr lang="en-US" sz="2000" spc="10" dirty="0">
              <a:effectLst/>
              <a:latin typeface="Calibri" panose="020F0502020204030204" pitchFamily="34" charset="0"/>
              <a:ea typeface="Trebuchet MS" panose="020B0603020202020204" pitchFamily="34" charset="0"/>
              <a:cs typeface="Calibri" panose="020F0502020204030204" pitchFamily="34" charset="0"/>
            </a:endParaRPr>
          </a:p>
          <a:p>
            <a:pPr marL="342900" lvl="0" indent="-342900">
              <a:spcBef>
                <a:spcPts val="130"/>
              </a:spcBef>
              <a:spcAft>
                <a:spcPts val="0"/>
              </a:spcAft>
              <a:buFont typeface="Symbol" panose="05050102010706020507" pitchFamily="18" charset="2"/>
              <a:buChar char=""/>
            </a:pPr>
            <a:r>
              <a:rPr lang="en-US" sz="2000" dirty="0">
                <a:effectLst/>
                <a:latin typeface="Calibri" panose="020F0502020204030204" pitchFamily="34" charset="0"/>
                <a:ea typeface="Trebuchet MS" panose="020B0603020202020204" pitchFamily="34" charset="0"/>
                <a:cs typeface="Calibri" panose="020F0502020204030204" pitchFamily="34" charset="0"/>
              </a:rPr>
              <a:t>Bases </a:t>
            </a:r>
            <a:r>
              <a:rPr lang="en-US" sz="2000" dirty="0" err="1">
                <a:effectLst/>
                <a:latin typeface="Calibri" panose="020F0502020204030204" pitchFamily="34" charset="0"/>
                <a:ea typeface="Trebuchet MS" panose="020B0603020202020204" pitchFamily="34" charset="0"/>
                <a:cs typeface="Calibri" panose="020F0502020204030204" pitchFamily="34" charset="0"/>
              </a:rPr>
              <a:t>curriculares</a:t>
            </a:r>
            <a:r>
              <a:rPr lang="en-US" sz="2000" dirty="0">
                <a:effectLst/>
                <a:latin typeface="Calibri" panose="020F0502020204030204" pitchFamily="34" charset="0"/>
                <a:ea typeface="Trebuchet MS" panose="020B0603020202020204" pitchFamily="34" charset="0"/>
                <a:cs typeface="Calibri" panose="020F0502020204030204" pitchFamily="34" charset="0"/>
              </a:rPr>
              <a:t> y </a:t>
            </a:r>
            <a:r>
              <a:rPr lang="en-US" sz="2000" dirty="0" err="1">
                <a:effectLst/>
                <a:latin typeface="Calibri" panose="020F0502020204030204" pitchFamily="34" charset="0"/>
                <a:ea typeface="Trebuchet MS" panose="020B0603020202020204" pitchFamily="34" charset="0"/>
                <a:cs typeface="Calibri" panose="020F0502020204030204" pitchFamily="34" charset="0"/>
              </a:rPr>
              <a:t>programas</a:t>
            </a:r>
            <a:r>
              <a:rPr lang="en-US" sz="2000" dirty="0">
                <a:effectLst/>
                <a:latin typeface="Calibri" panose="020F0502020204030204" pitchFamily="34" charset="0"/>
                <a:ea typeface="Trebuchet MS" panose="020B0603020202020204" pitchFamily="34" charset="0"/>
                <a:cs typeface="Calibri" panose="020F0502020204030204" pitchFamily="34" charset="0"/>
              </a:rPr>
              <a:t> de </a:t>
            </a:r>
            <a:r>
              <a:rPr lang="en-US" sz="2000" dirty="0" err="1">
                <a:effectLst/>
                <a:latin typeface="Calibri" panose="020F0502020204030204" pitchFamily="34" charset="0"/>
                <a:ea typeface="Trebuchet MS" panose="020B0603020202020204" pitchFamily="34" charset="0"/>
                <a:cs typeface="Calibri" panose="020F0502020204030204" pitchFamily="34" charset="0"/>
              </a:rPr>
              <a:t>estudio</a:t>
            </a:r>
            <a:endParaRPr lang="es-CL" sz="2000" dirty="0">
              <a:effectLst/>
              <a:latin typeface="Times New Roman" panose="02020603050405020304" pitchFamily="18" charset="0"/>
              <a:ea typeface="Courier New" panose="02070309020205020404" pitchFamily="49" charset="0"/>
              <a:cs typeface="Calibri" panose="020F0502020204030204" pitchFamily="34" charset="0"/>
            </a:endParaRPr>
          </a:p>
          <a:p>
            <a:endParaRPr lang="es-CL" sz="1300" dirty="0"/>
          </a:p>
        </p:txBody>
      </p:sp>
      <p:sp>
        <p:nvSpPr>
          <p:cNvPr id="15" name="Rectangle 14">
            <a:extLst>
              <a:ext uri="{FF2B5EF4-FFF2-40B4-BE49-F238E27FC236}">
                <a16:creationId xmlns:a16="http://schemas.microsoft.com/office/drawing/2014/main" xmlns="" id="{59A309A7-1751-4ABE-A3C1-EEC40366AD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xmlns="" id="{967D8EB6-EAE1-4F9C-B398-83321E2872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xmlns="" id="{A0D4CA20-45EF-41EC-9D3C-7AE7A3F7F37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083129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xmlns="" id="{951A1430-EA07-46C2-929D-481ED2EA8A93}"/>
              </a:ext>
            </a:extLst>
          </p:cNvPr>
          <p:cNvSpPr>
            <a:spLocks noGrp="1"/>
          </p:cNvSpPr>
          <p:nvPr>
            <p:ph idx="1"/>
          </p:nvPr>
        </p:nvSpPr>
        <p:spPr>
          <a:xfrm>
            <a:off x="360342" y="212993"/>
            <a:ext cx="11193217" cy="6101860"/>
          </a:xfrm>
          <a:custGeom>
            <a:avLst/>
            <a:gdLst>
              <a:gd name="connsiteX0" fmla="*/ 0 w 11193217"/>
              <a:gd name="connsiteY0" fmla="*/ 0 h 6101860"/>
              <a:gd name="connsiteX1" fmla="*/ 477185 w 11193217"/>
              <a:gd name="connsiteY1" fmla="*/ 0 h 6101860"/>
              <a:gd name="connsiteX2" fmla="*/ 1290166 w 11193217"/>
              <a:gd name="connsiteY2" fmla="*/ 0 h 6101860"/>
              <a:gd name="connsiteX3" fmla="*/ 2103147 w 11193217"/>
              <a:gd name="connsiteY3" fmla="*/ 0 h 6101860"/>
              <a:gd name="connsiteX4" fmla="*/ 2804195 w 11193217"/>
              <a:gd name="connsiteY4" fmla="*/ 0 h 6101860"/>
              <a:gd name="connsiteX5" fmla="*/ 3281380 w 11193217"/>
              <a:gd name="connsiteY5" fmla="*/ 0 h 6101860"/>
              <a:gd name="connsiteX6" fmla="*/ 3534700 w 11193217"/>
              <a:gd name="connsiteY6" fmla="*/ 0 h 6101860"/>
              <a:gd name="connsiteX7" fmla="*/ 4011885 w 11193217"/>
              <a:gd name="connsiteY7" fmla="*/ 0 h 6101860"/>
              <a:gd name="connsiteX8" fmla="*/ 4712933 w 11193217"/>
              <a:gd name="connsiteY8" fmla="*/ 0 h 6101860"/>
              <a:gd name="connsiteX9" fmla="*/ 5525914 w 11193217"/>
              <a:gd name="connsiteY9" fmla="*/ 0 h 6101860"/>
              <a:gd name="connsiteX10" fmla="*/ 5779235 w 11193217"/>
              <a:gd name="connsiteY10" fmla="*/ 0 h 6101860"/>
              <a:gd name="connsiteX11" fmla="*/ 6032555 w 11193217"/>
              <a:gd name="connsiteY11" fmla="*/ 0 h 6101860"/>
              <a:gd name="connsiteX12" fmla="*/ 6845536 w 11193217"/>
              <a:gd name="connsiteY12" fmla="*/ 0 h 6101860"/>
              <a:gd name="connsiteX13" fmla="*/ 7098856 w 11193217"/>
              <a:gd name="connsiteY13" fmla="*/ 0 h 6101860"/>
              <a:gd name="connsiteX14" fmla="*/ 7687973 w 11193217"/>
              <a:gd name="connsiteY14" fmla="*/ 0 h 6101860"/>
              <a:gd name="connsiteX15" fmla="*/ 8053225 w 11193217"/>
              <a:gd name="connsiteY15" fmla="*/ 0 h 6101860"/>
              <a:gd name="connsiteX16" fmla="*/ 8418477 w 11193217"/>
              <a:gd name="connsiteY16" fmla="*/ 0 h 6101860"/>
              <a:gd name="connsiteX17" fmla="*/ 8783730 w 11193217"/>
              <a:gd name="connsiteY17" fmla="*/ 0 h 6101860"/>
              <a:gd name="connsiteX18" fmla="*/ 9148982 w 11193217"/>
              <a:gd name="connsiteY18" fmla="*/ 0 h 6101860"/>
              <a:gd name="connsiteX19" fmla="*/ 9626167 w 11193217"/>
              <a:gd name="connsiteY19" fmla="*/ 0 h 6101860"/>
              <a:gd name="connsiteX20" fmla="*/ 9991419 w 11193217"/>
              <a:gd name="connsiteY20" fmla="*/ 0 h 6101860"/>
              <a:gd name="connsiteX21" fmla="*/ 10468603 w 11193217"/>
              <a:gd name="connsiteY21" fmla="*/ 0 h 6101860"/>
              <a:gd name="connsiteX22" fmla="*/ 11193217 w 11193217"/>
              <a:gd name="connsiteY22" fmla="*/ 0 h 6101860"/>
              <a:gd name="connsiteX23" fmla="*/ 11193217 w 11193217"/>
              <a:gd name="connsiteY23" fmla="*/ 432677 h 6101860"/>
              <a:gd name="connsiteX24" fmla="*/ 11193217 w 11193217"/>
              <a:gd name="connsiteY24" fmla="*/ 804336 h 6101860"/>
              <a:gd name="connsiteX25" fmla="*/ 11193217 w 11193217"/>
              <a:gd name="connsiteY25" fmla="*/ 1481088 h 6101860"/>
              <a:gd name="connsiteX26" fmla="*/ 11193217 w 11193217"/>
              <a:gd name="connsiteY26" fmla="*/ 2157840 h 6101860"/>
              <a:gd name="connsiteX27" fmla="*/ 11193217 w 11193217"/>
              <a:gd name="connsiteY27" fmla="*/ 2529498 h 6101860"/>
              <a:gd name="connsiteX28" fmla="*/ 11193217 w 11193217"/>
              <a:gd name="connsiteY28" fmla="*/ 2962176 h 6101860"/>
              <a:gd name="connsiteX29" fmla="*/ 11193217 w 11193217"/>
              <a:gd name="connsiteY29" fmla="*/ 3516890 h 6101860"/>
              <a:gd name="connsiteX30" fmla="*/ 11193217 w 11193217"/>
              <a:gd name="connsiteY30" fmla="*/ 4132623 h 6101860"/>
              <a:gd name="connsiteX31" fmla="*/ 11193217 w 11193217"/>
              <a:gd name="connsiteY31" fmla="*/ 4626319 h 6101860"/>
              <a:gd name="connsiteX32" fmla="*/ 11193217 w 11193217"/>
              <a:gd name="connsiteY32" fmla="*/ 5058997 h 6101860"/>
              <a:gd name="connsiteX33" fmla="*/ 11193217 w 11193217"/>
              <a:gd name="connsiteY33" fmla="*/ 5491674 h 6101860"/>
              <a:gd name="connsiteX34" fmla="*/ 11193217 w 11193217"/>
              <a:gd name="connsiteY34" fmla="*/ 6101860 h 6101860"/>
              <a:gd name="connsiteX35" fmla="*/ 10939897 w 11193217"/>
              <a:gd name="connsiteY35" fmla="*/ 6101860 h 6101860"/>
              <a:gd name="connsiteX36" fmla="*/ 10574644 w 11193217"/>
              <a:gd name="connsiteY36" fmla="*/ 6101860 h 6101860"/>
              <a:gd name="connsiteX37" fmla="*/ 9761663 w 11193217"/>
              <a:gd name="connsiteY37" fmla="*/ 6101860 h 6101860"/>
              <a:gd name="connsiteX38" fmla="*/ 8948682 w 11193217"/>
              <a:gd name="connsiteY38" fmla="*/ 6101860 h 6101860"/>
              <a:gd name="connsiteX39" fmla="*/ 8359566 w 11193217"/>
              <a:gd name="connsiteY39" fmla="*/ 6101860 h 6101860"/>
              <a:gd name="connsiteX40" fmla="*/ 8106246 w 11193217"/>
              <a:gd name="connsiteY40" fmla="*/ 6101860 h 6101860"/>
              <a:gd name="connsiteX41" fmla="*/ 7852925 w 11193217"/>
              <a:gd name="connsiteY41" fmla="*/ 6101860 h 6101860"/>
              <a:gd name="connsiteX42" fmla="*/ 7039944 w 11193217"/>
              <a:gd name="connsiteY42" fmla="*/ 6101860 h 6101860"/>
              <a:gd name="connsiteX43" fmla="*/ 6562760 w 11193217"/>
              <a:gd name="connsiteY43" fmla="*/ 6101860 h 6101860"/>
              <a:gd name="connsiteX44" fmla="*/ 5749779 w 11193217"/>
              <a:gd name="connsiteY44" fmla="*/ 6101860 h 6101860"/>
              <a:gd name="connsiteX45" fmla="*/ 5160662 w 11193217"/>
              <a:gd name="connsiteY45" fmla="*/ 6101860 h 6101860"/>
              <a:gd name="connsiteX46" fmla="*/ 4907342 w 11193217"/>
              <a:gd name="connsiteY46" fmla="*/ 6101860 h 6101860"/>
              <a:gd name="connsiteX47" fmla="*/ 4542090 w 11193217"/>
              <a:gd name="connsiteY47" fmla="*/ 6101860 h 6101860"/>
              <a:gd name="connsiteX48" fmla="*/ 4064905 w 11193217"/>
              <a:gd name="connsiteY48" fmla="*/ 6101860 h 6101860"/>
              <a:gd name="connsiteX49" fmla="*/ 3363856 w 11193217"/>
              <a:gd name="connsiteY49" fmla="*/ 6101860 h 6101860"/>
              <a:gd name="connsiteX50" fmla="*/ 2662807 w 11193217"/>
              <a:gd name="connsiteY50" fmla="*/ 6101860 h 6101860"/>
              <a:gd name="connsiteX51" fmla="*/ 2073691 w 11193217"/>
              <a:gd name="connsiteY51" fmla="*/ 6101860 h 6101860"/>
              <a:gd name="connsiteX52" fmla="*/ 1596506 w 11193217"/>
              <a:gd name="connsiteY52" fmla="*/ 6101860 h 6101860"/>
              <a:gd name="connsiteX53" fmla="*/ 783525 w 11193217"/>
              <a:gd name="connsiteY53" fmla="*/ 6101860 h 6101860"/>
              <a:gd name="connsiteX54" fmla="*/ 0 w 11193217"/>
              <a:gd name="connsiteY54" fmla="*/ 6101860 h 6101860"/>
              <a:gd name="connsiteX55" fmla="*/ 0 w 11193217"/>
              <a:gd name="connsiteY55" fmla="*/ 5669183 h 6101860"/>
              <a:gd name="connsiteX56" fmla="*/ 0 w 11193217"/>
              <a:gd name="connsiteY56" fmla="*/ 4992431 h 6101860"/>
              <a:gd name="connsiteX57" fmla="*/ 0 w 11193217"/>
              <a:gd name="connsiteY57" fmla="*/ 4315679 h 6101860"/>
              <a:gd name="connsiteX58" fmla="*/ 0 w 11193217"/>
              <a:gd name="connsiteY58" fmla="*/ 3699946 h 6101860"/>
              <a:gd name="connsiteX59" fmla="*/ 0 w 11193217"/>
              <a:gd name="connsiteY59" fmla="*/ 3206250 h 6101860"/>
              <a:gd name="connsiteX60" fmla="*/ 0 w 11193217"/>
              <a:gd name="connsiteY60" fmla="*/ 2773573 h 6101860"/>
              <a:gd name="connsiteX61" fmla="*/ 0 w 11193217"/>
              <a:gd name="connsiteY61" fmla="*/ 2157840 h 6101860"/>
              <a:gd name="connsiteX62" fmla="*/ 0 w 11193217"/>
              <a:gd name="connsiteY62" fmla="*/ 1542106 h 6101860"/>
              <a:gd name="connsiteX63" fmla="*/ 0 w 11193217"/>
              <a:gd name="connsiteY63" fmla="*/ 926373 h 6101860"/>
              <a:gd name="connsiteX64" fmla="*/ 0 w 11193217"/>
              <a:gd name="connsiteY64" fmla="*/ 554715 h 6101860"/>
              <a:gd name="connsiteX65" fmla="*/ 0 w 11193217"/>
              <a:gd name="connsiteY65" fmla="*/ 0 h 61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1193217" h="6101860" fill="none" extrusionOk="0">
                <a:moveTo>
                  <a:pt x="0" y="0"/>
                </a:moveTo>
                <a:cubicBezTo>
                  <a:pt x="189318" y="-55267"/>
                  <a:pt x="293948" y="701"/>
                  <a:pt x="477185" y="0"/>
                </a:cubicBezTo>
                <a:cubicBezTo>
                  <a:pt x="660422" y="-701"/>
                  <a:pt x="923936" y="14157"/>
                  <a:pt x="1290166" y="0"/>
                </a:cubicBezTo>
                <a:cubicBezTo>
                  <a:pt x="1656396" y="-14157"/>
                  <a:pt x="1708779" y="26287"/>
                  <a:pt x="2103147" y="0"/>
                </a:cubicBezTo>
                <a:cubicBezTo>
                  <a:pt x="2497515" y="-26287"/>
                  <a:pt x="2648611" y="78704"/>
                  <a:pt x="2804195" y="0"/>
                </a:cubicBezTo>
                <a:cubicBezTo>
                  <a:pt x="2959779" y="-78704"/>
                  <a:pt x="3124139" y="5822"/>
                  <a:pt x="3281380" y="0"/>
                </a:cubicBezTo>
                <a:cubicBezTo>
                  <a:pt x="3438622" y="-5822"/>
                  <a:pt x="3423668" y="16787"/>
                  <a:pt x="3534700" y="0"/>
                </a:cubicBezTo>
                <a:cubicBezTo>
                  <a:pt x="3645732" y="-16787"/>
                  <a:pt x="3812777" y="25435"/>
                  <a:pt x="4011885" y="0"/>
                </a:cubicBezTo>
                <a:cubicBezTo>
                  <a:pt x="4210993" y="-25435"/>
                  <a:pt x="4392525" y="44365"/>
                  <a:pt x="4712933" y="0"/>
                </a:cubicBezTo>
                <a:cubicBezTo>
                  <a:pt x="5033341" y="-44365"/>
                  <a:pt x="5329353" y="28809"/>
                  <a:pt x="5525914" y="0"/>
                </a:cubicBezTo>
                <a:cubicBezTo>
                  <a:pt x="5722475" y="-28809"/>
                  <a:pt x="5665844" y="11635"/>
                  <a:pt x="5779235" y="0"/>
                </a:cubicBezTo>
                <a:cubicBezTo>
                  <a:pt x="5892626" y="-11635"/>
                  <a:pt x="5947526" y="6032"/>
                  <a:pt x="6032555" y="0"/>
                </a:cubicBezTo>
                <a:cubicBezTo>
                  <a:pt x="6117584" y="-6032"/>
                  <a:pt x="6590666" y="91305"/>
                  <a:pt x="6845536" y="0"/>
                </a:cubicBezTo>
                <a:cubicBezTo>
                  <a:pt x="7100406" y="-91305"/>
                  <a:pt x="7041046" y="28850"/>
                  <a:pt x="7098856" y="0"/>
                </a:cubicBezTo>
                <a:cubicBezTo>
                  <a:pt x="7156666" y="-28850"/>
                  <a:pt x="7544457" y="57968"/>
                  <a:pt x="7687973" y="0"/>
                </a:cubicBezTo>
                <a:cubicBezTo>
                  <a:pt x="7831489" y="-57968"/>
                  <a:pt x="7872419" y="32705"/>
                  <a:pt x="8053225" y="0"/>
                </a:cubicBezTo>
                <a:cubicBezTo>
                  <a:pt x="8234031" y="-32705"/>
                  <a:pt x="8341931" y="38497"/>
                  <a:pt x="8418477" y="0"/>
                </a:cubicBezTo>
                <a:cubicBezTo>
                  <a:pt x="8495023" y="-38497"/>
                  <a:pt x="8703634" y="26373"/>
                  <a:pt x="8783730" y="0"/>
                </a:cubicBezTo>
                <a:cubicBezTo>
                  <a:pt x="8863826" y="-26373"/>
                  <a:pt x="9073668" y="13573"/>
                  <a:pt x="9148982" y="0"/>
                </a:cubicBezTo>
                <a:cubicBezTo>
                  <a:pt x="9224296" y="-13573"/>
                  <a:pt x="9427843" y="32107"/>
                  <a:pt x="9626167" y="0"/>
                </a:cubicBezTo>
                <a:cubicBezTo>
                  <a:pt x="9824492" y="-32107"/>
                  <a:pt x="9882192" y="3571"/>
                  <a:pt x="9991419" y="0"/>
                </a:cubicBezTo>
                <a:cubicBezTo>
                  <a:pt x="10100646" y="-3571"/>
                  <a:pt x="10307213" y="24796"/>
                  <a:pt x="10468603" y="0"/>
                </a:cubicBezTo>
                <a:cubicBezTo>
                  <a:pt x="10629993" y="-24796"/>
                  <a:pt x="11045286" y="72872"/>
                  <a:pt x="11193217" y="0"/>
                </a:cubicBezTo>
                <a:cubicBezTo>
                  <a:pt x="11236157" y="115361"/>
                  <a:pt x="11187942" y="253927"/>
                  <a:pt x="11193217" y="432677"/>
                </a:cubicBezTo>
                <a:cubicBezTo>
                  <a:pt x="11198492" y="611427"/>
                  <a:pt x="11153952" y="701411"/>
                  <a:pt x="11193217" y="804336"/>
                </a:cubicBezTo>
                <a:cubicBezTo>
                  <a:pt x="11232482" y="907261"/>
                  <a:pt x="11125171" y="1169933"/>
                  <a:pt x="11193217" y="1481088"/>
                </a:cubicBezTo>
                <a:cubicBezTo>
                  <a:pt x="11261263" y="1792243"/>
                  <a:pt x="11138187" y="1885532"/>
                  <a:pt x="11193217" y="2157840"/>
                </a:cubicBezTo>
                <a:cubicBezTo>
                  <a:pt x="11248247" y="2430148"/>
                  <a:pt x="11182486" y="2450159"/>
                  <a:pt x="11193217" y="2529498"/>
                </a:cubicBezTo>
                <a:cubicBezTo>
                  <a:pt x="11203948" y="2608837"/>
                  <a:pt x="11169554" y="2868187"/>
                  <a:pt x="11193217" y="2962176"/>
                </a:cubicBezTo>
                <a:cubicBezTo>
                  <a:pt x="11216880" y="3056165"/>
                  <a:pt x="11181962" y="3247064"/>
                  <a:pt x="11193217" y="3516890"/>
                </a:cubicBezTo>
                <a:cubicBezTo>
                  <a:pt x="11204472" y="3786716"/>
                  <a:pt x="11139296" y="3990430"/>
                  <a:pt x="11193217" y="4132623"/>
                </a:cubicBezTo>
                <a:cubicBezTo>
                  <a:pt x="11247138" y="4274816"/>
                  <a:pt x="11170994" y="4455614"/>
                  <a:pt x="11193217" y="4626319"/>
                </a:cubicBezTo>
                <a:cubicBezTo>
                  <a:pt x="11215440" y="4797024"/>
                  <a:pt x="11191865" y="4844019"/>
                  <a:pt x="11193217" y="5058997"/>
                </a:cubicBezTo>
                <a:cubicBezTo>
                  <a:pt x="11194569" y="5273975"/>
                  <a:pt x="11157093" y="5320639"/>
                  <a:pt x="11193217" y="5491674"/>
                </a:cubicBezTo>
                <a:cubicBezTo>
                  <a:pt x="11229341" y="5662709"/>
                  <a:pt x="11191948" y="5931512"/>
                  <a:pt x="11193217" y="6101860"/>
                </a:cubicBezTo>
                <a:cubicBezTo>
                  <a:pt x="11100924" y="6113518"/>
                  <a:pt x="11017764" y="6071585"/>
                  <a:pt x="10939897" y="6101860"/>
                </a:cubicBezTo>
                <a:cubicBezTo>
                  <a:pt x="10862030" y="6132135"/>
                  <a:pt x="10739386" y="6071996"/>
                  <a:pt x="10574644" y="6101860"/>
                </a:cubicBezTo>
                <a:cubicBezTo>
                  <a:pt x="10409902" y="6131724"/>
                  <a:pt x="10110459" y="6024646"/>
                  <a:pt x="9761663" y="6101860"/>
                </a:cubicBezTo>
                <a:cubicBezTo>
                  <a:pt x="9412867" y="6179074"/>
                  <a:pt x="9229441" y="6076260"/>
                  <a:pt x="8948682" y="6101860"/>
                </a:cubicBezTo>
                <a:cubicBezTo>
                  <a:pt x="8667923" y="6127460"/>
                  <a:pt x="8545475" y="6052953"/>
                  <a:pt x="8359566" y="6101860"/>
                </a:cubicBezTo>
                <a:cubicBezTo>
                  <a:pt x="8173657" y="6150767"/>
                  <a:pt x="8163407" y="6080569"/>
                  <a:pt x="8106246" y="6101860"/>
                </a:cubicBezTo>
                <a:cubicBezTo>
                  <a:pt x="8049085" y="6123151"/>
                  <a:pt x="7932012" y="6085917"/>
                  <a:pt x="7852925" y="6101860"/>
                </a:cubicBezTo>
                <a:cubicBezTo>
                  <a:pt x="7773838" y="6117803"/>
                  <a:pt x="7221087" y="6013283"/>
                  <a:pt x="7039944" y="6101860"/>
                </a:cubicBezTo>
                <a:cubicBezTo>
                  <a:pt x="6858801" y="6190437"/>
                  <a:pt x="6724018" y="6055691"/>
                  <a:pt x="6562760" y="6101860"/>
                </a:cubicBezTo>
                <a:cubicBezTo>
                  <a:pt x="6401502" y="6148029"/>
                  <a:pt x="5976052" y="6043811"/>
                  <a:pt x="5749779" y="6101860"/>
                </a:cubicBezTo>
                <a:cubicBezTo>
                  <a:pt x="5523506" y="6159909"/>
                  <a:pt x="5438442" y="6057518"/>
                  <a:pt x="5160662" y="6101860"/>
                </a:cubicBezTo>
                <a:cubicBezTo>
                  <a:pt x="4882882" y="6146202"/>
                  <a:pt x="4974126" y="6093920"/>
                  <a:pt x="4907342" y="6101860"/>
                </a:cubicBezTo>
                <a:cubicBezTo>
                  <a:pt x="4840558" y="6109800"/>
                  <a:pt x="4645136" y="6092644"/>
                  <a:pt x="4542090" y="6101860"/>
                </a:cubicBezTo>
                <a:cubicBezTo>
                  <a:pt x="4439044" y="6111076"/>
                  <a:pt x="4235335" y="6096711"/>
                  <a:pt x="4064905" y="6101860"/>
                </a:cubicBezTo>
                <a:cubicBezTo>
                  <a:pt x="3894476" y="6107009"/>
                  <a:pt x="3604870" y="6021282"/>
                  <a:pt x="3363856" y="6101860"/>
                </a:cubicBezTo>
                <a:cubicBezTo>
                  <a:pt x="3122842" y="6182438"/>
                  <a:pt x="2839666" y="6071280"/>
                  <a:pt x="2662807" y="6101860"/>
                </a:cubicBezTo>
                <a:cubicBezTo>
                  <a:pt x="2485948" y="6132440"/>
                  <a:pt x="2194483" y="6069542"/>
                  <a:pt x="2073691" y="6101860"/>
                </a:cubicBezTo>
                <a:cubicBezTo>
                  <a:pt x="1952899" y="6134178"/>
                  <a:pt x="1805117" y="6071212"/>
                  <a:pt x="1596506" y="6101860"/>
                </a:cubicBezTo>
                <a:cubicBezTo>
                  <a:pt x="1387895" y="6132508"/>
                  <a:pt x="1068877" y="6065254"/>
                  <a:pt x="783525" y="6101860"/>
                </a:cubicBezTo>
                <a:cubicBezTo>
                  <a:pt x="498173" y="6138466"/>
                  <a:pt x="349088" y="6084916"/>
                  <a:pt x="0" y="6101860"/>
                </a:cubicBezTo>
                <a:cubicBezTo>
                  <a:pt x="-39961" y="5968193"/>
                  <a:pt x="45750" y="5845315"/>
                  <a:pt x="0" y="5669183"/>
                </a:cubicBezTo>
                <a:cubicBezTo>
                  <a:pt x="-45750" y="5493051"/>
                  <a:pt x="21349" y="5239297"/>
                  <a:pt x="0" y="4992431"/>
                </a:cubicBezTo>
                <a:cubicBezTo>
                  <a:pt x="-21349" y="4745565"/>
                  <a:pt x="74992" y="4454420"/>
                  <a:pt x="0" y="4315679"/>
                </a:cubicBezTo>
                <a:cubicBezTo>
                  <a:pt x="-74992" y="4176938"/>
                  <a:pt x="50565" y="3967011"/>
                  <a:pt x="0" y="3699946"/>
                </a:cubicBezTo>
                <a:cubicBezTo>
                  <a:pt x="-50565" y="3432881"/>
                  <a:pt x="23031" y="3359658"/>
                  <a:pt x="0" y="3206250"/>
                </a:cubicBezTo>
                <a:cubicBezTo>
                  <a:pt x="-23031" y="3052842"/>
                  <a:pt x="1370" y="2941860"/>
                  <a:pt x="0" y="2773573"/>
                </a:cubicBezTo>
                <a:cubicBezTo>
                  <a:pt x="-1370" y="2605286"/>
                  <a:pt x="41787" y="2355026"/>
                  <a:pt x="0" y="2157840"/>
                </a:cubicBezTo>
                <a:cubicBezTo>
                  <a:pt x="-41787" y="1960654"/>
                  <a:pt x="14664" y="1762056"/>
                  <a:pt x="0" y="1542106"/>
                </a:cubicBezTo>
                <a:cubicBezTo>
                  <a:pt x="-14664" y="1322156"/>
                  <a:pt x="21756" y="1215167"/>
                  <a:pt x="0" y="926373"/>
                </a:cubicBezTo>
                <a:cubicBezTo>
                  <a:pt x="-21756" y="637579"/>
                  <a:pt x="27503" y="730745"/>
                  <a:pt x="0" y="554715"/>
                </a:cubicBezTo>
                <a:cubicBezTo>
                  <a:pt x="-27503" y="378685"/>
                  <a:pt x="18730" y="147324"/>
                  <a:pt x="0" y="0"/>
                </a:cubicBezTo>
                <a:close/>
              </a:path>
              <a:path w="11193217" h="6101860" stroke="0" extrusionOk="0">
                <a:moveTo>
                  <a:pt x="0" y="0"/>
                </a:moveTo>
                <a:cubicBezTo>
                  <a:pt x="235185" y="-41652"/>
                  <a:pt x="343529" y="1066"/>
                  <a:pt x="477185" y="0"/>
                </a:cubicBezTo>
                <a:cubicBezTo>
                  <a:pt x="610842" y="-1066"/>
                  <a:pt x="625742" y="8407"/>
                  <a:pt x="730505" y="0"/>
                </a:cubicBezTo>
                <a:cubicBezTo>
                  <a:pt x="835268" y="-8407"/>
                  <a:pt x="1165493" y="49323"/>
                  <a:pt x="1543486" y="0"/>
                </a:cubicBezTo>
                <a:cubicBezTo>
                  <a:pt x="1921479" y="-49323"/>
                  <a:pt x="1894705" y="39066"/>
                  <a:pt x="2020670" y="0"/>
                </a:cubicBezTo>
                <a:cubicBezTo>
                  <a:pt x="2146635" y="-39066"/>
                  <a:pt x="2358312" y="7853"/>
                  <a:pt x="2497855" y="0"/>
                </a:cubicBezTo>
                <a:cubicBezTo>
                  <a:pt x="2637399" y="-7853"/>
                  <a:pt x="3109631" y="43129"/>
                  <a:pt x="3310836" y="0"/>
                </a:cubicBezTo>
                <a:cubicBezTo>
                  <a:pt x="3512041" y="-43129"/>
                  <a:pt x="3546393" y="13944"/>
                  <a:pt x="3676088" y="0"/>
                </a:cubicBezTo>
                <a:cubicBezTo>
                  <a:pt x="3805783" y="-13944"/>
                  <a:pt x="4150866" y="11182"/>
                  <a:pt x="4489069" y="0"/>
                </a:cubicBezTo>
                <a:cubicBezTo>
                  <a:pt x="4827272" y="-11182"/>
                  <a:pt x="5113752" y="28614"/>
                  <a:pt x="5302050" y="0"/>
                </a:cubicBezTo>
                <a:cubicBezTo>
                  <a:pt x="5490348" y="-28614"/>
                  <a:pt x="5616802" y="25130"/>
                  <a:pt x="5891167" y="0"/>
                </a:cubicBezTo>
                <a:cubicBezTo>
                  <a:pt x="6165532" y="-25130"/>
                  <a:pt x="6447952" y="91362"/>
                  <a:pt x="6704148" y="0"/>
                </a:cubicBezTo>
                <a:cubicBezTo>
                  <a:pt x="6960344" y="-91362"/>
                  <a:pt x="6950101" y="50301"/>
                  <a:pt x="7181332" y="0"/>
                </a:cubicBezTo>
                <a:cubicBezTo>
                  <a:pt x="7412563" y="-50301"/>
                  <a:pt x="7557448" y="6902"/>
                  <a:pt x="7658517" y="0"/>
                </a:cubicBezTo>
                <a:cubicBezTo>
                  <a:pt x="7759587" y="-6902"/>
                  <a:pt x="8200749" y="81621"/>
                  <a:pt x="8359566" y="0"/>
                </a:cubicBezTo>
                <a:cubicBezTo>
                  <a:pt x="8518383" y="-81621"/>
                  <a:pt x="8643777" y="43114"/>
                  <a:pt x="8836750" y="0"/>
                </a:cubicBezTo>
                <a:cubicBezTo>
                  <a:pt x="9029723" y="-43114"/>
                  <a:pt x="9350294" y="85976"/>
                  <a:pt x="9649731" y="0"/>
                </a:cubicBezTo>
                <a:cubicBezTo>
                  <a:pt x="9949168" y="-85976"/>
                  <a:pt x="10222811" y="50628"/>
                  <a:pt x="10462712" y="0"/>
                </a:cubicBezTo>
                <a:cubicBezTo>
                  <a:pt x="10702613" y="-50628"/>
                  <a:pt x="10861149" y="46819"/>
                  <a:pt x="11193217" y="0"/>
                </a:cubicBezTo>
                <a:cubicBezTo>
                  <a:pt x="11219283" y="111190"/>
                  <a:pt x="11172123" y="393192"/>
                  <a:pt x="11193217" y="493696"/>
                </a:cubicBezTo>
                <a:cubicBezTo>
                  <a:pt x="11214311" y="594200"/>
                  <a:pt x="11162923" y="685981"/>
                  <a:pt x="11193217" y="865355"/>
                </a:cubicBezTo>
                <a:cubicBezTo>
                  <a:pt x="11223511" y="1044729"/>
                  <a:pt x="11167389" y="1105041"/>
                  <a:pt x="11193217" y="1298032"/>
                </a:cubicBezTo>
                <a:cubicBezTo>
                  <a:pt x="11219045" y="1491023"/>
                  <a:pt x="11128960" y="1732801"/>
                  <a:pt x="11193217" y="1913765"/>
                </a:cubicBezTo>
                <a:cubicBezTo>
                  <a:pt x="11257474" y="2094729"/>
                  <a:pt x="11174633" y="2179550"/>
                  <a:pt x="11193217" y="2407461"/>
                </a:cubicBezTo>
                <a:cubicBezTo>
                  <a:pt x="11211801" y="2635372"/>
                  <a:pt x="11149037" y="2694585"/>
                  <a:pt x="11193217" y="2840138"/>
                </a:cubicBezTo>
                <a:cubicBezTo>
                  <a:pt x="11237397" y="2985691"/>
                  <a:pt x="11133427" y="3281474"/>
                  <a:pt x="11193217" y="3455872"/>
                </a:cubicBezTo>
                <a:cubicBezTo>
                  <a:pt x="11253007" y="3630270"/>
                  <a:pt x="11159995" y="3843088"/>
                  <a:pt x="11193217" y="4010586"/>
                </a:cubicBezTo>
                <a:cubicBezTo>
                  <a:pt x="11226439" y="4178084"/>
                  <a:pt x="11166048" y="4326273"/>
                  <a:pt x="11193217" y="4565301"/>
                </a:cubicBezTo>
                <a:cubicBezTo>
                  <a:pt x="11220386" y="4804329"/>
                  <a:pt x="11117214" y="5043496"/>
                  <a:pt x="11193217" y="5242052"/>
                </a:cubicBezTo>
                <a:cubicBezTo>
                  <a:pt x="11269220" y="5440608"/>
                  <a:pt x="11103356" y="5883936"/>
                  <a:pt x="11193217" y="6101860"/>
                </a:cubicBezTo>
                <a:cubicBezTo>
                  <a:pt x="11115576" y="6102387"/>
                  <a:pt x="11043784" y="6101391"/>
                  <a:pt x="10939897" y="6101860"/>
                </a:cubicBezTo>
                <a:cubicBezTo>
                  <a:pt x="10836010" y="6102329"/>
                  <a:pt x="10489405" y="6097863"/>
                  <a:pt x="10238848" y="6101860"/>
                </a:cubicBezTo>
                <a:cubicBezTo>
                  <a:pt x="9988291" y="6105857"/>
                  <a:pt x="10110462" y="6077562"/>
                  <a:pt x="9985528" y="6101860"/>
                </a:cubicBezTo>
                <a:cubicBezTo>
                  <a:pt x="9860594" y="6126158"/>
                  <a:pt x="9532506" y="6098255"/>
                  <a:pt x="9284479" y="6101860"/>
                </a:cubicBezTo>
                <a:cubicBezTo>
                  <a:pt x="9036452" y="6105465"/>
                  <a:pt x="9095179" y="6095841"/>
                  <a:pt x="8919227" y="6101860"/>
                </a:cubicBezTo>
                <a:cubicBezTo>
                  <a:pt x="8743275" y="6107879"/>
                  <a:pt x="8756424" y="6086440"/>
                  <a:pt x="8665906" y="6101860"/>
                </a:cubicBezTo>
                <a:cubicBezTo>
                  <a:pt x="8575388" y="6117280"/>
                  <a:pt x="8482780" y="6084567"/>
                  <a:pt x="8300654" y="6101860"/>
                </a:cubicBezTo>
                <a:cubicBezTo>
                  <a:pt x="8118528" y="6119153"/>
                  <a:pt x="7894577" y="6075562"/>
                  <a:pt x="7599605" y="6101860"/>
                </a:cubicBezTo>
                <a:cubicBezTo>
                  <a:pt x="7304633" y="6128158"/>
                  <a:pt x="7363814" y="6094556"/>
                  <a:pt x="7234353" y="6101860"/>
                </a:cubicBezTo>
                <a:cubicBezTo>
                  <a:pt x="7104892" y="6109164"/>
                  <a:pt x="7032889" y="6074852"/>
                  <a:pt x="6981033" y="6101860"/>
                </a:cubicBezTo>
                <a:cubicBezTo>
                  <a:pt x="6929177" y="6128868"/>
                  <a:pt x="6772604" y="6068022"/>
                  <a:pt x="6615780" y="6101860"/>
                </a:cubicBezTo>
                <a:cubicBezTo>
                  <a:pt x="6458956" y="6135698"/>
                  <a:pt x="6254633" y="6091002"/>
                  <a:pt x="6138596" y="6101860"/>
                </a:cubicBezTo>
                <a:cubicBezTo>
                  <a:pt x="6022559" y="6112718"/>
                  <a:pt x="5770026" y="6035351"/>
                  <a:pt x="5549479" y="6101860"/>
                </a:cubicBezTo>
                <a:cubicBezTo>
                  <a:pt x="5328932" y="6168369"/>
                  <a:pt x="5306553" y="6096285"/>
                  <a:pt x="5184227" y="6101860"/>
                </a:cubicBezTo>
                <a:cubicBezTo>
                  <a:pt x="5061901" y="6107435"/>
                  <a:pt x="4739224" y="6073561"/>
                  <a:pt x="4371246" y="6101860"/>
                </a:cubicBezTo>
                <a:cubicBezTo>
                  <a:pt x="4003268" y="6130159"/>
                  <a:pt x="3972388" y="6076735"/>
                  <a:pt x="3782129" y="6101860"/>
                </a:cubicBezTo>
                <a:cubicBezTo>
                  <a:pt x="3591870" y="6126985"/>
                  <a:pt x="3357068" y="6073566"/>
                  <a:pt x="2969148" y="6101860"/>
                </a:cubicBezTo>
                <a:cubicBezTo>
                  <a:pt x="2581228" y="6130154"/>
                  <a:pt x="2431237" y="6057899"/>
                  <a:pt x="2268099" y="6101860"/>
                </a:cubicBezTo>
                <a:cubicBezTo>
                  <a:pt x="2104961" y="6145821"/>
                  <a:pt x="1921810" y="6094204"/>
                  <a:pt x="1790915" y="6101860"/>
                </a:cubicBezTo>
                <a:cubicBezTo>
                  <a:pt x="1660020" y="6109516"/>
                  <a:pt x="1298117" y="6019703"/>
                  <a:pt x="1089866" y="6101860"/>
                </a:cubicBezTo>
                <a:cubicBezTo>
                  <a:pt x="881615" y="6184017"/>
                  <a:pt x="841550" y="6088900"/>
                  <a:pt x="724614" y="6101860"/>
                </a:cubicBezTo>
                <a:cubicBezTo>
                  <a:pt x="607678" y="6114820"/>
                  <a:pt x="263417" y="6077815"/>
                  <a:pt x="0" y="6101860"/>
                </a:cubicBezTo>
                <a:cubicBezTo>
                  <a:pt x="-27402" y="5939637"/>
                  <a:pt x="10684" y="5859973"/>
                  <a:pt x="0" y="5730201"/>
                </a:cubicBezTo>
                <a:cubicBezTo>
                  <a:pt x="-10684" y="5600429"/>
                  <a:pt x="73748" y="5293552"/>
                  <a:pt x="0" y="5053450"/>
                </a:cubicBezTo>
                <a:cubicBezTo>
                  <a:pt x="-73748" y="4813348"/>
                  <a:pt x="9477" y="4591513"/>
                  <a:pt x="0" y="4437716"/>
                </a:cubicBezTo>
                <a:cubicBezTo>
                  <a:pt x="-9477" y="4283919"/>
                  <a:pt x="13412" y="4069737"/>
                  <a:pt x="0" y="3821983"/>
                </a:cubicBezTo>
                <a:cubicBezTo>
                  <a:pt x="-13412" y="3574229"/>
                  <a:pt x="13808" y="3430927"/>
                  <a:pt x="0" y="3206250"/>
                </a:cubicBezTo>
                <a:cubicBezTo>
                  <a:pt x="-13808" y="2981573"/>
                  <a:pt x="15092" y="2873789"/>
                  <a:pt x="0" y="2773573"/>
                </a:cubicBezTo>
                <a:cubicBezTo>
                  <a:pt x="-15092" y="2673357"/>
                  <a:pt x="36855" y="2396862"/>
                  <a:pt x="0" y="2096821"/>
                </a:cubicBezTo>
                <a:cubicBezTo>
                  <a:pt x="-36855" y="1796780"/>
                  <a:pt x="47152" y="1737188"/>
                  <a:pt x="0" y="1542106"/>
                </a:cubicBezTo>
                <a:cubicBezTo>
                  <a:pt x="-47152" y="1347025"/>
                  <a:pt x="40123" y="1341257"/>
                  <a:pt x="0" y="1170448"/>
                </a:cubicBezTo>
                <a:cubicBezTo>
                  <a:pt x="-40123" y="999639"/>
                  <a:pt x="47508" y="790404"/>
                  <a:pt x="0" y="615733"/>
                </a:cubicBezTo>
                <a:cubicBezTo>
                  <a:pt x="-47508" y="441063"/>
                  <a:pt x="36717" y="179485"/>
                  <a:pt x="0" y="0"/>
                </a:cubicBezTo>
                <a:close/>
              </a:path>
            </a:pathLst>
          </a:custGeom>
          <a:ln>
            <a:solidFill>
              <a:schemeClr val="tx1"/>
            </a:solidFill>
            <a:extLst>
              <a:ext uri="{C807C97D-BFC1-408E-A445-0C87EB9F89A2}">
                <ask:lineSketchStyleProps xmlns:ask="http://schemas.microsoft.com/office/drawing/2018/sketchyshapes" xmlns="" sd="1219033472">
                  <ask:type>
                    <ask:lineSketchScribble/>
                  </ask:type>
                </ask:lineSketchStyleProps>
              </a:ext>
            </a:extLst>
          </a:ln>
        </p:spPr>
        <p:txBody>
          <a:bodyPr>
            <a:noAutofit/>
          </a:bodyPr>
          <a:lstStyle/>
          <a:p>
            <a:pPr marL="0" indent="0" algn="ctr">
              <a:spcBef>
                <a:spcPts val="150"/>
              </a:spcBef>
              <a:buNone/>
            </a:pPr>
            <a:r>
              <a:rPr lang="en-US" sz="1800" b="1" dirty="0">
                <a:effectLst/>
                <a:latin typeface="Arial" panose="020B0604020202020204" pitchFamily="34" charset="0"/>
                <a:ea typeface="Trebuchet MS" panose="020B0603020202020204" pitchFamily="34" charset="0"/>
                <a:cs typeface="Arial" panose="020B0604020202020204" pitchFamily="34" charset="0"/>
              </a:rPr>
              <a:t>C</a:t>
            </a:r>
            <a:r>
              <a:rPr lang="en-US" sz="1800" b="1" spc="10" dirty="0">
                <a:effectLst/>
                <a:latin typeface="Arial" panose="020B0604020202020204" pitchFamily="34" charset="0"/>
                <a:ea typeface="Trebuchet MS" panose="020B0603020202020204" pitchFamily="34" charset="0"/>
                <a:cs typeface="Arial" panose="020B0604020202020204" pitchFamily="34" charset="0"/>
              </a:rPr>
              <a:t>O</a:t>
            </a:r>
            <a:r>
              <a:rPr lang="en-US" sz="1800" b="1" dirty="0">
                <a:effectLst/>
                <a:latin typeface="Arial" panose="020B0604020202020204" pitchFamily="34" charset="0"/>
                <a:ea typeface="Trebuchet MS" panose="020B0603020202020204" pitchFamily="34" charset="0"/>
                <a:cs typeface="Arial" panose="020B0604020202020204" pitchFamily="34" charset="0"/>
              </a:rPr>
              <a:t>N</a:t>
            </a:r>
            <a:r>
              <a:rPr lang="en-US" sz="1800" b="1" spc="-10" dirty="0">
                <a:effectLst/>
                <a:latin typeface="Arial" panose="020B0604020202020204" pitchFamily="34" charset="0"/>
                <a:ea typeface="Trebuchet MS" panose="020B0603020202020204" pitchFamily="34" charset="0"/>
                <a:cs typeface="Arial" panose="020B0604020202020204" pitchFamily="34" charset="0"/>
              </a:rPr>
              <a:t>T</a:t>
            </a:r>
            <a:r>
              <a:rPr lang="en-US" sz="1800" b="1" spc="5" dirty="0">
                <a:effectLst/>
                <a:latin typeface="Arial" panose="020B0604020202020204" pitchFamily="34" charset="0"/>
                <a:ea typeface="Trebuchet MS" panose="020B0603020202020204" pitchFamily="34" charset="0"/>
                <a:cs typeface="Arial" panose="020B0604020202020204" pitchFamily="34" charset="0"/>
              </a:rPr>
              <a:t>E</a:t>
            </a:r>
            <a:r>
              <a:rPr lang="en-US" sz="1800" b="1" dirty="0">
                <a:effectLst/>
                <a:latin typeface="Arial" panose="020B0604020202020204" pitchFamily="34" charset="0"/>
                <a:ea typeface="Trebuchet MS" panose="020B0603020202020204" pitchFamily="34" charset="0"/>
                <a:cs typeface="Arial" panose="020B0604020202020204" pitchFamily="34" charset="0"/>
              </a:rPr>
              <a:t>N</a:t>
            </a:r>
            <a:r>
              <a:rPr lang="en-US" sz="1800" b="1" spc="-10" dirty="0">
                <a:effectLst/>
                <a:latin typeface="Arial" panose="020B0604020202020204" pitchFamily="34" charset="0"/>
                <a:ea typeface="Trebuchet MS" panose="020B0603020202020204" pitchFamily="34" charset="0"/>
                <a:cs typeface="Arial" panose="020B0604020202020204" pitchFamily="34" charset="0"/>
              </a:rPr>
              <a:t>I</a:t>
            </a:r>
            <a:r>
              <a:rPr lang="en-US" sz="1800" b="1" dirty="0">
                <a:effectLst/>
                <a:latin typeface="Arial" panose="020B0604020202020204" pitchFamily="34" charset="0"/>
                <a:ea typeface="Trebuchet MS" panose="020B0603020202020204" pitchFamily="34" charset="0"/>
                <a:cs typeface="Arial" panose="020B0604020202020204" pitchFamily="34" charset="0"/>
              </a:rPr>
              <a:t>D</a:t>
            </a:r>
            <a:r>
              <a:rPr lang="en-US" sz="1800" b="1" spc="10" dirty="0">
                <a:effectLst/>
                <a:latin typeface="Arial" panose="020B0604020202020204" pitchFamily="34" charset="0"/>
                <a:ea typeface="Trebuchet MS" panose="020B0603020202020204" pitchFamily="34" charset="0"/>
                <a:cs typeface="Arial" panose="020B0604020202020204" pitchFamily="34" charset="0"/>
              </a:rPr>
              <a:t>O</a:t>
            </a:r>
            <a:r>
              <a:rPr lang="en-US" sz="1800" b="1" dirty="0">
                <a:effectLst/>
                <a:latin typeface="Arial" panose="020B0604020202020204" pitchFamily="34" charset="0"/>
                <a:ea typeface="Trebuchet MS" panose="020B0603020202020204" pitchFamily="34" charset="0"/>
                <a:cs typeface="Arial" panose="020B0604020202020204" pitchFamily="34" charset="0"/>
              </a:rPr>
              <a:t>S</a:t>
            </a:r>
          </a:p>
          <a:p>
            <a:pPr marL="0" indent="0">
              <a:lnSpc>
                <a:spcPct val="150000"/>
              </a:lnSpc>
              <a:buNone/>
            </a:pPr>
            <a:r>
              <a:rPr lang="en-US" sz="1800" b="1" spc="5" dirty="0" err="1">
                <a:effectLst/>
                <a:latin typeface="Arial" panose="020B0604020202020204" pitchFamily="34" charset="0"/>
                <a:ea typeface="Trebuchet MS" panose="020B0603020202020204" pitchFamily="34" charset="0"/>
                <a:cs typeface="Arial" panose="020B0604020202020204" pitchFamily="34" charset="0"/>
              </a:rPr>
              <a:t>Módulo</a:t>
            </a:r>
            <a:r>
              <a:rPr lang="en-US" sz="1800" b="1" spc="5" dirty="0">
                <a:effectLst/>
                <a:latin typeface="Arial" panose="020B0604020202020204" pitchFamily="34" charset="0"/>
                <a:ea typeface="Trebuchet MS" panose="020B0603020202020204" pitchFamily="34" charset="0"/>
                <a:cs typeface="Arial" panose="020B0604020202020204" pitchFamily="34" charset="0"/>
              </a:rPr>
              <a:t> 1: </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P</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lani</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f</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ó</a:t>
            </a:r>
            <a:r>
              <a:rPr lang="en-US" sz="1800" b="1" dirty="0" err="1">
                <a:effectLst/>
                <a:latin typeface="Arial" panose="020B0604020202020204" pitchFamily="34" charset="0"/>
                <a:ea typeface="Trebuchet MS" panose="020B0603020202020204" pitchFamily="34" charset="0"/>
                <a:cs typeface="Arial" panose="020B0604020202020204" pitchFamily="34" charset="0"/>
              </a:rPr>
              <a:t>n</a:t>
            </a:r>
            <a:r>
              <a:rPr lang="en-US" sz="1800" b="1" spc="-5" dirty="0">
                <a:effectLst/>
                <a:latin typeface="Arial" panose="020B0604020202020204" pitchFamily="34" charset="0"/>
                <a:ea typeface="Trebuchet MS" panose="020B0603020202020204" pitchFamily="34" charset="0"/>
                <a:cs typeface="Arial" panose="020B0604020202020204" pitchFamily="34" charset="0"/>
              </a:rPr>
              <a:t> Curri</a:t>
            </a:r>
            <a:r>
              <a:rPr lang="en-US" sz="1800" b="1" spc="5" dirty="0">
                <a:effectLst/>
                <a:latin typeface="Arial" panose="020B0604020202020204" pitchFamily="34" charset="0"/>
                <a:ea typeface="Trebuchet MS" panose="020B0603020202020204" pitchFamily="34" charset="0"/>
                <a:cs typeface="Arial" panose="020B0604020202020204" pitchFamily="34" charset="0"/>
              </a:rPr>
              <a:t>c</a:t>
            </a:r>
            <a:r>
              <a:rPr lang="en-US" sz="1800" b="1" spc="-5" dirty="0">
                <a:effectLst/>
                <a:latin typeface="Arial" panose="020B0604020202020204" pitchFamily="34" charset="0"/>
                <a:ea typeface="Trebuchet MS" panose="020B0603020202020204" pitchFamily="34" charset="0"/>
                <a:cs typeface="Arial" panose="020B0604020202020204" pitchFamily="34" charset="0"/>
              </a:rPr>
              <a:t>u</a:t>
            </a:r>
            <a:r>
              <a:rPr lang="en-US" sz="1800" b="1" spc="5" dirty="0">
                <a:effectLst/>
                <a:latin typeface="Arial" panose="020B0604020202020204" pitchFamily="34" charset="0"/>
                <a:ea typeface="Trebuchet MS" panose="020B0603020202020204" pitchFamily="34" charset="0"/>
                <a:cs typeface="Arial" panose="020B0604020202020204" pitchFamily="34" charset="0"/>
              </a:rPr>
              <a:t>l</a:t>
            </a:r>
            <a:r>
              <a:rPr lang="en-US" sz="1800" b="1" spc="-5" dirty="0">
                <a:effectLst/>
                <a:latin typeface="Arial" panose="020B0604020202020204" pitchFamily="34" charset="0"/>
                <a:ea typeface="Trebuchet MS" panose="020B0603020202020204" pitchFamily="34" charset="0"/>
                <a:cs typeface="Arial" panose="020B0604020202020204" pitchFamily="34" charset="0"/>
              </a:rPr>
              <a:t>a</a:t>
            </a:r>
            <a:r>
              <a:rPr lang="en-US" sz="1800" b="1" spc="5" dirty="0">
                <a:effectLst/>
                <a:latin typeface="Arial" panose="020B0604020202020204" pitchFamily="34" charset="0"/>
                <a:ea typeface="Trebuchet MS" panose="020B0603020202020204" pitchFamily="34" charset="0"/>
                <a:cs typeface="Arial" panose="020B0604020202020204" pitchFamily="34" charset="0"/>
              </a:rPr>
              <a:t>r</a:t>
            </a:r>
            <a:r>
              <a:rPr lang="en-US" sz="1800" b="1" spc="10" dirty="0">
                <a:effectLst/>
                <a:latin typeface="Arial" panose="020B0604020202020204" pitchFamily="34" charset="0"/>
                <a:ea typeface="Trebuchet MS" panose="020B0603020202020204" pitchFamily="34" charset="0"/>
                <a:cs typeface="Arial" panose="020B0604020202020204" pitchFamily="34" charset="0"/>
              </a:rPr>
              <a:t>.</a:t>
            </a:r>
            <a:r>
              <a:rPr lang="en-US" sz="1800" b="1" dirty="0">
                <a:effectLst/>
                <a:latin typeface="Arial" panose="020B0604020202020204" pitchFamily="34" charset="0"/>
                <a:ea typeface="Trebuchet MS" panose="020B0603020202020204" pitchFamily="34" charset="0"/>
                <a:cs typeface="Arial" panose="020B0604020202020204" pitchFamily="34" charset="0"/>
              </a:rPr>
              <a:t>-</a:t>
            </a:r>
          </a:p>
          <a:p>
            <a:pPr>
              <a:lnSpc>
                <a:spcPct val="150000"/>
              </a:lnSpc>
              <a:spcBef>
                <a:spcPts val="30"/>
              </a:spcBef>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r>
              <a:rPr lang="en-US" sz="1800" dirty="0" err="1">
                <a:effectLst/>
                <a:latin typeface="Arial" panose="020B0604020202020204" pitchFamily="34" charset="0"/>
                <a:ea typeface="Courier New" panose="02070309020205020404" pitchFamily="49" charset="0"/>
                <a:cs typeface="Arial" panose="020B0604020202020204" pitchFamily="34" charset="0"/>
              </a:rPr>
              <a:t>Relación</a:t>
            </a:r>
            <a:r>
              <a:rPr lang="en-US" sz="1800" dirty="0">
                <a:effectLst/>
                <a:latin typeface="Arial" panose="020B0604020202020204" pitchFamily="34" charset="0"/>
                <a:ea typeface="Courier New" panose="02070309020205020404" pitchFamily="49" charset="0"/>
                <a:cs typeface="Arial" panose="020B0604020202020204" pitchFamily="34" charset="0"/>
              </a:rPr>
              <a:t> entre </a:t>
            </a:r>
            <a:r>
              <a:rPr lang="en-US" sz="1800" dirty="0" err="1">
                <a:effectLst/>
                <a:latin typeface="Arial" panose="020B0604020202020204" pitchFamily="34" charset="0"/>
                <a:ea typeface="Courier New" panose="02070309020205020404" pitchFamily="49" charset="0"/>
                <a:cs typeface="Arial" panose="020B0604020202020204" pitchFamily="34" charset="0"/>
              </a:rPr>
              <a:t>actividades</a:t>
            </a:r>
            <a:r>
              <a:rPr lang="en-US" sz="1800" dirty="0">
                <a:effectLst/>
                <a:latin typeface="Arial" panose="020B0604020202020204" pitchFamily="34" charset="0"/>
                <a:ea typeface="Courier New" panose="02070309020205020404" pitchFamily="49" charset="0"/>
                <a:cs typeface="Arial" panose="020B0604020202020204" pitchFamily="34" charset="0"/>
              </a:rPr>
              <a:t> y objetivos </a:t>
            </a:r>
            <a:endParaRPr lang="es-CL" sz="1800" dirty="0">
              <a:effectLst/>
              <a:latin typeface="Arial" panose="020B0604020202020204" pitchFamily="34" charset="0"/>
              <a:ea typeface="Courier New" panose="02070309020205020404" pitchFamily="49" charset="0"/>
              <a:cs typeface="Arial" panose="020B0604020202020204" pitchFamily="34" charset="0"/>
            </a:endParaRPr>
          </a:p>
          <a:p>
            <a:pPr>
              <a:lnSpc>
                <a:spcPct val="150000"/>
              </a:lnSpc>
            </a:pPr>
            <a:r>
              <a:rPr lang="en-US" sz="1800" dirty="0" err="1">
                <a:effectLst/>
                <a:latin typeface="Arial" panose="020B0604020202020204" pitchFamily="34" charset="0"/>
                <a:ea typeface="Courier New" panose="02070309020205020404" pitchFamily="49" charset="0"/>
                <a:cs typeface="Arial" panose="020B0604020202020204" pitchFamily="34" charset="0"/>
              </a:rPr>
              <a:t>Diseño</a:t>
            </a:r>
            <a:r>
              <a:rPr lang="en-US" sz="1800" dirty="0">
                <a:effectLst/>
                <a:latin typeface="Arial" panose="020B0604020202020204" pitchFamily="34" charset="0"/>
                <a:ea typeface="Courier New" panose="02070309020205020404" pitchFamily="49" charset="0"/>
                <a:cs typeface="Arial" panose="020B0604020202020204" pitchFamily="34" charset="0"/>
              </a:rPr>
              <a:t> de </a:t>
            </a:r>
            <a:r>
              <a:rPr lang="en-US" sz="1800" dirty="0" err="1">
                <a:effectLst/>
                <a:latin typeface="Arial" panose="020B0604020202020204" pitchFamily="34" charset="0"/>
                <a:ea typeface="Courier New" panose="02070309020205020404" pitchFamily="49" charset="0"/>
                <a:cs typeface="Arial" panose="020B0604020202020204" pitchFamily="34" charset="0"/>
              </a:rPr>
              <a:t>estrategias</a:t>
            </a:r>
            <a:r>
              <a:rPr lang="en-US" sz="1800" dirty="0">
                <a:effectLst/>
                <a:latin typeface="Arial" panose="020B0604020202020204" pitchFamily="34" charset="0"/>
                <a:ea typeface="Courier New" panose="02070309020205020404" pitchFamily="49" charset="0"/>
                <a:cs typeface="Arial" panose="020B0604020202020204" pitchFamily="34" charset="0"/>
              </a:rPr>
              <a:t> y</a:t>
            </a:r>
            <a:r>
              <a:rPr lang="en-US" sz="1800" spc="285"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dirty="0" err="1">
                <a:effectLst/>
                <a:latin typeface="Arial" panose="020B0604020202020204" pitchFamily="34" charset="0"/>
                <a:ea typeface="Trebuchet MS" panose="020B0603020202020204" pitchFamily="34" charset="0"/>
                <a:cs typeface="Arial" panose="020B0604020202020204" pitchFamily="34" charset="0"/>
              </a:rPr>
              <a:t>v</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ida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d</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dirty="0">
                <a:effectLst/>
                <a:latin typeface="Arial" panose="020B0604020202020204" pitchFamily="34" charset="0"/>
                <a:ea typeface="Trebuchet MS" panose="020B0603020202020204" pitchFamily="34" charset="0"/>
                <a:cs typeface="Arial" panose="020B0604020202020204" pitchFamily="34" charset="0"/>
              </a:rPr>
              <a:t> en </a:t>
            </a:r>
            <a:r>
              <a:rPr lang="en-US" sz="1800" dirty="0" err="1">
                <a:effectLst/>
                <a:latin typeface="Arial" panose="020B0604020202020204" pitchFamily="34" charset="0"/>
                <a:ea typeface="Trebuchet MS" panose="020B0603020202020204" pitchFamily="34" charset="0"/>
                <a:cs typeface="Arial" panose="020B0604020202020204" pitchFamily="34" charset="0"/>
              </a:rPr>
              <a:t>coherencia</a:t>
            </a:r>
            <a:r>
              <a:rPr lang="en-US" sz="1800" dirty="0">
                <a:effectLst/>
                <a:latin typeface="Arial" panose="020B0604020202020204" pitchFamily="34" charset="0"/>
                <a:ea typeface="Trebuchet MS" panose="020B0603020202020204" pitchFamily="34" charset="0"/>
                <a:cs typeface="Arial" panose="020B0604020202020204" pitchFamily="34" charset="0"/>
              </a:rPr>
              <a:t> con las </a:t>
            </a:r>
            <a:r>
              <a:rPr lang="en-US" sz="1800" dirty="0" err="1">
                <a:effectLst/>
                <a:latin typeface="Arial" panose="020B0604020202020204" pitchFamily="34" charset="0"/>
                <a:ea typeface="Trebuchet MS" panose="020B0603020202020204" pitchFamily="34" charset="0"/>
                <a:cs typeface="Arial" panose="020B0604020202020204" pitchFamily="34" charset="0"/>
              </a:rPr>
              <a:t>habilidades</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dirty="0" err="1">
                <a:effectLst/>
                <a:latin typeface="Arial" panose="020B0604020202020204" pitchFamily="34" charset="0"/>
                <a:ea typeface="Trebuchet MS" panose="020B0603020202020204" pitchFamily="34" charset="0"/>
                <a:cs typeface="Arial" panose="020B0604020202020204" pitchFamily="34" charset="0"/>
              </a:rPr>
              <a:t>señaladas</a:t>
            </a:r>
            <a:r>
              <a:rPr lang="en-US" sz="1800" dirty="0">
                <a:effectLst/>
                <a:latin typeface="Arial" panose="020B0604020202020204" pitchFamily="34" charset="0"/>
                <a:ea typeface="Trebuchet MS" panose="020B0603020202020204" pitchFamily="34" charset="0"/>
                <a:cs typeface="Arial" panose="020B0604020202020204" pitchFamily="34" charset="0"/>
              </a:rPr>
              <a:t> en el o los Objetivos de Aprendizaje. (</a:t>
            </a:r>
            <a:r>
              <a:rPr lang="en-US" sz="1800" dirty="0" err="1">
                <a:effectLst/>
                <a:latin typeface="Arial" panose="020B0604020202020204" pitchFamily="34" charset="0"/>
                <a:ea typeface="Trebuchet MS" panose="020B0603020202020204" pitchFamily="34" charset="0"/>
                <a:cs typeface="Arial" panose="020B0604020202020204" pitchFamily="34" charset="0"/>
              </a:rPr>
              <a:t>criterios</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A</a:t>
            </a:r>
            <a:r>
              <a:rPr lang="en-US" sz="1800" dirty="0">
                <a:effectLst/>
                <a:latin typeface="Arial" panose="020B0604020202020204" pitchFamily="34" charset="0"/>
                <a:ea typeface="Trebuchet MS" panose="020B0603020202020204" pitchFamily="34" charset="0"/>
                <a:cs typeface="Arial" panose="020B0604020202020204" pitchFamily="34" charset="0"/>
              </a:rPr>
              <a:t>.</a:t>
            </a:r>
            <a:r>
              <a:rPr lang="en-US" sz="1800" spc="-10" dirty="0">
                <a:effectLst/>
                <a:latin typeface="Arial" panose="020B0604020202020204" pitchFamily="34" charset="0"/>
                <a:ea typeface="Trebuchet MS" panose="020B0603020202020204" pitchFamily="34" charset="0"/>
                <a:cs typeface="Arial" panose="020B0604020202020204" pitchFamily="34" charset="0"/>
              </a:rPr>
              <a:t>1</a:t>
            </a:r>
            <a:r>
              <a:rPr lang="en-US" sz="1800" dirty="0">
                <a:effectLst/>
                <a:latin typeface="Arial" panose="020B0604020202020204" pitchFamily="34" charset="0"/>
                <a:ea typeface="Trebuchet MS" panose="020B0603020202020204" pitchFamily="34" charset="0"/>
                <a:cs typeface="Arial" panose="020B0604020202020204" pitchFamily="34" charset="0"/>
              </a:rPr>
              <a:t>, A.</a:t>
            </a:r>
            <a:r>
              <a:rPr lang="en-US" sz="1800" spc="-5" dirty="0">
                <a:effectLst/>
                <a:latin typeface="Arial" panose="020B0604020202020204" pitchFamily="34" charset="0"/>
                <a:ea typeface="Trebuchet MS" panose="020B0603020202020204" pitchFamily="34" charset="0"/>
                <a:cs typeface="Arial" panose="020B0604020202020204" pitchFamily="34" charset="0"/>
              </a:rPr>
              <a:t>3</a:t>
            </a:r>
            <a:r>
              <a:rPr lang="en-US" sz="1800" dirty="0">
                <a:effectLst/>
                <a:latin typeface="Arial" panose="020B0604020202020204" pitchFamily="34" charset="0"/>
                <a:ea typeface="Trebuchet MS" panose="020B0603020202020204" pitchFamily="34" charset="0"/>
                <a:cs typeface="Arial" panose="020B0604020202020204" pitchFamily="34" charset="0"/>
              </a:rPr>
              <a:t>, A.</a:t>
            </a:r>
            <a:r>
              <a:rPr lang="en-US" sz="1800" spc="-5" dirty="0">
                <a:effectLst/>
                <a:latin typeface="Arial" panose="020B0604020202020204" pitchFamily="34" charset="0"/>
                <a:ea typeface="Trebuchet MS" panose="020B0603020202020204" pitchFamily="34" charset="0"/>
                <a:cs typeface="Arial" panose="020B0604020202020204" pitchFamily="34" charset="0"/>
              </a:rPr>
              <a:t>4</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C</a:t>
            </a:r>
            <a:r>
              <a:rPr lang="en-US" sz="1800" dirty="0">
                <a:effectLst/>
                <a:latin typeface="Arial" panose="020B0604020202020204" pitchFamily="34" charset="0"/>
                <a:ea typeface="Trebuchet MS" panose="020B0603020202020204" pitchFamily="34" charset="0"/>
                <a:cs typeface="Arial" panose="020B0604020202020204" pitchFamily="34" charset="0"/>
              </a:rPr>
              <a:t>.2</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dirty="0">
                <a:effectLst/>
                <a:latin typeface="Arial" panose="020B0604020202020204" pitchFamily="34" charset="0"/>
                <a:ea typeface="Trebuchet MS" panose="020B0603020202020204" pitchFamily="34" charset="0"/>
                <a:cs typeface="Arial" panose="020B0604020202020204" pitchFamily="34" charset="0"/>
              </a:rPr>
              <a:t>y C</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dirty="0">
                <a:effectLst/>
                <a:latin typeface="Arial" panose="020B0604020202020204" pitchFamily="34" charset="0"/>
                <a:ea typeface="Trebuchet MS" panose="020B0603020202020204" pitchFamily="34" charset="0"/>
                <a:cs typeface="Arial" panose="020B0604020202020204" pitchFamily="34" charset="0"/>
              </a:rPr>
              <a:t>.3 del MBE</a:t>
            </a:r>
            <a:endParaRPr lang="es-CL" sz="1800" dirty="0">
              <a:effectLst/>
              <a:latin typeface="Arial" panose="020B0604020202020204" pitchFamily="34" charset="0"/>
              <a:ea typeface="Courier New" panose="02070309020205020404" pitchFamily="49" charset="0"/>
              <a:cs typeface="Arial" panose="020B0604020202020204" pitchFamily="34" charset="0"/>
            </a:endParaRPr>
          </a:p>
          <a:p>
            <a:pPr>
              <a:lnSpc>
                <a:spcPct val="150000"/>
              </a:lnSpc>
              <a:spcBef>
                <a:spcPts val="30"/>
              </a:spcBef>
            </a:pPr>
            <a:r>
              <a:rPr lang="en-US" sz="1800" dirty="0" err="1">
                <a:effectLst/>
                <a:latin typeface="Arial" panose="020B0604020202020204" pitchFamily="34" charset="0"/>
                <a:ea typeface="Courier New" panose="02070309020205020404" pitchFamily="49" charset="0"/>
                <a:cs typeface="Arial" panose="020B0604020202020204" pitchFamily="34" charset="0"/>
              </a:rPr>
              <a:t>Modelo</a:t>
            </a:r>
            <a:r>
              <a:rPr lang="en-US" sz="1800" dirty="0">
                <a:effectLst/>
                <a:latin typeface="Arial" panose="020B0604020202020204" pitchFamily="34" charset="0"/>
                <a:ea typeface="Courier New" panose="02070309020205020404" pitchFamily="49" charset="0"/>
                <a:cs typeface="Arial" panose="020B0604020202020204" pitchFamily="34" charset="0"/>
              </a:rPr>
              <a:t> de la </a:t>
            </a:r>
            <a:r>
              <a:rPr lang="en-US" sz="1800" dirty="0" err="1">
                <a:effectLst/>
                <a:latin typeface="Arial" panose="020B0604020202020204" pitchFamily="34" charset="0"/>
                <a:ea typeface="Courier New" panose="02070309020205020404" pitchFamily="49" charset="0"/>
                <a:cs typeface="Arial" panose="020B0604020202020204" pitchFamily="34" charset="0"/>
              </a:rPr>
              <a:t>clase</a:t>
            </a:r>
            <a:r>
              <a:rPr lang="en-US" sz="1800" dirty="0">
                <a:effectLst/>
                <a:latin typeface="Arial" panose="020B0604020202020204" pitchFamily="34" charset="0"/>
                <a:ea typeface="Courier New" panose="02070309020205020404" pitchFamily="49" charset="0"/>
                <a:cs typeface="Arial" panose="020B0604020202020204" pitchFamily="34" charset="0"/>
              </a:rPr>
              <a:t> que </a:t>
            </a:r>
            <a:r>
              <a:rPr lang="en-US" sz="1800" dirty="0" err="1">
                <a:effectLst/>
                <a:latin typeface="Arial" panose="020B0604020202020204" pitchFamily="34" charset="0"/>
                <a:ea typeface="Courier New" panose="02070309020205020404" pitchFamily="49" charset="0"/>
                <a:cs typeface="Arial" panose="020B0604020202020204" pitchFamily="34" charset="0"/>
              </a:rPr>
              <a:t>pr</a:t>
            </a:r>
            <a:r>
              <a:rPr lang="en-US" sz="1800" dirty="0" err="1">
                <a:effectLst/>
                <a:latin typeface="Arial" panose="020B0604020202020204" pitchFamily="34" charset="0"/>
                <a:ea typeface="Trebuchet MS" panose="020B0603020202020204" pitchFamily="34" charset="0"/>
                <a:cs typeface="Arial" panose="020B0604020202020204" pitchFamily="34" charset="0"/>
              </a:rPr>
              <a:t>omueve</a:t>
            </a:r>
            <a:r>
              <a:rPr lang="en-US" sz="1800" dirty="0">
                <a:effectLst/>
                <a:latin typeface="Arial" panose="020B0604020202020204" pitchFamily="34" charset="0"/>
                <a:ea typeface="Trebuchet MS" panose="020B0603020202020204" pitchFamily="34" charset="0"/>
                <a:cs typeface="Arial" panose="020B0604020202020204" pitchFamily="34" charset="0"/>
              </a:rPr>
              <a:t> el aprendizaje </a:t>
            </a:r>
            <a:r>
              <a:rPr lang="en-US" sz="1800" spc="-5" dirty="0">
                <a:effectLst/>
                <a:latin typeface="Arial" panose="020B0604020202020204" pitchFamily="34" charset="0"/>
                <a:ea typeface="Trebuchet MS" panose="020B0603020202020204" pitchFamily="34" charset="0"/>
                <a:cs typeface="Arial" panose="020B0604020202020204" pitchFamily="34" charset="0"/>
              </a:rPr>
              <a:t>pr</a:t>
            </a:r>
            <a:r>
              <a:rPr lang="en-US" sz="1800" spc="5" dirty="0">
                <a:effectLst/>
                <a:latin typeface="Arial" panose="020B0604020202020204" pitchFamily="34" charset="0"/>
                <a:ea typeface="Trebuchet MS" panose="020B0603020202020204" pitchFamily="34" charset="0"/>
                <a:cs typeface="Arial" panose="020B0604020202020204" pitchFamily="34" charset="0"/>
              </a:rPr>
              <a:t>o</a:t>
            </a:r>
            <a:r>
              <a:rPr lang="en-US" sz="1800" spc="-5" dirty="0">
                <a:effectLst/>
                <a:latin typeface="Arial" panose="020B0604020202020204" pitchFamily="34" charset="0"/>
                <a:ea typeface="Trebuchet MS" panose="020B0603020202020204" pitchFamily="34" charset="0"/>
                <a:cs typeface="Arial" panose="020B0604020202020204" pitchFamily="34" charset="0"/>
              </a:rPr>
              <a:t>fu</a:t>
            </a:r>
            <a:r>
              <a:rPr lang="en-US" sz="1800" spc="5" dirty="0">
                <a:effectLst/>
                <a:latin typeface="Arial" panose="020B0604020202020204" pitchFamily="34" charset="0"/>
                <a:ea typeface="Trebuchet MS" panose="020B0603020202020204" pitchFamily="34" charset="0"/>
                <a:cs typeface="Arial" panose="020B0604020202020204" pitchFamily="34" charset="0"/>
              </a:rPr>
              <a:t>n</a:t>
            </a:r>
            <a:r>
              <a:rPr lang="en-US" sz="1800" spc="-5" dirty="0">
                <a:effectLst/>
                <a:latin typeface="Arial" panose="020B0604020202020204" pitchFamily="34" charset="0"/>
                <a:ea typeface="Trebuchet MS" panose="020B0603020202020204" pitchFamily="34" charset="0"/>
                <a:cs typeface="Arial" panose="020B0604020202020204" pitchFamily="34" charset="0"/>
              </a:rPr>
              <a:t>d</a:t>
            </a:r>
            <a:r>
              <a:rPr lang="en-US" sz="1800" spc="5" dirty="0">
                <a:effectLst/>
                <a:latin typeface="Arial" panose="020B0604020202020204" pitchFamily="34" charset="0"/>
                <a:ea typeface="Trebuchet MS" panose="020B0603020202020204" pitchFamily="34" charset="0"/>
                <a:cs typeface="Arial" panose="020B0604020202020204" pitchFamily="34" charset="0"/>
              </a:rPr>
              <a:t>o: calidad en el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inicio</a:t>
            </a:r>
            <a:r>
              <a:rPr lang="en-US" sz="1800" spc="5" dirty="0">
                <a:effectLst/>
                <a:latin typeface="Arial" panose="020B0604020202020204" pitchFamily="34" charset="0"/>
                <a:ea typeface="Trebuchet MS" panose="020B0603020202020204" pitchFamily="34" charset="0"/>
                <a:cs typeface="Arial" panose="020B0604020202020204" pitchFamily="34" charset="0"/>
              </a:rPr>
              <a:t> y en el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cierre</a:t>
            </a:r>
            <a:r>
              <a:rPr lang="en-US" sz="1800" spc="5" dirty="0">
                <a:effectLst/>
                <a:latin typeface="Arial" panose="020B0604020202020204" pitchFamily="34" charset="0"/>
                <a:ea typeface="Trebuchet MS" panose="020B0603020202020204" pitchFamily="34" charset="0"/>
                <a:cs typeface="Arial" panose="020B0604020202020204" pitchFamily="34" charset="0"/>
              </a:rPr>
              <a:t> de la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clase</a:t>
            </a:r>
            <a:r>
              <a:rPr lang="en-US" sz="1800" spc="5" dirty="0">
                <a:effectLst/>
                <a:latin typeface="Arial" panose="020B0604020202020204" pitchFamily="34" charset="0"/>
                <a:ea typeface="Trebuchet MS" panose="020B0603020202020204" pitchFamily="34" charset="0"/>
                <a:cs typeface="Arial" panose="020B0604020202020204" pitchFamily="34" charset="0"/>
              </a:rPr>
              <a:t>.</a:t>
            </a:r>
          </a:p>
          <a:p>
            <a:pPr>
              <a:lnSpc>
                <a:spcPct val="150000"/>
              </a:lnSpc>
              <a:spcBef>
                <a:spcPts val="30"/>
              </a:spcBef>
            </a:pPr>
            <a:endParaRPr lang="es-CL" sz="1800" dirty="0">
              <a:effectLst/>
              <a:latin typeface="Arial" panose="020B0604020202020204" pitchFamily="34" charset="0"/>
              <a:ea typeface="Courier New" panose="02070309020205020404" pitchFamily="49" charset="0"/>
              <a:cs typeface="Arial" panose="020B0604020202020204" pitchFamily="34" charset="0"/>
            </a:endParaRPr>
          </a:p>
          <a:p>
            <a:pPr marL="0" indent="0">
              <a:buNone/>
            </a:pPr>
            <a:r>
              <a:rPr lang="en-US" sz="1800" b="1" spc="-5" dirty="0" err="1">
                <a:effectLst/>
                <a:latin typeface="Arial" panose="020B0604020202020204" pitchFamily="34" charset="0"/>
                <a:ea typeface="Trebuchet MS" panose="020B0603020202020204" pitchFamily="34" charset="0"/>
                <a:cs typeface="Arial" panose="020B0604020202020204" pitchFamily="34" charset="0"/>
              </a:rPr>
              <a:t>Módulo</a:t>
            </a:r>
            <a:r>
              <a:rPr lang="en-US" sz="1800" b="1" spc="-5" dirty="0">
                <a:effectLst/>
                <a:latin typeface="Arial" panose="020B0604020202020204" pitchFamily="34" charset="0"/>
                <a:ea typeface="Trebuchet MS" panose="020B0603020202020204" pitchFamily="34" charset="0"/>
                <a:cs typeface="Arial" panose="020B0604020202020204" pitchFamily="34" charset="0"/>
              </a:rPr>
              <a:t> 2. </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b="1" dirty="0" err="1">
                <a:effectLst/>
                <a:latin typeface="Arial" panose="020B0604020202020204" pitchFamily="34" charset="0"/>
                <a:ea typeface="Trebuchet MS" panose="020B0603020202020204" pitchFamily="34" charset="0"/>
                <a:cs typeface="Arial" panose="020B0604020202020204" pitchFamily="34" charset="0"/>
              </a:rPr>
              <a:t>v</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al</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u</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ó</a:t>
            </a:r>
            <a:r>
              <a:rPr lang="en-US" sz="1800" b="1" dirty="0" err="1">
                <a:effectLst/>
                <a:latin typeface="Arial" panose="020B0604020202020204" pitchFamily="34" charset="0"/>
                <a:ea typeface="Trebuchet MS" panose="020B0603020202020204" pitchFamily="34" charset="0"/>
                <a:cs typeface="Arial" panose="020B0604020202020204" pitchFamily="34" charset="0"/>
              </a:rPr>
              <a:t>n</a:t>
            </a:r>
            <a:r>
              <a:rPr lang="en-US" sz="1800" b="1" spc="-5" dirty="0">
                <a:effectLst/>
                <a:latin typeface="Arial" panose="020B0604020202020204" pitchFamily="34" charset="0"/>
                <a:ea typeface="Trebuchet MS" panose="020B0603020202020204" pitchFamily="34" charset="0"/>
                <a:cs typeface="Arial" panose="020B0604020202020204" pitchFamily="34" charset="0"/>
              </a:rPr>
              <a:t> d</a:t>
            </a:r>
            <a:r>
              <a:rPr lang="en-US" sz="1800" b="1" dirty="0">
                <a:effectLst/>
                <a:latin typeface="Arial" panose="020B0604020202020204" pitchFamily="34" charset="0"/>
                <a:ea typeface="Trebuchet MS" panose="020B0603020202020204" pitchFamily="34" charset="0"/>
                <a:cs typeface="Arial" panose="020B0604020202020204" pitchFamily="34" charset="0"/>
              </a:rPr>
              <a:t>e </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p</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re</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n</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di</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z</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b="1" dirty="0" err="1">
                <a:effectLst/>
                <a:latin typeface="Arial" panose="020B0604020202020204" pitchFamily="34" charset="0"/>
                <a:ea typeface="Trebuchet MS" panose="020B0603020202020204" pitchFamily="34" charset="0"/>
                <a:cs typeface="Arial" panose="020B0604020202020204" pitchFamily="34" charset="0"/>
              </a:rPr>
              <a:t>j</a:t>
            </a:r>
            <a:r>
              <a:rPr lang="en-US" sz="1800" b="1"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b="1" dirty="0" err="1">
                <a:effectLst/>
                <a:latin typeface="Arial" panose="020B0604020202020204" pitchFamily="34" charset="0"/>
                <a:ea typeface="Trebuchet MS" panose="020B0603020202020204" pitchFamily="34" charset="0"/>
                <a:cs typeface="Arial" panose="020B0604020202020204" pitchFamily="34" charset="0"/>
              </a:rPr>
              <a:t>s</a:t>
            </a:r>
            <a:endParaRPr lang="en-US" sz="1800" b="1" dirty="0">
              <a:effectLst/>
              <a:latin typeface="Arial" panose="020B0604020202020204" pitchFamily="34" charset="0"/>
              <a:ea typeface="Trebuchet MS" panose="020B0603020202020204" pitchFamily="34" charset="0"/>
              <a:cs typeface="Arial" panose="020B0604020202020204" pitchFamily="34" charset="0"/>
            </a:endParaRPr>
          </a:p>
          <a:p>
            <a:pPr marR="44450" algn="just">
              <a:lnSpc>
                <a:spcPct val="150000"/>
              </a:lnSpc>
              <a:spcBef>
                <a:spcPts val="200"/>
              </a:spcBef>
              <a:tabLst>
                <a:tab pos="977900" algn="l"/>
              </a:tabLst>
            </a:pP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ó</a:t>
            </a:r>
            <a:r>
              <a:rPr lang="en-US" sz="1800" dirty="0" err="1">
                <a:effectLst/>
                <a:latin typeface="Arial" panose="020B0604020202020204" pitchFamily="34" charset="0"/>
                <a:ea typeface="Trebuchet MS" panose="020B0603020202020204" pitchFamily="34" charset="0"/>
                <a:cs typeface="Arial" panose="020B0604020202020204" pitchFamily="34" charset="0"/>
              </a:rPr>
              <a:t>mo</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spc="55"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planifi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a:t>
            </a:r>
            <a:r>
              <a:rPr lang="en-US" sz="1800" dirty="0" err="1">
                <a:effectLst/>
                <a:latin typeface="Arial" panose="020B0604020202020204" pitchFamily="34" charset="0"/>
                <a:ea typeface="Trebuchet MS" panose="020B0603020202020204" pitchFamily="34" charset="0"/>
                <a:cs typeface="Arial" panose="020B0604020202020204" pitchFamily="34" charset="0"/>
              </a:rPr>
              <a:t>r</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spc="45" dirty="0">
                <a:effectLst/>
                <a:latin typeface="Arial" panose="020B0604020202020204" pitchFamily="34" charset="0"/>
                <a:ea typeface="Trebuchet MS" panose="020B0603020202020204" pitchFamily="34" charset="0"/>
                <a:cs typeface="Arial" panose="020B0604020202020204" pitchFamily="34" charset="0"/>
              </a:rPr>
              <a:t> </a:t>
            </a:r>
            <a:r>
              <a:rPr lang="en-US" sz="1800" dirty="0">
                <a:effectLst/>
                <a:latin typeface="Arial" panose="020B0604020202020204" pitchFamily="34" charset="0"/>
                <a:ea typeface="Trebuchet MS" panose="020B0603020202020204" pitchFamily="34" charset="0"/>
                <a:cs typeface="Arial" panose="020B0604020202020204" pitchFamily="34" charset="0"/>
              </a:rPr>
              <a:t>y</a:t>
            </a:r>
            <a:r>
              <a:rPr lang="en-US" sz="1800" spc="45"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di</a:t>
            </a:r>
            <a:r>
              <a:rPr lang="en-US" sz="1800" spc="15" dirty="0" err="1">
                <a:effectLst/>
                <a:latin typeface="Arial" panose="020B0604020202020204" pitchFamily="34" charset="0"/>
                <a:ea typeface="Trebuchet MS" panose="020B0603020202020204" pitchFamily="34" charset="0"/>
                <a:cs typeface="Arial" panose="020B0604020202020204" pitchFamily="34" charset="0"/>
              </a:rPr>
              <a:t>s</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eña</a:t>
            </a:r>
            <a:r>
              <a:rPr lang="en-US" sz="1800" dirty="0" err="1">
                <a:effectLst/>
                <a:latin typeface="Arial" panose="020B0604020202020204" pitchFamily="34" charset="0"/>
                <a:ea typeface="Trebuchet MS" panose="020B0603020202020204" pitchFamily="34" charset="0"/>
                <a:cs typeface="Arial" panose="020B0604020202020204" pitchFamily="34" charset="0"/>
              </a:rPr>
              <a:t>r</a:t>
            </a:r>
            <a:r>
              <a:rPr lang="en-US" sz="1800" spc="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l</a:t>
            </a:r>
            <a:r>
              <a:rPr lang="en-US" sz="1800" dirty="0">
                <a:effectLst/>
                <a:latin typeface="Arial" panose="020B0604020202020204" pitchFamily="34" charset="0"/>
                <a:ea typeface="Trebuchet MS" panose="020B0603020202020204" pitchFamily="34" charset="0"/>
                <a:cs typeface="Arial" panose="020B0604020202020204" pitchFamily="34" charset="0"/>
              </a:rPr>
              <a:t>a</a:t>
            </a:r>
            <a:r>
              <a:rPr lang="en-US" sz="1800" spc="2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spc="10" dirty="0" err="1">
                <a:effectLst/>
                <a:latin typeface="Arial" panose="020B0604020202020204" pitchFamily="34" charset="0"/>
                <a:ea typeface="Trebuchet MS" panose="020B0603020202020204" pitchFamily="34" charset="0"/>
                <a:cs typeface="Arial" panose="020B0604020202020204" pitchFamily="34" charset="0"/>
              </a:rPr>
              <a:t>v</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al</a:t>
            </a:r>
            <a:r>
              <a:rPr lang="en-US" sz="1800" spc="5" dirty="0" err="1">
                <a:effectLst/>
                <a:latin typeface="Arial" panose="020B0604020202020204" pitchFamily="34" charset="0"/>
                <a:ea typeface="Trebuchet MS" panose="020B0603020202020204" pitchFamily="34" charset="0"/>
                <a:cs typeface="Arial" panose="020B0604020202020204" pitchFamily="34" charset="0"/>
              </a:rPr>
              <a:t>u</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ó</a:t>
            </a:r>
            <a:r>
              <a:rPr lang="en-US" sz="1800" dirty="0" err="1">
                <a:effectLst/>
                <a:latin typeface="Arial" panose="020B0604020202020204" pitchFamily="34" charset="0"/>
                <a:ea typeface="Trebuchet MS" panose="020B0603020202020204" pitchFamily="34" charset="0"/>
                <a:cs typeface="Arial" panose="020B0604020202020204" pitchFamily="34" charset="0"/>
              </a:rPr>
              <a:t>n</a:t>
            </a:r>
            <a:r>
              <a:rPr lang="en-US" sz="1800" spc="2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pa</a:t>
            </a:r>
            <a:r>
              <a:rPr lang="en-US" sz="1800" spc="5" dirty="0">
                <a:effectLst/>
                <a:latin typeface="Arial" panose="020B0604020202020204" pitchFamily="34" charset="0"/>
                <a:ea typeface="Trebuchet MS" panose="020B0603020202020204" pitchFamily="34" charset="0"/>
                <a:cs typeface="Arial" panose="020B0604020202020204" pitchFamily="34" charset="0"/>
              </a:rPr>
              <a:t>r</a:t>
            </a:r>
            <a:r>
              <a:rPr lang="en-US" sz="1800" dirty="0">
                <a:effectLst/>
                <a:latin typeface="Arial" panose="020B0604020202020204" pitchFamily="34" charset="0"/>
                <a:ea typeface="Trebuchet MS" panose="020B0603020202020204" pitchFamily="34" charset="0"/>
                <a:cs typeface="Arial" panose="020B0604020202020204" pitchFamily="34" charset="0"/>
              </a:rPr>
              <a:t>a</a:t>
            </a:r>
            <a:r>
              <a:rPr lang="en-US" sz="1800" spc="30" dirty="0">
                <a:effectLst/>
                <a:latin typeface="Arial" panose="020B0604020202020204" pitchFamily="34" charset="0"/>
                <a:ea typeface="Trebuchet MS" panose="020B0603020202020204" pitchFamily="34" charset="0"/>
                <a:cs typeface="Arial" panose="020B0604020202020204" pitchFamily="34" charset="0"/>
              </a:rPr>
              <a:t> </a:t>
            </a:r>
            <a:r>
              <a:rPr lang="en-US" sz="1800" dirty="0" err="1">
                <a:effectLst/>
                <a:latin typeface="Arial" panose="020B0604020202020204" pitchFamily="34" charset="0"/>
                <a:ea typeface="Trebuchet MS" panose="020B0603020202020204" pitchFamily="34" charset="0"/>
                <a:cs typeface="Arial" panose="020B0604020202020204" pitchFamily="34" charset="0"/>
              </a:rPr>
              <a:t>v</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eri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f</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dirty="0" err="1">
                <a:effectLst/>
                <a:latin typeface="Arial" panose="020B0604020202020204" pitchFamily="34" charset="0"/>
                <a:ea typeface="Trebuchet MS" panose="020B0603020202020204" pitchFamily="34" charset="0"/>
                <a:cs typeface="Arial" panose="020B0604020202020204" pitchFamily="34" charset="0"/>
              </a:rPr>
              <a:t>r</a:t>
            </a:r>
            <a:r>
              <a:rPr lang="en-US" sz="1800" spc="2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spc="-5" dirty="0" err="1">
                <a:effectLst/>
                <a:latin typeface="Arial" panose="020B0604020202020204" pitchFamily="34" charset="0"/>
                <a:ea typeface="Trebuchet MS" panose="020B0603020202020204" pitchFamily="34" charset="0"/>
                <a:cs typeface="Arial" panose="020B0604020202020204" pitchFamily="34" charset="0"/>
              </a:rPr>
              <a:t>fi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ien</a:t>
            </a:r>
            <a:r>
              <a:rPr lang="en-US" sz="1800" spc="1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dirty="0" err="1">
                <a:effectLst/>
                <a:latin typeface="Arial" panose="020B0604020202020204" pitchFamily="34" charset="0"/>
                <a:ea typeface="Trebuchet MS" panose="020B0603020202020204" pitchFamily="34" charset="0"/>
                <a:cs typeface="Arial" panose="020B0604020202020204" pitchFamily="34" charset="0"/>
              </a:rPr>
              <a:t>m</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spc="5" dirty="0" err="1">
                <a:effectLst/>
                <a:latin typeface="Arial" panose="020B0604020202020204" pitchFamily="34" charset="0"/>
                <a:ea typeface="Trebuchet MS" panose="020B0603020202020204" pitchFamily="34" charset="0"/>
                <a:cs typeface="Arial" panose="020B0604020202020204" pitchFamily="34" charset="0"/>
              </a:rPr>
              <a:t>n</a:t>
            </a:r>
            <a:r>
              <a:rPr lang="en-US" sz="1800" dirty="0" err="1">
                <a:effectLst/>
                <a:latin typeface="Arial" panose="020B0604020202020204" pitchFamily="34" charset="0"/>
                <a:ea typeface="Trebuchet MS" panose="020B0603020202020204" pitchFamily="34" charset="0"/>
                <a:cs typeface="Arial" panose="020B0604020202020204" pitchFamily="34" charset="0"/>
              </a:rPr>
              <a:t>te</a:t>
            </a:r>
            <a:r>
              <a:rPr lang="en-US" sz="1800" spc="2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l</a:t>
            </a:r>
            <a:r>
              <a:rPr lang="en-US" sz="1800" dirty="0">
                <a:effectLst/>
                <a:latin typeface="Arial" panose="020B0604020202020204" pitchFamily="34" charset="0"/>
                <a:ea typeface="Trebuchet MS" panose="020B0603020202020204" pitchFamily="34" charset="0"/>
                <a:cs typeface="Arial" panose="020B0604020202020204" pitchFamily="34" charset="0"/>
              </a:rPr>
              <a:t>o </a:t>
            </a:r>
            <a:r>
              <a:rPr lang="en-US" sz="1800" spc="-5" dirty="0">
                <a:effectLst/>
                <a:latin typeface="Arial" panose="020B0604020202020204" pitchFamily="34" charset="0"/>
                <a:ea typeface="Trebuchet MS" panose="020B0603020202020204" pitchFamily="34" charset="0"/>
                <a:cs typeface="Arial" panose="020B0604020202020204" pitchFamily="34" charset="0"/>
              </a:rPr>
              <a:t>qu</a:t>
            </a:r>
            <a:r>
              <a:rPr lang="en-US" sz="1800" dirty="0">
                <a:effectLst/>
                <a:latin typeface="Arial" panose="020B0604020202020204" pitchFamily="34" charset="0"/>
                <a:ea typeface="Trebuchet MS" panose="020B0603020202020204" pitchFamily="34" charset="0"/>
                <a:cs typeface="Arial" panose="020B0604020202020204" pitchFamily="34" charset="0"/>
              </a:rPr>
              <a:t>e se </a:t>
            </a:r>
            <a:r>
              <a:rPr lang="en-US" sz="1800" spc="5" dirty="0">
                <a:effectLst/>
                <a:latin typeface="Arial" panose="020B0604020202020204" pitchFamily="34" charset="0"/>
                <a:ea typeface="Trebuchet MS" panose="020B0603020202020204" pitchFamily="34" charset="0"/>
                <a:cs typeface="Arial" panose="020B0604020202020204" pitchFamily="34" charset="0"/>
              </a:rPr>
              <a:t>d</a:t>
            </a:r>
            <a:r>
              <a:rPr lang="en-US" sz="1800" spc="-5" dirty="0">
                <a:effectLst/>
                <a:latin typeface="Arial" panose="020B0604020202020204" pitchFamily="34" charset="0"/>
                <a:ea typeface="Trebuchet MS" panose="020B0603020202020204" pitchFamily="34" charset="0"/>
                <a:cs typeface="Arial" panose="020B0604020202020204" pitchFamily="34" charset="0"/>
              </a:rPr>
              <a:t>eb</a:t>
            </a:r>
            <a:r>
              <a:rPr lang="en-US" sz="1800" dirty="0">
                <a:effectLst/>
                <a:latin typeface="Arial" panose="020B0604020202020204" pitchFamily="34" charset="0"/>
                <a:ea typeface="Trebuchet MS" panose="020B0603020202020204" pitchFamily="34" charset="0"/>
                <a:cs typeface="Arial" panose="020B0604020202020204" pitchFamily="34" charset="0"/>
              </a:rPr>
              <a:t>e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pr</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spc="-5" dirty="0" err="1">
                <a:effectLst/>
                <a:latin typeface="Arial" panose="020B0604020202020204" pitchFamily="34" charset="0"/>
                <a:ea typeface="Trebuchet MS" panose="020B0603020202020204" pitchFamily="34" charset="0"/>
                <a:cs typeface="Arial" panose="020B0604020202020204" pitchFamily="34" charset="0"/>
              </a:rPr>
              <a:t>nd</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dirty="0" err="1">
                <a:effectLst/>
                <a:latin typeface="Arial" panose="020B0604020202020204" pitchFamily="34" charset="0"/>
                <a:ea typeface="Trebuchet MS" panose="020B0603020202020204" pitchFamily="34" charset="0"/>
                <a:cs typeface="Arial" panose="020B0604020202020204" pitchFamily="34" charset="0"/>
              </a:rPr>
              <a:t>r</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spc="10" dirty="0">
                <a:effectLst/>
                <a:latin typeface="Arial" panose="020B0604020202020204" pitchFamily="34" charset="0"/>
                <a:ea typeface="Trebuchet MS" panose="020B0603020202020204" pitchFamily="34" charset="0"/>
                <a:cs typeface="Arial" panose="020B0604020202020204" pitchFamily="34" charset="0"/>
              </a:rPr>
              <a:t>e</a:t>
            </a:r>
            <a:r>
              <a:rPr lang="en-US" sz="1800" dirty="0">
                <a:effectLst/>
                <a:latin typeface="Arial" panose="020B0604020202020204" pitchFamily="34" charset="0"/>
                <a:ea typeface="Trebuchet MS" panose="020B0603020202020204" pitchFamily="34" charset="0"/>
                <a:cs typeface="Arial" panose="020B0604020202020204" pitchFamily="34" charset="0"/>
              </a:rPr>
              <a:t>n</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dirty="0" err="1">
                <a:effectLst/>
                <a:latin typeface="Arial" panose="020B0604020202020204" pitchFamily="34" charset="0"/>
                <a:ea typeface="Trebuchet MS" panose="020B0603020202020204" pitchFamily="34" charset="0"/>
                <a:cs typeface="Arial" panose="020B0604020202020204" pitchFamily="34" charset="0"/>
              </a:rPr>
              <a:t>r</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ela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ó</a:t>
            </a:r>
            <a:r>
              <a:rPr lang="en-US" sz="1800" dirty="0" err="1">
                <a:effectLst/>
                <a:latin typeface="Arial" panose="020B0604020202020204" pitchFamily="34" charset="0"/>
                <a:ea typeface="Trebuchet MS" panose="020B0603020202020204" pitchFamily="34" charset="0"/>
                <a:cs typeface="Arial" panose="020B0604020202020204" pitchFamily="34" charset="0"/>
              </a:rPr>
              <a:t>n</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dirty="0">
                <a:effectLst/>
                <a:latin typeface="Arial" panose="020B0604020202020204" pitchFamily="34" charset="0"/>
                <a:ea typeface="Trebuchet MS" panose="020B0603020202020204" pitchFamily="34" charset="0"/>
                <a:cs typeface="Arial" panose="020B0604020202020204" pitchFamily="34" charset="0"/>
              </a:rPr>
              <a:t>a los</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ri</a:t>
            </a:r>
            <a:r>
              <a:rPr lang="en-US" sz="180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eri</a:t>
            </a:r>
            <a:r>
              <a:rPr lang="en-US" sz="1800" spc="15" dirty="0" err="1">
                <a:effectLst/>
                <a:latin typeface="Arial" panose="020B0604020202020204" pitchFamily="34" charset="0"/>
                <a:ea typeface="Trebuchet MS" panose="020B0603020202020204" pitchFamily="34" charset="0"/>
                <a:cs typeface="Arial" panose="020B0604020202020204" pitchFamily="34" charset="0"/>
              </a:rPr>
              <a:t>o</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dirty="0">
                <a:effectLst/>
                <a:latin typeface="Arial" panose="020B0604020202020204" pitchFamily="34" charset="0"/>
                <a:ea typeface="Trebuchet MS" panose="020B0603020202020204" pitchFamily="34" charset="0"/>
                <a:cs typeface="Arial" panose="020B0604020202020204" pitchFamily="34" charset="0"/>
              </a:rPr>
              <a:t> d</a:t>
            </a:r>
            <a:r>
              <a:rPr lang="en-US" sz="1800" spc="-10" dirty="0">
                <a:effectLst/>
                <a:latin typeface="Arial" panose="020B0604020202020204" pitchFamily="34" charset="0"/>
                <a:ea typeface="Trebuchet MS" panose="020B0603020202020204" pitchFamily="34" charset="0"/>
                <a:cs typeface="Arial" panose="020B0604020202020204" pitchFamily="34" charset="0"/>
              </a:rPr>
              <a:t>e</a:t>
            </a:r>
            <a:r>
              <a:rPr lang="en-US" sz="1800" dirty="0">
                <a:effectLst/>
                <a:latin typeface="Arial" panose="020B0604020202020204" pitchFamily="34" charset="0"/>
                <a:ea typeface="Trebuchet MS" panose="020B0603020202020204" pitchFamily="34" charset="0"/>
                <a:cs typeface="Arial" panose="020B0604020202020204" pitchFamily="34" charset="0"/>
              </a:rPr>
              <a:t>l  MB</a:t>
            </a:r>
            <a:r>
              <a:rPr lang="en-US" sz="1800" spc="-10" dirty="0">
                <a:effectLst/>
                <a:latin typeface="Arial" panose="020B0604020202020204" pitchFamily="34" charset="0"/>
                <a:ea typeface="Trebuchet MS" panose="020B0603020202020204" pitchFamily="34" charset="0"/>
                <a:cs typeface="Arial" panose="020B0604020202020204" pitchFamily="34" charset="0"/>
              </a:rPr>
              <a:t>E</a:t>
            </a:r>
            <a:r>
              <a:rPr lang="en-US" sz="1800" dirty="0">
                <a:effectLst/>
                <a:latin typeface="Arial" panose="020B0604020202020204" pitchFamily="34" charset="0"/>
                <a:ea typeface="Trebuchet MS" panose="020B0603020202020204" pitchFamily="34" charset="0"/>
                <a:cs typeface="Arial" panose="020B0604020202020204" pitchFamily="34" charset="0"/>
              </a:rPr>
              <a:t>:</a:t>
            </a:r>
            <a:endParaRPr lang="es-CL" sz="1800" dirty="0">
              <a:effectLst/>
              <a:latin typeface="Arial" panose="020B0604020202020204" pitchFamily="34" charset="0"/>
              <a:ea typeface="Courier New" panose="02070309020205020404" pitchFamily="49" charset="0"/>
              <a:cs typeface="Arial" panose="020B0604020202020204" pitchFamily="34" charset="0"/>
            </a:endParaRPr>
          </a:p>
          <a:p>
            <a:pPr marR="45720">
              <a:lnSpc>
                <a:spcPct val="150000"/>
              </a:lnSpc>
              <a:spcBef>
                <a:spcPts val="95"/>
              </a:spcBef>
              <a:tabLst>
                <a:tab pos="977900" algn="l"/>
              </a:tabLst>
            </a:pPr>
            <a:r>
              <a:rPr lang="en-US" sz="1800" dirty="0" err="1">
                <a:effectLst/>
                <a:latin typeface="Arial" panose="020B0604020202020204" pitchFamily="34" charset="0"/>
                <a:ea typeface="Trebuchet MS" panose="020B0603020202020204" pitchFamily="34" charset="0"/>
                <a:cs typeface="Arial" panose="020B0604020202020204" pitchFamily="34" charset="0"/>
              </a:rPr>
              <a:t>Ut</a:t>
            </a:r>
            <a:r>
              <a:rPr lang="en-US" sz="1800" spc="-10"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li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z</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dirty="0" err="1">
                <a:effectLst/>
                <a:latin typeface="Arial" panose="020B0604020202020204" pitchFamily="34" charset="0"/>
                <a:ea typeface="Trebuchet MS" panose="020B0603020202020204" pitchFamily="34" charset="0"/>
                <a:cs typeface="Arial" panose="020B0604020202020204" pitchFamily="34" charset="0"/>
              </a:rPr>
              <a:t>r</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spc="1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dirty="0" err="1">
                <a:effectLst/>
                <a:latin typeface="Arial" panose="020B0604020202020204" pitchFamily="34" charset="0"/>
                <a:ea typeface="Trebuchet MS" panose="020B0603020202020204" pitchFamily="34" charset="0"/>
                <a:cs typeface="Arial" panose="020B0604020202020204" pitchFamily="34" charset="0"/>
              </a:rPr>
              <a:t>v</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l</a:t>
            </a:r>
            <a:r>
              <a:rPr lang="en-US" sz="1800" spc="-5" dirty="0" err="1">
                <a:effectLst/>
                <a:latin typeface="Arial" panose="020B0604020202020204" pitchFamily="34" charset="0"/>
                <a:ea typeface="Trebuchet MS" panose="020B0603020202020204" pitchFamily="34" charset="0"/>
                <a:cs typeface="Arial" panose="020B0604020202020204" pitchFamily="34" charset="0"/>
              </a:rPr>
              <a:t>ua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o</a:t>
            </a:r>
            <a:r>
              <a:rPr lang="en-US" sz="1800" spc="-5" dirty="0" err="1">
                <a:effectLst/>
                <a:latin typeface="Arial" panose="020B0604020202020204" pitchFamily="34" charset="0"/>
                <a:ea typeface="Trebuchet MS" panose="020B0603020202020204" pitchFamily="34" charset="0"/>
                <a:cs typeface="Arial" panose="020B0604020202020204" pitchFamily="34" charset="0"/>
              </a:rPr>
              <a:t>ne</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spc="15"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per</a:t>
            </a:r>
            <a:r>
              <a:rPr lang="en-US" sz="180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nen</a:t>
            </a:r>
            <a:r>
              <a:rPr lang="en-US" sz="1800" spc="1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dirty="0">
                <a:effectLst/>
                <a:latin typeface="Arial" panose="020B0604020202020204" pitchFamily="34" charset="0"/>
                <a:ea typeface="Trebuchet MS" panose="020B0603020202020204" pitchFamily="34" charset="0"/>
                <a:cs typeface="Arial" panose="020B0604020202020204" pitchFamily="34" charset="0"/>
              </a:rPr>
              <a:t>a  </a:t>
            </a:r>
            <a:r>
              <a:rPr lang="en-US" sz="1800" spc="-5" dirty="0">
                <a:effectLst/>
                <a:latin typeface="Arial" panose="020B0604020202020204" pitchFamily="34" charset="0"/>
                <a:ea typeface="Trebuchet MS" panose="020B0603020202020204" pitchFamily="34" charset="0"/>
                <a:cs typeface="Arial" panose="020B0604020202020204" pitchFamily="34" charset="0"/>
              </a:rPr>
              <a:t>l</a:t>
            </a:r>
            <a:r>
              <a:rPr lang="en-US" sz="1800" spc="5" dirty="0">
                <a:effectLst/>
                <a:latin typeface="Arial" panose="020B0604020202020204" pitchFamily="34" charset="0"/>
                <a:ea typeface="Trebuchet MS" panose="020B0603020202020204" pitchFamily="34" charset="0"/>
                <a:cs typeface="Arial" panose="020B0604020202020204" pitchFamily="34" charset="0"/>
              </a:rPr>
              <a:t>o</a:t>
            </a:r>
            <a:r>
              <a:rPr lang="en-US" sz="1800" dirty="0">
                <a:effectLst/>
                <a:latin typeface="Arial" panose="020B0604020202020204" pitchFamily="34" charset="0"/>
                <a:ea typeface="Trebuchet MS" panose="020B0603020202020204" pitchFamily="34" charset="0"/>
                <a:cs typeface="Arial" panose="020B0604020202020204" pitchFamily="34" charset="0"/>
              </a:rPr>
              <a:t>s </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ri</a:t>
            </a:r>
            <a:r>
              <a:rPr lang="en-US" sz="1800" spc="1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eri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o</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d</a:t>
            </a:r>
            <a:r>
              <a:rPr lang="en-US" sz="1800" dirty="0">
                <a:effectLst/>
                <a:latin typeface="Arial" panose="020B0604020202020204" pitchFamily="34" charset="0"/>
                <a:ea typeface="Trebuchet MS" panose="020B0603020202020204" pitchFamily="34" charset="0"/>
                <a:cs typeface="Arial" panose="020B0604020202020204" pitchFamily="34" charset="0"/>
              </a:rPr>
              <a:t>e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spc="10" dirty="0" err="1">
                <a:effectLst/>
                <a:latin typeface="Arial" panose="020B0604020202020204" pitchFamily="34" charset="0"/>
                <a:ea typeface="Trebuchet MS" panose="020B0603020202020204" pitchFamily="34" charset="0"/>
                <a:cs typeface="Arial" panose="020B0604020202020204" pitchFamily="34" charset="0"/>
              </a:rPr>
              <a:t>v</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al</a:t>
            </a:r>
            <a:r>
              <a:rPr lang="en-US" sz="1800" spc="5" dirty="0" err="1">
                <a:effectLst/>
                <a:latin typeface="Arial" panose="020B0604020202020204" pitchFamily="34" charset="0"/>
                <a:ea typeface="Trebuchet MS" panose="020B0603020202020204" pitchFamily="34" charset="0"/>
                <a:cs typeface="Arial" panose="020B0604020202020204" pitchFamily="34" charset="0"/>
              </a:rPr>
              <a:t>u</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ó</a:t>
            </a:r>
            <a:r>
              <a:rPr lang="en-US" sz="1800" dirty="0" err="1">
                <a:effectLst/>
                <a:latin typeface="Arial" panose="020B0604020202020204" pitchFamily="34" charset="0"/>
                <a:ea typeface="Trebuchet MS" panose="020B0603020202020204" pitchFamily="34" charset="0"/>
                <a:cs typeface="Arial" panose="020B0604020202020204" pitchFamily="34" charset="0"/>
              </a:rPr>
              <a:t>n</a:t>
            </a:r>
            <a:r>
              <a:rPr lang="en-US" sz="1800" dirty="0">
                <a:effectLst/>
                <a:latin typeface="Arial" panose="020B0604020202020204" pitchFamily="34" charset="0"/>
                <a:ea typeface="Trebuchet MS" panose="020B0603020202020204" pitchFamily="34" charset="0"/>
                <a:cs typeface="Arial" panose="020B0604020202020204" pitchFamily="34" charset="0"/>
              </a:rPr>
              <a:t>  y </a:t>
            </a:r>
            <a:r>
              <a:rPr lang="en-US" sz="1800" spc="1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qu</a:t>
            </a:r>
            <a:r>
              <a:rPr lang="en-US" sz="1800" dirty="0">
                <a:effectLst/>
                <a:latin typeface="Arial" panose="020B0604020202020204" pitchFamily="34" charset="0"/>
                <a:ea typeface="Trebuchet MS" panose="020B0603020202020204" pitchFamily="34" charset="0"/>
                <a:cs typeface="Arial" panose="020B0604020202020204" pitchFamily="34" charset="0"/>
              </a:rPr>
              <a:t>e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per</a:t>
            </a:r>
            <a:r>
              <a:rPr lang="en-US" sz="1800" dirty="0" err="1">
                <a:effectLst/>
                <a:latin typeface="Arial" panose="020B0604020202020204" pitchFamily="34" charset="0"/>
                <a:ea typeface="Trebuchet MS" panose="020B0603020202020204" pitchFamily="34" charset="0"/>
                <a:cs typeface="Arial" panose="020B0604020202020204" pitchFamily="34" charset="0"/>
              </a:rPr>
              <a:t>m</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dirty="0" err="1">
                <a:effectLst/>
                <a:latin typeface="Arial" panose="020B0604020202020204" pitchFamily="34" charset="0"/>
                <a:ea typeface="Trebuchet MS" panose="020B0603020202020204" pitchFamily="34" charset="0"/>
                <a:cs typeface="Arial" panose="020B0604020202020204" pitchFamily="34" charset="0"/>
              </a:rPr>
              <a:t>n</a:t>
            </a:r>
            <a:r>
              <a:rPr lang="en-US" sz="1800" spc="3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o</a:t>
            </a:r>
            <a:r>
              <a:rPr lang="en-US" sz="1800" spc="-5" dirty="0" err="1">
                <a:effectLst/>
                <a:latin typeface="Arial" panose="020B0604020202020204" pitchFamily="34" charset="0"/>
                <a:ea typeface="Trebuchet MS" panose="020B0603020202020204" pitchFamily="34" charset="0"/>
                <a:cs typeface="Arial" panose="020B0604020202020204" pitchFamily="34" charset="0"/>
              </a:rPr>
              <a:t>b</a:t>
            </a:r>
            <a:r>
              <a:rPr lang="en-US" sz="180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spc="-5" dirty="0" err="1">
                <a:effectLst/>
                <a:latin typeface="Arial" panose="020B0604020202020204" pitchFamily="34" charset="0"/>
                <a:ea typeface="Trebuchet MS" panose="020B0603020202020204" pitchFamily="34" charset="0"/>
                <a:cs typeface="Arial" panose="020B0604020202020204" pitchFamily="34" charset="0"/>
              </a:rPr>
              <a:t>ne</a:t>
            </a:r>
            <a:r>
              <a:rPr lang="en-US" sz="1800" dirty="0" err="1">
                <a:effectLst/>
                <a:latin typeface="Arial" panose="020B0604020202020204" pitchFamily="34" charset="0"/>
                <a:ea typeface="Trebuchet MS" panose="020B0603020202020204" pitchFamily="34" charset="0"/>
                <a:cs typeface="Arial" panose="020B0604020202020204" pitchFamily="34" charset="0"/>
              </a:rPr>
              <a:t>r</a:t>
            </a:r>
            <a:r>
              <a:rPr lang="en-US" sz="1800" spc="3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nf</a:t>
            </a:r>
            <a:r>
              <a:rPr lang="en-US" sz="1800" spc="15" dirty="0" err="1">
                <a:effectLst/>
                <a:latin typeface="Arial" panose="020B0604020202020204" pitchFamily="34" charset="0"/>
                <a:ea typeface="Trebuchet MS" panose="020B0603020202020204" pitchFamily="34" charset="0"/>
                <a:cs typeface="Arial" panose="020B0604020202020204" pitchFamily="34" charset="0"/>
              </a:rPr>
              <a:t>o</a:t>
            </a:r>
            <a:r>
              <a:rPr lang="en-US" sz="1800" spc="-5" dirty="0" err="1">
                <a:effectLst/>
                <a:latin typeface="Arial" panose="020B0604020202020204" pitchFamily="34" charset="0"/>
                <a:ea typeface="Trebuchet MS" panose="020B0603020202020204" pitchFamily="34" charset="0"/>
                <a:cs typeface="Arial" panose="020B0604020202020204" pitchFamily="34" charset="0"/>
              </a:rPr>
              <a:t>r</a:t>
            </a:r>
            <a:r>
              <a:rPr lang="en-US" sz="1800" dirty="0" err="1">
                <a:effectLst/>
                <a:latin typeface="Arial" panose="020B0604020202020204" pitchFamily="34" charset="0"/>
                <a:ea typeface="Trebuchet MS" panose="020B0603020202020204" pitchFamily="34" charset="0"/>
                <a:cs typeface="Arial" panose="020B0604020202020204" pitchFamily="34" charset="0"/>
              </a:rPr>
              <a:t>m</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ó</a:t>
            </a:r>
            <a:r>
              <a:rPr lang="en-US" sz="1800" dirty="0" err="1">
                <a:effectLst/>
                <a:latin typeface="Arial" panose="020B0604020202020204" pitchFamily="34" charset="0"/>
                <a:ea typeface="Trebuchet MS" panose="020B0603020202020204" pitchFamily="34" charset="0"/>
                <a:cs typeface="Arial" panose="020B0604020202020204" pitchFamily="34" charset="0"/>
              </a:rPr>
              <a:t>n</a:t>
            </a:r>
            <a:r>
              <a:rPr lang="en-US" sz="1800" spc="3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pre</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dirty="0" err="1">
                <a:effectLst/>
                <a:latin typeface="Arial" panose="020B0604020202020204" pitchFamily="34" charset="0"/>
                <a:ea typeface="Trebuchet MS" panose="020B0603020202020204" pitchFamily="34" charset="0"/>
                <a:cs typeface="Arial" panose="020B0604020202020204" pitchFamily="34" charset="0"/>
              </a:rPr>
              <a:t>sa</a:t>
            </a:r>
            <a:r>
              <a:rPr lang="en-US" sz="1800" spc="3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re</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spc="-5" dirty="0" err="1">
                <a:effectLst/>
                <a:latin typeface="Arial" panose="020B0604020202020204" pitchFamily="34" charset="0"/>
                <a:ea typeface="Trebuchet MS" panose="020B0603020202020204" pitchFamily="34" charset="0"/>
                <a:cs typeface="Arial" panose="020B0604020202020204" pitchFamily="34" charset="0"/>
              </a:rPr>
              <a:t>p</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ec</a:t>
            </a:r>
            <a:r>
              <a:rPr lang="en-US" sz="1800" dirty="0" err="1">
                <a:effectLst/>
                <a:latin typeface="Arial" panose="020B0604020202020204" pitchFamily="34" charset="0"/>
                <a:ea typeface="Trebuchet MS" panose="020B0603020202020204" pitchFamily="34" charset="0"/>
                <a:cs typeface="Arial" panose="020B0604020202020204" pitchFamily="34" charset="0"/>
              </a:rPr>
              <a:t>to</a:t>
            </a:r>
            <a:r>
              <a:rPr lang="en-US" sz="1800" spc="340" dirty="0">
                <a:effectLst/>
                <a:latin typeface="Arial" panose="020B0604020202020204" pitchFamily="34" charset="0"/>
                <a:ea typeface="Trebuchet MS" panose="020B0603020202020204" pitchFamily="34" charset="0"/>
                <a:cs typeface="Arial" panose="020B0604020202020204" pitchFamily="34" charset="0"/>
              </a:rPr>
              <a:t> </a:t>
            </a:r>
            <a:r>
              <a:rPr lang="en-US" sz="1800" dirty="0">
                <a:effectLst/>
                <a:latin typeface="Arial" panose="020B0604020202020204" pitchFamily="34" charset="0"/>
                <a:ea typeface="Trebuchet MS" panose="020B0603020202020204" pitchFamily="34" charset="0"/>
                <a:cs typeface="Arial" panose="020B0604020202020204" pitchFamily="34" charset="0"/>
              </a:rPr>
              <a:t>a</a:t>
            </a:r>
            <a:r>
              <a:rPr lang="en-US" sz="1800" spc="3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l</a:t>
            </a:r>
            <a:r>
              <a:rPr lang="en-US" sz="1800" dirty="0">
                <a:effectLst/>
                <a:latin typeface="Arial" panose="020B0604020202020204" pitchFamily="34" charset="0"/>
                <a:ea typeface="Trebuchet MS" panose="020B0603020202020204" pitchFamily="34" charset="0"/>
                <a:cs typeface="Arial" panose="020B0604020202020204" pitchFamily="34" charset="0"/>
              </a:rPr>
              <a:t>o</a:t>
            </a:r>
            <a:r>
              <a:rPr lang="en-US" sz="1800" spc="3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c</a:t>
            </a:r>
            <a:r>
              <a:rPr lang="en-US" sz="1800" spc="-5" dirty="0">
                <a:effectLst/>
                <a:latin typeface="Arial" panose="020B0604020202020204" pitchFamily="34" charset="0"/>
                <a:ea typeface="Trebuchet MS" panose="020B0603020202020204" pitchFamily="34" charset="0"/>
                <a:cs typeface="Arial" panose="020B0604020202020204" pitchFamily="34" charset="0"/>
              </a:rPr>
              <a:t>en</a:t>
            </a:r>
            <a:r>
              <a:rPr lang="en-US" sz="1800" dirty="0">
                <a:effectLst/>
                <a:latin typeface="Arial" panose="020B0604020202020204" pitchFamily="34" charset="0"/>
                <a:ea typeface="Trebuchet MS" panose="020B0603020202020204" pitchFamily="34" charset="0"/>
                <a:cs typeface="Arial" panose="020B0604020202020204" pitchFamily="34" charset="0"/>
              </a:rPr>
              <a:t>t</a:t>
            </a:r>
            <a:r>
              <a:rPr lang="en-US" sz="1800" spc="-5" dirty="0">
                <a:effectLst/>
                <a:latin typeface="Arial" panose="020B0604020202020204" pitchFamily="34" charset="0"/>
                <a:ea typeface="Trebuchet MS" panose="020B0603020202020204" pitchFamily="34" charset="0"/>
                <a:cs typeface="Arial" panose="020B0604020202020204" pitchFamily="34" charset="0"/>
              </a:rPr>
              <a:t>ra</a:t>
            </a:r>
            <a:r>
              <a:rPr lang="en-US" sz="1800" dirty="0">
                <a:effectLst/>
                <a:latin typeface="Arial" panose="020B0604020202020204" pitchFamily="34" charset="0"/>
                <a:ea typeface="Trebuchet MS" panose="020B0603020202020204" pitchFamily="34" charset="0"/>
                <a:cs typeface="Arial" panose="020B0604020202020204" pitchFamily="34" charset="0"/>
              </a:rPr>
              <a:t>l</a:t>
            </a:r>
            <a:r>
              <a:rPr lang="en-US" sz="1800" spc="3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qu</a:t>
            </a:r>
            <a:r>
              <a:rPr lang="en-US" sz="1800" dirty="0">
                <a:effectLst/>
                <a:latin typeface="Arial" panose="020B0604020202020204" pitchFamily="34" charset="0"/>
                <a:ea typeface="Trebuchet MS" panose="020B0603020202020204" pitchFamily="34" charset="0"/>
                <a:cs typeface="Arial" panose="020B0604020202020204" pitchFamily="34" charset="0"/>
              </a:rPr>
              <a:t>e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ha</a:t>
            </a:r>
            <a:r>
              <a:rPr lang="en-US" sz="1800" dirty="0" err="1">
                <a:effectLst/>
                <a:latin typeface="Arial" panose="020B0604020202020204" pitchFamily="34" charset="0"/>
                <a:ea typeface="Trebuchet MS" panose="020B0603020202020204" pitchFamily="34" charset="0"/>
                <a:cs typeface="Arial" panose="020B0604020202020204" pitchFamily="34" charset="0"/>
              </a:rPr>
              <a:t>n</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apr</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spc="-5" dirty="0" err="1">
                <a:effectLst/>
                <a:latin typeface="Arial" panose="020B0604020202020204" pitchFamily="34" charset="0"/>
                <a:ea typeface="Trebuchet MS" panose="020B0603020202020204" pitchFamily="34" charset="0"/>
                <a:cs typeface="Arial" panose="020B0604020202020204" pitchFamily="34" charset="0"/>
              </a:rPr>
              <a:t>nd</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d</a:t>
            </a:r>
            <a:r>
              <a:rPr lang="en-US" sz="1800" dirty="0" err="1">
                <a:effectLst/>
                <a:latin typeface="Arial" panose="020B0604020202020204" pitchFamily="34" charset="0"/>
                <a:ea typeface="Trebuchet MS" panose="020B0603020202020204" pitchFamily="34" charset="0"/>
                <a:cs typeface="Arial" panose="020B0604020202020204" pitchFamily="34" charset="0"/>
              </a:rPr>
              <a:t>o</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dirty="0">
                <a:effectLst/>
                <a:latin typeface="Arial" panose="020B0604020202020204" pitchFamily="34" charset="0"/>
                <a:ea typeface="Trebuchet MS" panose="020B0603020202020204" pitchFamily="34" charset="0"/>
                <a:cs typeface="Arial" panose="020B0604020202020204" pitchFamily="34" charset="0"/>
              </a:rPr>
              <a:t>sus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dirty="0" err="1">
                <a:effectLst/>
                <a:latin typeface="Arial" panose="020B0604020202020204" pitchFamily="34" charset="0"/>
                <a:ea typeface="Trebuchet MS" panose="020B0603020202020204" pitchFamily="34" charset="0"/>
                <a:cs typeface="Arial" panose="020B0604020202020204" pitchFamily="34" charset="0"/>
              </a:rPr>
              <a:t>st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udi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n</a:t>
            </a:r>
            <a:r>
              <a:rPr lang="en-US" sz="1800" spc="1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dirty="0">
                <a:effectLst/>
                <a:latin typeface="Arial" panose="020B0604020202020204" pitchFamily="34" charset="0"/>
                <a:ea typeface="Trebuchet MS" panose="020B0603020202020204" pitchFamily="34" charset="0"/>
                <a:cs typeface="Arial" panose="020B0604020202020204" pitchFamily="34" charset="0"/>
              </a:rPr>
              <a:t>.</a:t>
            </a:r>
            <a:endParaRPr lang="es-CL" sz="1800" dirty="0">
              <a:effectLst/>
              <a:latin typeface="Arial" panose="020B0604020202020204" pitchFamily="34" charset="0"/>
              <a:ea typeface="Courier New" panose="02070309020205020404" pitchFamily="49" charset="0"/>
              <a:cs typeface="Arial" panose="020B0604020202020204" pitchFamily="34" charset="0"/>
            </a:endParaRPr>
          </a:p>
          <a:p>
            <a:pPr marR="45720">
              <a:lnSpc>
                <a:spcPct val="150000"/>
              </a:lnSpc>
              <a:spcBef>
                <a:spcPts val="45"/>
              </a:spcBef>
              <a:tabLst>
                <a:tab pos="977900" algn="l"/>
              </a:tabLst>
            </a:pPr>
            <a:r>
              <a:rPr lang="en-US" sz="1800" spc="-5" dirty="0" err="1">
                <a:effectLst/>
                <a:latin typeface="Arial" panose="020B0604020202020204" pitchFamily="34" charset="0"/>
                <a:ea typeface="Trebuchet MS" panose="020B0603020202020204" pitchFamily="34" charset="0"/>
                <a:cs typeface="Arial" panose="020B0604020202020204" pitchFamily="34" charset="0"/>
              </a:rPr>
              <a:t>Cara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spc="5" dirty="0" err="1">
                <a:effectLst/>
                <a:latin typeface="Arial" panose="020B0604020202020204" pitchFamily="34" charset="0"/>
                <a:ea typeface="Trebuchet MS" panose="020B0603020202020204" pitchFamily="34" charset="0"/>
                <a:cs typeface="Arial" panose="020B0604020202020204" pitchFamily="34" charset="0"/>
              </a:rPr>
              <a:t>r</a:t>
            </a:r>
            <a:r>
              <a:rPr lang="en-US" sz="1800" spc="-5" dirty="0" err="1">
                <a:effectLst/>
                <a:latin typeface="Arial" panose="020B0604020202020204" pitchFamily="34" charset="0"/>
                <a:ea typeface="Trebuchet MS" panose="020B0603020202020204" pitchFamily="34" charset="0"/>
                <a:cs typeface="Arial" panose="020B0604020202020204" pitchFamily="34" charset="0"/>
              </a:rPr>
              <a:t>í</a:t>
            </a:r>
            <a:r>
              <a:rPr lang="en-US" sz="1800" dirty="0" err="1">
                <a:effectLst/>
                <a:latin typeface="Arial" panose="020B0604020202020204" pitchFamily="34" charset="0"/>
                <a:ea typeface="Trebuchet MS" panose="020B0603020202020204" pitchFamily="34" charset="0"/>
                <a:cs typeface="Arial" panose="020B0604020202020204" pitchFamily="34" charset="0"/>
              </a:rPr>
              <a:t>sticas</a:t>
            </a:r>
            <a:r>
              <a:rPr lang="en-US" sz="1800" spc="130" dirty="0">
                <a:effectLst/>
                <a:latin typeface="Arial" panose="020B0604020202020204" pitchFamily="34" charset="0"/>
                <a:ea typeface="Trebuchet MS" panose="020B0603020202020204" pitchFamily="34" charset="0"/>
                <a:cs typeface="Arial" panose="020B0604020202020204" pitchFamily="34" charset="0"/>
              </a:rPr>
              <a:t> </a:t>
            </a:r>
            <a:r>
              <a:rPr lang="en-US" sz="1800" dirty="0">
                <a:effectLst/>
                <a:latin typeface="Arial" panose="020B0604020202020204" pitchFamily="34" charset="0"/>
                <a:ea typeface="Trebuchet MS" panose="020B0603020202020204" pitchFamily="34" charset="0"/>
                <a:cs typeface="Arial" panose="020B0604020202020204" pitchFamily="34" charset="0"/>
              </a:rPr>
              <a:t>y</a:t>
            </a:r>
            <a:r>
              <a:rPr lang="en-US" sz="1800" spc="1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ri</a:t>
            </a:r>
            <a:r>
              <a:rPr lang="en-US" sz="180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spc="5" dirty="0" err="1">
                <a:effectLst/>
                <a:latin typeface="Arial" panose="020B0604020202020204" pitchFamily="34" charset="0"/>
                <a:ea typeface="Trebuchet MS" panose="020B0603020202020204" pitchFamily="34" charset="0"/>
                <a:cs typeface="Arial" panose="020B0604020202020204" pitchFamily="34" charset="0"/>
              </a:rPr>
              <a:t>r</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o</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spc="135"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d</a:t>
            </a:r>
            <a:r>
              <a:rPr lang="en-US" sz="1800" dirty="0">
                <a:effectLst/>
                <a:latin typeface="Arial" panose="020B0604020202020204" pitchFamily="34" charset="0"/>
                <a:ea typeface="Trebuchet MS" panose="020B0603020202020204" pitchFamily="34" charset="0"/>
                <a:cs typeface="Arial" panose="020B0604020202020204" pitchFamily="34" charset="0"/>
              </a:rPr>
              <a:t>e</a:t>
            </a:r>
            <a:r>
              <a:rPr lang="en-US" sz="1800" spc="1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c</a:t>
            </a:r>
            <a:r>
              <a:rPr lang="en-US" sz="1800" spc="-5" dirty="0">
                <a:effectLst/>
                <a:latin typeface="Arial" panose="020B0604020202020204" pitchFamily="34" charset="0"/>
                <a:ea typeface="Trebuchet MS" panose="020B0603020202020204" pitchFamily="34" charset="0"/>
                <a:cs typeface="Arial" panose="020B0604020202020204" pitchFamily="34" charset="0"/>
              </a:rPr>
              <a:t>alid</a:t>
            </a:r>
            <a:r>
              <a:rPr lang="en-US" sz="1800" spc="5" dirty="0">
                <a:effectLst/>
                <a:latin typeface="Arial" panose="020B0604020202020204" pitchFamily="34" charset="0"/>
                <a:ea typeface="Trebuchet MS" panose="020B0603020202020204" pitchFamily="34" charset="0"/>
                <a:cs typeface="Arial" panose="020B0604020202020204" pitchFamily="34" charset="0"/>
              </a:rPr>
              <a:t>a</a:t>
            </a:r>
            <a:r>
              <a:rPr lang="en-US" sz="1800" dirty="0">
                <a:effectLst/>
                <a:latin typeface="Arial" panose="020B0604020202020204" pitchFamily="34" charset="0"/>
                <a:ea typeface="Trebuchet MS" panose="020B0603020202020204" pitchFamily="34" charset="0"/>
                <a:cs typeface="Arial" panose="020B0604020202020204" pitchFamily="34" charset="0"/>
              </a:rPr>
              <a:t>d</a:t>
            </a:r>
            <a:r>
              <a:rPr lang="en-US" sz="1800" spc="125"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d</a:t>
            </a:r>
            <a:r>
              <a:rPr lang="en-US" sz="1800" spc="-5" dirty="0">
                <a:effectLst/>
                <a:latin typeface="Arial" panose="020B0604020202020204" pitchFamily="34" charset="0"/>
                <a:ea typeface="Trebuchet MS" panose="020B0603020202020204" pitchFamily="34" charset="0"/>
                <a:cs typeface="Arial" panose="020B0604020202020204" pitchFamily="34" charset="0"/>
              </a:rPr>
              <a:t>e</a:t>
            </a:r>
            <a:r>
              <a:rPr lang="en-US" sz="1800" dirty="0">
                <a:effectLst/>
                <a:latin typeface="Arial" panose="020B0604020202020204" pitchFamily="34" charset="0"/>
                <a:ea typeface="Trebuchet MS" panose="020B0603020202020204" pitchFamily="34" charset="0"/>
                <a:cs typeface="Arial" panose="020B0604020202020204" pitchFamily="34" charset="0"/>
              </a:rPr>
              <a:t>:</a:t>
            </a:r>
            <a:r>
              <a:rPr lang="en-US" sz="1800" spc="1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n</a:t>
            </a:r>
            <a:r>
              <a:rPr lang="en-US" sz="1800" dirty="0" err="1">
                <a:effectLst/>
                <a:latin typeface="Arial" panose="020B0604020202020204" pitchFamily="34" charset="0"/>
                <a:ea typeface="Trebuchet MS" panose="020B0603020202020204" pitchFamily="34" charset="0"/>
                <a:cs typeface="Arial" panose="020B0604020202020204" pitchFamily="34" charset="0"/>
              </a:rPr>
              <a:t>str</a:t>
            </a:r>
            <a:r>
              <a:rPr lang="en-US" sz="1800" spc="-10" dirty="0" err="1">
                <a:effectLst/>
                <a:latin typeface="Arial" panose="020B0604020202020204" pitchFamily="34" charset="0"/>
                <a:ea typeface="Trebuchet MS" panose="020B0603020202020204" pitchFamily="34" charset="0"/>
                <a:cs typeface="Arial" panose="020B0604020202020204" pitchFamily="34" charset="0"/>
              </a:rPr>
              <a:t>u</a:t>
            </a:r>
            <a:r>
              <a:rPr lang="en-US" sz="1800" dirty="0" err="1">
                <a:effectLst/>
                <a:latin typeface="Arial" panose="020B0604020202020204" pitchFamily="34" charset="0"/>
                <a:ea typeface="Trebuchet MS" panose="020B0603020202020204" pitchFamily="34" charset="0"/>
                <a:cs typeface="Arial" panose="020B0604020202020204" pitchFamily="34" charset="0"/>
              </a:rPr>
              <a:t>m</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en</a:t>
            </a:r>
            <a:r>
              <a:rPr lang="en-US" sz="180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o</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spc="135"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d</a:t>
            </a:r>
            <a:r>
              <a:rPr lang="en-US" sz="1800" dirty="0">
                <a:effectLst/>
                <a:latin typeface="Arial" panose="020B0604020202020204" pitchFamily="34" charset="0"/>
                <a:ea typeface="Trebuchet MS" panose="020B0603020202020204" pitchFamily="34" charset="0"/>
                <a:cs typeface="Arial" panose="020B0604020202020204" pitchFamily="34" charset="0"/>
              </a:rPr>
              <a:t>e</a:t>
            </a:r>
            <a:r>
              <a:rPr lang="en-US" sz="1800" spc="1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p</a:t>
            </a:r>
            <a:r>
              <a:rPr lang="en-US" sz="1800" spc="5" dirty="0" err="1">
                <a:effectLst/>
                <a:latin typeface="Arial" panose="020B0604020202020204" pitchFamily="34" charset="0"/>
                <a:ea typeface="Trebuchet MS" panose="020B0603020202020204" pitchFamily="34" charset="0"/>
                <a:cs typeface="Arial" panose="020B0604020202020204" pitchFamily="34" charset="0"/>
              </a:rPr>
              <a:t>r</a:t>
            </a:r>
            <a:r>
              <a:rPr lang="en-US" sz="1800" spc="-5" dirty="0" err="1">
                <a:effectLst/>
                <a:latin typeface="Arial" panose="020B0604020202020204" pitchFamily="34" charset="0"/>
                <a:ea typeface="Trebuchet MS" panose="020B0603020202020204" pitchFamily="34" charset="0"/>
                <a:cs typeface="Arial" panose="020B0604020202020204" pitchFamily="34" charset="0"/>
              </a:rPr>
              <a:t>u</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spc="-5" dirty="0" err="1">
                <a:effectLst/>
                <a:latin typeface="Arial" panose="020B0604020202020204" pitchFamily="34" charset="0"/>
                <a:ea typeface="Trebuchet MS" panose="020B0603020202020204" pitchFamily="34" charset="0"/>
                <a:cs typeface="Arial" panose="020B0604020202020204" pitchFamily="34" charset="0"/>
              </a:rPr>
              <a:t>ba</a:t>
            </a:r>
            <a:r>
              <a:rPr lang="en-US" sz="1800" dirty="0">
                <a:effectLst/>
                <a:latin typeface="Arial" panose="020B0604020202020204" pitchFamily="34" charset="0"/>
                <a:ea typeface="Trebuchet MS" panose="020B0603020202020204" pitchFamily="34" charset="0"/>
                <a:cs typeface="Arial" panose="020B0604020202020204" pitchFamily="34" charset="0"/>
              </a:rPr>
              <a:t>,</a:t>
            </a:r>
            <a:r>
              <a:rPr lang="en-US" sz="1800" spc="13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li</a:t>
            </a:r>
            <a:r>
              <a:rPr lang="en-US" sz="1800" dirty="0" err="1">
                <a:effectLst/>
                <a:latin typeface="Arial" panose="020B0604020202020204" pitchFamily="34" charset="0"/>
                <a:ea typeface="Trebuchet MS" panose="020B0603020202020204" pitchFamily="34" charset="0"/>
                <a:cs typeface="Arial" panose="020B0604020202020204" pitchFamily="34" charset="0"/>
              </a:rPr>
              <a:t>st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d</a:t>
            </a:r>
            <a:r>
              <a:rPr lang="en-US" sz="1800" dirty="0">
                <a:effectLst/>
                <a:latin typeface="Arial" panose="020B0604020202020204" pitchFamily="34" charset="0"/>
                <a:ea typeface="Trebuchet MS" panose="020B0603020202020204" pitchFamily="34" charset="0"/>
                <a:cs typeface="Arial" panose="020B0604020202020204" pitchFamily="34" charset="0"/>
              </a:rPr>
              <a:t>e </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co</a:t>
            </a:r>
            <a:r>
              <a:rPr lang="en-US" sz="180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dirty="0" err="1">
                <a:effectLst/>
                <a:latin typeface="Arial" panose="020B0604020202020204" pitchFamily="34" charset="0"/>
                <a:ea typeface="Trebuchet MS" panose="020B0603020202020204" pitchFamily="34" charset="0"/>
                <a:cs typeface="Arial" panose="020B0604020202020204" pitchFamily="34" charset="0"/>
              </a:rPr>
              <a:t>jo</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dirty="0" err="1">
                <a:effectLst/>
                <a:latin typeface="Arial" panose="020B0604020202020204" pitchFamily="34" charset="0"/>
                <a:ea typeface="Trebuchet MS" panose="020B0603020202020204" pitchFamily="34" charset="0"/>
                <a:cs typeface="Arial" panose="020B0604020202020204" pitchFamily="34" charset="0"/>
              </a:rPr>
              <a:t>r</a:t>
            </a:r>
            <a:r>
              <a:rPr lang="en-US" sz="1800" spc="-10" dirty="0" err="1">
                <a:effectLst/>
                <a:latin typeface="Arial" panose="020B0604020202020204" pitchFamily="34" charset="0"/>
                <a:ea typeface="Trebuchet MS" panose="020B0603020202020204" pitchFamily="34" charset="0"/>
                <a:cs typeface="Arial" panose="020B0604020202020204" pitchFamily="34" charset="0"/>
              </a:rPr>
              <a:t>ú</a:t>
            </a:r>
            <a:r>
              <a:rPr lang="en-US" sz="1800" spc="-5" dirty="0" err="1">
                <a:effectLst/>
                <a:latin typeface="Arial" panose="020B0604020202020204" pitchFamily="34" charset="0"/>
                <a:ea typeface="Trebuchet MS" panose="020B0603020202020204" pitchFamily="34" charset="0"/>
                <a:cs typeface="Arial" panose="020B0604020202020204" pitchFamily="34" charset="0"/>
              </a:rPr>
              <a:t>bri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dirty="0">
                <a:effectLst/>
                <a:latin typeface="Arial" panose="020B0604020202020204" pitchFamily="34" charset="0"/>
                <a:ea typeface="Trebuchet MS" panose="020B0603020202020204" pitchFamily="34" charset="0"/>
                <a:cs typeface="Arial" panose="020B0604020202020204" pitchFamily="34" charset="0"/>
              </a:rPr>
              <a:t>.</a:t>
            </a:r>
            <a:endParaRPr lang="es-CL" sz="1800" dirty="0">
              <a:effectLst/>
              <a:latin typeface="Arial" panose="020B0604020202020204" pitchFamily="34" charset="0"/>
              <a:ea typeface="Courier New" panose="02070309020205020404" pitchFamily="49" charset="0"/>
              <a:cs typeface="Arial" panose="020B0604020202020204" pitchFamily="34" charset="0"/>
            </a:endParaRPr>
          </a:p>
          <a:p>
            <a:pPr>
              <a:lnSpc>
                <a:spcPct val="150000"/>
              </a:lnSpc>
              <a:spcBef>
                <a:spcPts val="95"/>
              </a:spcBef>
            </a:pP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náli</a:t>
            </a:r>
            <a:r>
              <a:rPr lang="en-US" sz="1800" dirty="0" err="1">
                <a:effectLst/>
                <a:latin typeface="Arial" panose="020B0604020202020204" pitchFamily="34" charset="0"/>
                <a:ea typeface="Trebuchet MS" panose="020B0603020202020204" pitchFamily="34" charset="0"/>
                <a:cs typeface="Arial" panose="020B0604020202020204" pitchFamily="34" charset="0"/>
              </a:rPr>
              <a:t>sis</a:t>
            </a:r>
            <a:r>
              <a:rPr lang="en-US" sz="1800" dirty="0">
                <a:effectLst/>
                <a:latin typeface="Arial" panose="020B0604020202020204" pitchFamily="34" charset="0"/>
                <a:ea typeface="Trebuchet MS" panose="020B0603020202020204" pitchFamily="34" charset="0"/>
                <a:cs typeface="Arial" panose="020B0604020202020204" pitchFamily="34" charset="0"/>
              </a:rPr>
              <a:t> </a:t>
            </a:r>
            <a:r>
              <a:rPr lang="en-US" sz="1800" spc="-5" dirty="0">
                <a:effectLst/>
                <a:latin typeface="Arial" panose="020B0604020202020204" pitchFamily="34" charset="0"/>
                <a:ea typeface="Trebuchet MS" panose="020B0603020202020204" pitchFamily="34" charset="0"/>
                <a:cs typeface="Arial" panose="020B0604020202020204" pitchFamily="34" charset="0"/>
              </a:rPr>
              <a:t>d</a:t>
            </a:r>
            <a:r>
              <a:rPr lang="en-US" sz="1800" dirty="0">
                <a:effectLst/>
                <a:latin typeface="Arial" panose="020B0604020202020204" pitchFamily="34" charset="0"/>
                <a:ea typeface="Trebuchet MS" panose="020B0603020202020204" pitchFamily="34" charset="0"/>
                <a:cs typeface="Arial" panose="020B0604020202020204" pitchFamily="34" charset="0"/>
              </a:rPr>
              <a:t>e </a:t>
            </a:r>
            <a:r>
              <a:rPr lang="en-US" sz="1800" spc="10" dirty="0" err="1">
                <a:effectLst/>
                <a:latin typeface="Arial" panose="020B0604020202020204" pitchFamily="34" charset="0"/>
                <a:ea typeface="Trebuchet MS" panose="020B0603020202020204" pitchFamily="34" charset="0"/>
                <a:cs typeface="Arial" panose="020B0604020202020204" pitchFamily="34" charset="0"/>
              </a:rPr>
              <a:t>r</a:t>
            </a:r>
            <a:r>
              <a:rPr lang="en-US" sz="1800" spc="-5" dirty="0" err="1">
                <a:effectLst/>
                <a:latin typeface="Arial" panose="020B0604020202020204" pitchFamily="34" charset="0"/>
                <a:ea typeface="Trebuchet MS" panose="020B0603020202020204" pitchFamily="34" charset="0"/>
                <a:cs typeface="Arial" panose="020B0604020202020204" pitchFamily="34" charset="0"/>
              </a:rPr>
              <a:t>e</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spc="-5" dirty="0" err="1">
                <a:effectLst/>
                <a:latin typeface="Arial" panose="020B0604020202020204" pitchFamily="34" charset="0"/>
                <a:ea typeface="Trebuchet MS" panose="020B0603020202020204" pitchFamily="34" charset="0"/>
                <a:cs typeface="Arial" panose="020B0604020202020204" pitchFamily="34" charset="0"/>
              </a:rPr>
              <a:t>ul</a:t>
            </a:r>
            <a:r>
              <a:rPr lang="en-US" sz="1800" dirty="0" err="1">
                <a:effectLst/>
                <a:latin typeface="Arial" panose="020B0604020202020204" pitchFamily="34" charset="0"/>
                <a:ea typeface="Trebuchet MS" panose="020B0603020202020204" pitchFamily="34" charset="0"/>
                <a:cs typeface="Arial" panose="020B0604020202020204" pitchFamily="34" charset="0"/>
              </a:rPr>
              <a:t>t</a:t>
            </a:r>
            <a:r>
              <a:rPr lang="en-US" sz="1800" spc="5" dirty="0" err="1">
                <a:effectLst/>
                <a:latin typeface="Arial" panose="020B0604020202020204" pitchFamily="34" charset="0"/>
                <a:ea typeface="Trebuchet MS" panose="020B0603020202020204" pitchFamily="34" charset="0"/>
                <a:cs typeface="Arial" panose="020B0604020202020204" pitchFamily="34" charset="0"/>
              </a:rPr>
              <a:t>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d</a:t>
            </a:r>
            <a:r>
              <a:rPr lang="en-US" sz="1800" spc="5" dirty="0" err="1">
                <a:effectLst/>
                <a:latin typeface="Arial" panose="020B0604020202020204" pitchFamily="34" charset="0"/>
                <a:ea typeface="Trebuchet MS" panose="020B0603020202020204" pitchFamily="34" charset="0"/>
                <a:cs typeface="Arial" panose="020B0604020202020204" pitchFamily="34" charset="0"/>
              </a:rPr>
              <a:t>o</a:t>
            </a:r>
            <a:r>
              <a:rPr lang="en-US" sz="1800" dirty="0" err="1">
                <a:effectLst/>
                <a:latin typeface="Arial" panose="020B0604020202020204" pitchFamily="34" charset="0"/>
                <a:ea typeface="Trebuchet MS" panose="020B0603020202020204" pitchFamily="34" charset="0"/>
                <a:cs typeface="Arial" panose="020B0604020202020204" pitchFamily="34" charset="0"/>
              </a:rPr>
              <a:t>s</a:t>
            </a:r>
            <a:r>
              <a:rPr lang="en-US" sz="1800" dirty="0">
                <a:effectLst/>
                <a:latin typeface="Arial" panose="020B0604020202020204" pitchFamily="34" charset="0"/>
                <a:ea typeface="Trebuchet MS" panose="020B0603020202020204" pitchFamily="34" charset="0"/>
                <a:cs typeface="Arial" panose="020B0604020202020204" pitchFamily="34" charset="0"/>
              </a:rPr>
              <a:t> de</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dirty="0">
                <a:effectLst/>
                <a:latin typeface="Arial" panose="020B0604020202020204" pitchFamily="34" charset="0"/>
                <a:ea typeface="Trebuchet MS" panose="020B0603020202020204" pitchFamily="34" charset="0"/>
                <a:cs typeface="Arial" panose="020B0604020202020204" pitchFamily="34" charset="0"/>
              </a:rPr>
              <a:t>la</a:t>
            </a:r>
            <a:r>
              <a:rPr lang="en-US" sz="1800" spc="-5" dirty="0">
                <a:effectLst/>
                <a:latin typeface="Arial" panose="020B0604020202020204" pitchFamily="34" charset="0"/>
                <a:ea typeface="Trebuchet MS" panose="020B0603020202020204" pitchFamily="34" charset="0"/>
                <a:cs typeface="Arial" panose="020B0604020202020204" pitchFamily="34" charset="0"/>
              </a:rPr>
              <a:t> </a:t>
            </a:r>
            <a:r>
              <a:rPr lang="en-US" sz="1800" dirty="0" err="1">
                <a:effectLst/>
                <a:latin typeface="Arial" panose="020B0604020202020204" pitchFamily="34" charset="0"/>
                <a:ea typeface="Trebuchet MS" panose="020B0603020202020204" pitchFamily="34" charset="0"/>
                <a:cs typeface="Arial" panose="020B0604020202020204" pitchFamily="34" charset="0"/>
              </a:rPr>
              <a:t>ev</a:t>
            </a:r>
            <a:r>
              <a:rPr lang="en-US" sz="1800" spc="-10" dirty="0" err="1">
                <a:effectLst/>
                <a:latin typeface="Arial" panose="020B0604020202020204" pitchFamily="34" charset="0"/>
                <a:ea typeface="Trebuchet MS" panose="020B0603020202020204" pitchFamily="34" charset="0"/>
                <a:cs typeface="Arial" panose="020B0604020202020204" pitchFamily="34" charset="0"/>
              </a:rPr>
              <a:t>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l</a:t>
            </a:r>
            <a:r>
              <a:rPr lang="en-US" sz="1800" spc="-5" dirty="0" err="1">
                <a:effectLst/>
                <a:latin typeface="Arial" panose="020B0604020202020204" pitchFamily="34" charset="0"/>
                <a:ea typeface="Trebuchet MS" panose="020B0603020202020204" pitchFamily="34" charset="0"/>
                <a:cs typeface="Arial" panose="020B0604020202020204" pitchFamily="34" charset="0"/>
              </a:rPr>
              <a:t>ua</a:t>
            </a:r>
            <a:r>
              <a:rPr lang="en-US" sz="1800" spc="5" dirty="0" err="1">
                <a:effectLst/>
                <a:latin typeface="Arial" panose="020B0604020202020204" pitchFamily="34" charset="0"/>
                <a:ea typeface="Trebuchet MS" panose="020B0603020202020204" pitchFamily="34" charset="0"/>
                <a:cs typeface="Arial" panose="020B0604020202020204" pitchFamily="34" charset="0"/>
              </a:rPr>
              <a:t>c</a:t>
            </a:r>
            <a:r>
              <a:rPr lang="en-US" sz="1800" spc="-5" dirty="0" err="1">
                <a:effectLst/>
                <a:latin typeface="Arial" panose="020B0604020202020204" pitchFamily="34" charset="0"/>
                <a:ea typeface="Trebuchet MS" panose="020B0603020202020204" pitchFamily="34" charset="0"/>
                <a:cs typeface="Arial" panose="020B0604020202020204" pitchFamily="34" charset="0"/>
              </a:rPr>
              <a:t>i</a:t>
            </a:r>
            <a:r>
              <a:rPr lang="en-US" sz="1800" spc="5" dirty="0" err="1">
                <a:effectLst/>
                <a:latin typeface="Arial" panose="020B0604020202020204" pitchFamily="34" charset="0"/>
                <a:ea typeface="Trebuchet MS" panose="020B0603020202020204" pitchFamily="34" charset="0"/>
                <a:cs typeface="Arial" panose="020B0604020202020204" pitchFamily="34" charset="0"/>
              </a:rPr>
              <a:t>ó</a:t>
            </a:r>
            <a:r>
              <a:rPr lang="en-US" sz="1800" dirty="0" err="1">
                <a:effectLst/>
                <a:latin typeface="Arial" panose="020B0604020202020204" pitchFamily="34" charset="0"/>
                <a:ea typeface="Trebuchet MS" panose="020B0603020202020204" pitchFamily="34" charset="0"/>
                <a:cs typeface="Arial" panose="020B0604020202020204" pitchFamily="34" charset="0"/>
              </a:rPr>
              <a:t>n</a:t>
            </a:r>
            <a:endParaRPr lang="es-CL" sz="1800" dirty="0">
              <a:effectLst/>
              <a:latin typeface="Arial" panose="020B0604020202020204" pitchFamily="34" charset="0"/>
              <a:ea typeface="Courier New" panose="02070309020205020404" pitchFamily="49" charset="0"/>
              <a:cs typeface="Arial" panose="020B0604020202020204" pitchFamily="34" charset="0"/>
            </a:endParaRPr>
          </a:p>
          <a:p>
            <a:pPr>
              <a:lnSpc>
                <a:spcPct val="150000"/>
              </a:lnSpc>
              <a:spcBef>
                <a:spcPts val="25"/>
              </a:spcBef>
            </a:pPr>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es-CL" sz="1800" dirty="0">
              <a:effectLst/>
              <a:latin typeface="Arial" panose="020B0604020202020204" pitchFamily="34" charset="0"/>
              <a:ea typeface="Times New Roman" panose="02020603050405020304" pitchFamily="18" charset="0"/>
              <a:cs typeface="Arial" panose="020B0604020202020204" pitchFamily="34" charset="0"/>
            </a:endParaRPr>
          </a:p>
          <a:p>
            <a:endParaRPr lang="es-CL" sz="18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xmlns=""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xmlns=""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xmlns=""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xmlns=""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66120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xmlns="" id="{C9AFD3E2-324F-4498-87FC-E1AB5B3698E4}"/>
              </a:ext>
            </a:extLst>
          </p:cNvPr>
          <p:cNvSpPr>
            <a:spLocks noGrp="1"/>
          </p:cNvSpPr>
          <p:nvPr>
            <p:ph idx="1"/>
          </p:nvPr>
        </p:nvSpPr>
        <p:spPr>
          <a:xfrm>
            <a:off x="760199" y="1168430"/>
            <a:ext cx="10905066" cy="4393982"/>
          </a:xfrm>
          <a:custGeom>
            <a:avLst/>
            <a:gdLst>
              <a:gd name="connsiteX0" fmla="*/ 0 w 10905066"/>
              <a:gd name="connsiteY0" fmla="*/ 0 h 4393982"/>
              <a:gd name="connsiteX1" fmla="*/ 573951 w 10905066"/>
              <a:gd name="connsiteY1" fmla="*/ 0 h 4393982"/>
              <a:gd name="connsiteX2" fmla="*/ 1366003 w 10905066"/>
              <a:gd name="connsiteY2" fmla="*/ 0 h 4393982"/>
              <a:gd name="connsiteX3" fmla="*/ 1939954 w 10905066"/>
              <a:gd name="connsiteY3" fmla="*/ 0 h 4393982"/>
              <a:gd name="connsiteX4" fmla="*/ 2732006 w 10905066"/>
              <a:gd name="connsiteY4" fmla="*/ 0 h 4393982"/>
              <a:gd name="connsiteX5" fmla="*/ 3305957 w 10905066"/>
              <a:gd name="connsiteY5" fmla="*/ 0 h 4393982"/>
              <a:gd name="connsiteX6" fmla="*/ 3879908 w 10905066"/>
              <a:gd name="connsiteY6" fmla="*/ 0 h 4393982"/>
              <a:gd name="connsiteX7" fmla="*/ 4344808 w 10905066"/>
              <a:gd name="connsiteY7" fmla="*/ 0 h 4393982"/>
              <a:gd name="connsiteX8" fmla="*/ 5027809 w 10905066"/>
              <a:gd name="connsiteY8" fmla="*/ 0 h 4393982"/>
              <a:gd name="connsiteX9" fmla="*/ 5601760 w 10905066"/>
              <a:gd name="connsiteY9" fmla="*/ 0 h 4393982"/>
              <a:gd name="connsiteX10" fmla="*/ 6175711 w 10905066"/>
              <a:gd name="connsiteY10" fmla="*/ 0 h 4393982"/>
              <a:gd name="connsiteX11" fmla="*/ 6531561 w 10905066"/>
              <a:gd name="connsiteY11" fmla="*/ 0 h 4393982"/>
              <a:gd name="connsiteX12" fmla="*/ 6778359 w 10905066"/>
              <a:gd name="connsiteY12" fmla="*/ 0 h 4393982"/>
              <a:gd name="connsiteX13" fmla="*/ 7461361 w 10905066"/>
              <a:gd name="connsiteY13" fmla="*/ 0 h 4393982"/>
              <a:gd name="connsiteX14" fmla="*/ 8035312 w 10905066"/>
              <a:gd name="connsiteY14" fmla="*/ 0 h 4393982"/>
              <a:gd name="connsiteX15" fmla="*/ 8827364 w 10905066"/>
              <a:gd name="connsiteY15" fmla="*/ 0 h 4393982"/>
              <a:gd name="connsiteX16" fmla="*/ 9510365 w 10905066"/>
              <a:gd name="connsiteY16" fmla="*/ 0 h 4393982"/>
              <a:gd name="connsiteX17" fmla="*/ 10302418 w 10905066"/>
              <a:gd name="connsiteY17" fmla="*/ 0 h 4393982"/>
              <a:gd name="connsiteX18" fmla="*/ 10905066 w 10905066"/>
              <a:gd name="connsiteY18" fmla="*/ 0 h 4393982"/>
              <a:gd name="connsiteX19" fmla="*/ 10905066 w 10905066"/>
              <a:gd name="connsiteY19" fmla="*/ 417428 h 4393982"/>
              <a:gd name="connsiteX20" fmla="*/ 10905066 w 10905066"/>
              <a:gd name="connsiteY20" fmla="*/ 878796 h 4393982"/>
              <a:gd name="connsiteX21" fmla="*/ 10905066 w 10905066"/>
              <a:gd name="connsiteY21" fmla="*/ 1340165 h 4393982"/>
              <a:gd name="connsiteX22" fmla="*/ 10905066 w 10905066"/>
              <a:gd name="connsiteY22" fmla="*/ 1889412 h 4393982"/>
              <a:gd name="connsiteX23" fmla="*/ 10905066 w 10905066"/>
              <a:gd name="connsiteY23" fmla="*/ 2526540 h 4393982"/>
              <a:gd name="connsiteX24" fmla="*/ 10905066 w 10905066"/>
              <a:gd name="connsiteY24" fmla="*/ 2943968 h 4393982"/>
              <a:gd name="connsiteX25" fmla="*/ 10905066 w 10905066"/>
              <a:gd name="connsiteY25" fmla="*/ 3405336 h 4393982"/>
              <a:gd name="connsiteX26" fmla="*/ 10905066 w 10905066"/>
              <a:gd name="connsiteY26" fmla="*/ 4393982 h 4393982"/>
              <a:gd name="connsiteX27" fmla="*/ 10440166 w 10905066"/>
              <a:gd name="connsiteY27" fmla="*/ 4393982 h 4393982"/>
              <a:gd name="connsiteX28" fmla="*/ 9648114 w 10905066"/>
              <a:gd name="connsiteY28" fmla="*/ 4393982 h 4393982"/>
              <a:gd name="connsiteX29" fmla="*/ 8856061 w 10905066"/>
              <a:gd name="connsiteY29" fmla="*/ 4393982 h 4393982"/>
              <a:gd name="connsiteX30" fmla="*/ 8391161 w 10905066"/>
              <a:gd name="connsiteY30" fmla="*/ 4393982 h 4393982"/>
              <a:gd name="connsiteX31" fmla="*/ 7926261 w 10905066"/>
              <a:gd name="connsiteY31" fmla="*/ 4393982 h 4393982"/>
              <a:gd name="connsiteX32" fmla="*/ 7679462 w 10905066"/>
              <a:gd name="connsiteY32" fmla="*/ 4393982 h 4393982"/>
              <a:gd name="connsiteX33" fmla="*/ 6996461 w 10905066"/>
              <a:gd name="connsiteY33" fmla="*/ 4393982 h 4393982"/>
              <a:gd name="connsiteX34" fmla="*/ 6422510 w 10905066"/>
              <a:gd name="connsiteY34" fmla="*/ 4393982 h 4393982"/>
              <a:gd name="connsiteX35" fmla="*/ 5630458 w 10905066"/>
              <a:gd name="connsiteY35" fmla="*/ 4393982 h 4393982"/>
              <a:gd name="connsiteX36" fmla="*/ 5383659 w 10905066"/>
              <a:gd name="connsiteY36" fmla="*/ 4393982 h 4393982"/>
              <a:gd name="connsiteX37" fmla="*/ 4918759 w 10905066"/>
              <a:gd name="connsiteY37" fmla="*/ 4393982 h 4393982"/>
              <a:gd name="connsiteX38" fmla="*/ 4235757 w 10905066"/>
              <a:gd name="connsiteY38" fmla="*/ 4393982 h 4393982"/>
              <a:gd name="connsiteX39" fmla="*/ 3988958 w 10905066"/>
              <a:gd name="connsiteY39" fmla="*/ 4393982 h 4393982"/>
              <a:gd name="connsiteX40" fmla="*/ 3633109 w 10905066"/>
              <a:gd name="connsiteY40" fmla="*/ 4393982 h 4393982"/>
              <a:gd name="connsiteX41" fmla="*/ 2841057 w 10905066"/>
              <a:gd name="connsiteY41" fmla="*/ 4393982 h 4393982"/>
              <a:gd name="connsiteX42" fmla="*/ 2594258 w 10905066"/>
              <a:gd name="connsiteY42" fmla="*/ 4393982 h 4393982"/>
              <a:gd name="connsiteX43" fmla="*/ 2347459 w 10905066"/>
              <a:gd name="connsiteY43" fmla="*/ 4393982 h 4393982"/>
              <a:gd name="connsiteX44" fmla="*/ 2100660 w 10905066"/>
              <a:gd name="connsiteY44" fmla="*/ 4393982 h 4393982"/>
              <a:gd name="connsiteX45" fmla="*/ 1308608 w 10905066"/>
              <a:gd name="connsiteY45" fmla="*/ 4393982 h 4393982"/>
              <a:gd name="connsiteX46" fmla="*/ 952758 w 10905066"/>
              <a:gd name="connsiteY46" fmla="*/ 4393982 h 4393982"/>
              <a:gd name="connsiteX47" fmla="*/ 705960 w 10905066"/>
              <a:gd name="connsiteY47" fmla="*/ 4393982 h 4393982"/>
              <a:gd name="connsiteX48" fmla="*/ 0 w 10905066"/>
              <a:gd name="connsiteY48" fmla="*/ 4393982 h 4393982"/>
              <a:gd name="connsiteX49" fmla="*/ 0 w 10905066"/>
              <a:gd name="connsiteY49" fmla="*/ 3976554 h 4393982"/>
              <a:gd name="connsiteX50" fmla="*/ 0 w 10905066"/>
              <a:gd name="connsiteY50" fmla="*/ 3427306 h 4393982"/>
              <a:gd name="connsiteX51" fmla="*/ 0 w 10905066"/>
              <a:gd name="connsiteY51" fmla="*/ 2921998 h 4393982"/>
              <a:gd name="connsiteX52" fmla="*/ 0 w 10905066"/>
              <a:gd name="connsiteY52" fmla="*/ 2504570 h 4393982"/>
              <a:gd name="connsiteX53" fmla="*/ 0 w 10905066"/>
              <a:gd name="connsiteY53" fmla="*/ 1867442 h 4393982"/>
              <a:gd name="connsiteX54" fmla="*/ 0 w 10905066"/>
              <a:gd name="connsiteY54" fmla="*/ 1230315 h 4393982"/>
              <a:gd name="connsiteX55" fmla="*/ 0 w 10905066"/>
              <a:gd name="connsiteY55" fmla="*/ 681067 h 4393982"/>
              <a:gd name="connsiteX56" fmla="*/ 0 w 10905066"/>
              <a:gd name="connsiteY56" fmla="*/ 0 h 439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905066" h="4393982" fill="none" extrusionOk="0">
                <a:moveTo>
                  <a:pt x="0" y="0"/>
                </a:moveTo>
                <a:cubicBezTo>
                  <a:pt x="261309" y="-41147"/>
                  <a:pt x="311037" y="56489"/>
                  <a:pt x="573951" y="0"/>
                </a:cubicBezTo>
                <a:cubicBezTo>
                  <a:pt x="836865" y="-56489"/>
                  <a:pt x="1100032" y="14555"/>
                  <a:pt x="1366003" y="0"/>
                </a:cubicBezTo>
                <a:cubicBezTo>
                  <a:pt x="1631974" y="-14555"/>
                  <a:pt x="1725434" y="64868"/>
                  <a:pt x="1939954" y="0"/>
                </a:cubicBezTo>
                <a:cubicBezTo>
                  <a:pt x="2154474" y="-64868"/>
                  <a:pt x="2570449" y="31633"/>
                  <a:pt x="2732006" y="0"/>
                </a:cubicBezTo>
                <a:cubicBezTo>
                  <a:pt x="2893563" y="-31633"/>
                  <a:pt x="3097329" y="8365"/>
                  <a:pt x="3305957" y="0"/>
                </a:cubicBezTo>
                <a:cubicBezTo>
                  <a:pt x="3514585" y="-8365"/>
                  <a:pt x="3754943" y="21232"/>
                  <a:pt x="3879908" y="0"/>
                </a:cubicBezTo>
                <a:cubicBezTo>
                  <a:pt x="4004873" y="-21232"/>
                  <a:pt x="4162047" y="35337"/>
                  <a:pt x="4344808" y="0"/>
                </a:cubicBezTo>
                <a:cubicBezTo>
                  <a:pt x="4527569" y="-35337"/>
                  <a:pt x="4840910" y="61009"/>
                  <a:pt x="5027809" y="0"/>
                </a:cubicBezTo>
                <a:cubicBezTo>
                  <a:pt x="5214708" y="-61009"/>
                  <a:pt x="5382445" y="35548"/>
                  <a:pt x="5601760" y="0"/>
                </a:cubicBezTo>
                <a:cubicBezTo>
                  <a:pt x="5821075" y="-35548"/>
                  <a:pt x="5977058" y="14452"/>
                  <a:pt x="6175711" y="0"/>
                </a:cubicBezTo>
                <a:cubicBezTo>
                  <a:pt x="6374364" y="-14452"/>
                  <a:pt x="6436469" y="7401"/>
                  <a:pt x="6531561" y="0"/>
                </a:cubicBezTo>
                <a:cubicBezTo>
                  <a:pt x="6626653" y="-7401"/>
                  <a:pt x="6720819" y="16930"/>
                  <a:pt x="6778359" y="0"/>
                </a:cubicBezTo>
                <a:cubicBezTo>
                  <a:pt x="6835899" y="-16930"/>
                  <a:pt x="7231253" y="2297"/>
                  <a:pt x="7461361" y="0"/>
                </a:cubicBezTo>
                <a:cubicBezTo>
                  <a:pt x="7691469" y="-2297"/>
                  <a:pt x="7891353" y="67012"/>
                  <a:pt x="8035312" y="0"/>
                </a:cubicBezTo>
                <a:cubicBezTo>
                  <a:pt x="8179271" y="-67012"/>
                  <a:pt x="8459865" y="59602"/>
                  <a:pt x="8827364" y="0"/>
                </a:cubicBezTo>
                <a:cubicBezTo>
                  <a:pt x="9194863" y="-59602"/>
                  <a:pt x="9299234" y="64160"/>
                  <a:pt x="9510365" y="0"/>
                </a:cubicBezTo>
                <a:cubicBezTo>
                  <a:pt x="9721496" y="-64160"/>
                  <a:pt x="10132914" y="46210"/>
                  <a:pt x="10302418" y="0"/>
                </a:cubicBezTo>
                <a:cubicBezTo>
                  <a:pt x="10471922" y="-46210"/>
                  <a:pt x="10614018" y="1485"/>
                  <a:pt x="10905066" y="0"/>
                </a:cubicBezTo>
                <a:cubicBezTo>
                  <a:pt x="10920862" y="191955"/>
                  <a:pt x="10879587" y="276297"/>
                  <a:pt x="10905066" y="417428"/>
                </a:cubicBezTo>
                <a:cubicBezTo>
                  <a:pt x="10930545" y="558559"/>
                  <a:pt x="10860537" y="657605"/>
                  <a:pt x="10905066" y="878796"/>
                </a:cubicBezTo>
                <a:cubicBezTo>
                  <a:pt x="10949595" y="1099987"/>
                  <a:pt x="10873384" y="1162221"/>
                  <a:pt x="10905066" y="1340165"/>
                </a:cubicBezTo>
                <a:cubicBezTo>
                  <a:pt x="10936748" y="1518109"/>
                  <a:pt x="10865961" y="1661970"/>
                  <a:pt x="10905066" y="1889412"/>
                </a:cubicBezTo>
                <a:cubicBezTo>
                  <a:pt x="10944171" y="2116854"/>
                  <a:pt x="10843422" y="2390622"/>
                  <a:pt x="10905066" y="2526540"/>
                </a:cubicBezTo>
                <a:cubicBezTo>
                  <a:pt x="10966710" y="2662458"/>
                  <a:pt x="10895782" y="2836672"/>
                  <a:pt x="10905066" y="2943968"/>
                </a:cubicBezTo>
                <a:cubicBezTo>
                  <a:pt x="10914350" y="3051264"/>
                  <a:pt x="10867982" y="3303290"/>
                  <a:pt x="10905066" y="3405336"/>
                </a:cubicBezTo>
                <a:cubicBezTo>
                  <a:pt x="10942150" y="3507382"/>
                  <a:pt x="10830675" y="3927269"/>
                  <a:pt x="10905066" y="4393982"/>
                </a:cubicBezTo>
                <a:cubicBezTo>
                  <a:pt x="10675073" y="4423844"/>
                  <a:pt x="10539624" y="4349784"/>
                  <a:pt x="10440166" y="4393982"/>
                </a:cubicBezTo>
                <a:cubicBezTo>
                  <a:pt x="10340708" y="4438180"/>
                  <a:pt x="9969510" y="4393773"/>
                  <a:pt x="9648114" y="4393982"/>
                </a:cubicBezTo>
                <a:cubicBezTo>
                  <a:pt x="9326718" y="4394191"/>
                  <a:pt x="9102364" y="4336620"/>
                  <a:pt x="8856061" y="4393982"/>
                </a:cubicBezTo>
                <a:cubicBezTo>
                  <a:pt x="8609758" y="4451344"/>
                  <a:pt x="8498772" y="4372789"/>
                  <a:pt x="8391161" y="4393982"/>
                </a:cubicBezTo>
                <a:cubicBezTo>
                  <a:pt x="8283550" y="4415175"/>
                  <a:pt x="8063232" y="4351421"/>
                  <a:pt x="7926261" y="4393982"/>
                </a:cubicBezTo>
                <a:cubicBezTo>
                  <a:pt x="7789290" y="4436543"/>
                  <a:pt x="7734554" y="4373360"/>
                  <a:pt x="7679462" y="4393982"/>
                </a:cubicBezTo>
                <a:cubicBezTo>
                  <a:pt x="7624370" y="4414604"/>
                  <a:pt x="7203029" y="4333221"/>
                  <a:pt x="6996461" y="4393982"/>
                </a:cubicBezTo>
                <a:cubicBezTo>
                  <a:pt x="6789893" y="4454743"/>
                  <a:pt x="6539255" y="4388926"/>
                  <a:pt x="6422510" y="4393982"/>
                </a:cubicBezTo>
                <a:cubicBezTo>
                  <a:pt x="6305765" y="4399038"/>
                  <a:pt x="5992142" y="4309364"/>
                  <a:pt x="5630458" y="4393982"/>
                </a:cubicBezTo>
                <a:cubicBezTo>
                  <a:pt x="5268774" y="4478600"/>
                  <a:pt x="5487741" y="4387508"/>
                  <a:pt x="5383659" y="4393982"/>
                </a:cubicBezTo>
                <a:cubicBezTo>
                  <a:pt x="5279577" y="4400456"/>
                  <a:pt x="5045486" y="4379307"/>
                  <a:pt x="4918759" y="4393982"/>
                </a:cubicBezTo>
                <a:cubicBezTo>
                  <a:pt x="4792032" y="4408657"/>
                  <a:pt x="4491620" y="4360549"/>
                  <a:pt x="4235757" y="4393982"/>
                </a:cubicBezTo>
                <a:cubicBezTo>
                  <a:pt x="3979894" y="4427415"/>
                  <a:pt x="4062867" y="4388531"/>
                  <a:pt x="3988958" y="4393982"/>
                </a:cubicBezTo>
                <a:cubicBezTo>
                  <a:pt x="3915049" y="4399433"/>
                  <a:pt x="3716465" y="4382575"/>
                  <a:pt x="3633109" y="4393982"/>
                </a:cubicBezTo>
                <a:cubicBezTo>
                  <a:pt x="3549753" y="4405389"/>
                  <a:pt x="3203012" y="4356104"/>
                  <a:pt x="2841057" y="4393982"/>
                </a:cubicBezTo>
                <a:cubicBezTo>
                  <a:pt x="2479102" y="4431860"/>
                  <a:pt x="2710380" y="4373444"/>
                  <a:pt x="2594258" y="4393982"/>
                </a:cubicBezTo>
                <a:cubicBezTo>
                  <a:pt x="2478136" y="4414520"/>
                  <a:pt x="2433286" y="4371310"/>
                  <a:pt x="2347459" y="4393982"/>
                </a:cubicBezTo>
                <a:cubicBezTo>
                  <a:pt x="2261632" y="4416654"/>
                  <a:pt x="2212065" y="4378933"/>
                  <a:pt x="2100660" y="4393982"/>
                </a:cubicBezTo>
                <a:cubicBezTo>
                  <a:pt x="1989255" y="4409031"/>
                  <a:pt x="1513430" y="4372553"/>
                  <a:pt x="1308608" y="4393982"/>
                </a:cubicBezTo>
                <a:cubicBezTo>
                  <a:pt x="1103786" y="4415411"/>
                  <a:pt x="1067813" y="4366583"/>
                  <a:pt x="952758" y="4393982"/>
                </a:cubicBezTo>
                <a:cubicBezTo>
                  <a:pt x="837703" y="4421381"/>
                  <a:pt x="782828" y="4379825"/>
                  <a:pt x="705960" y="4393982"/>
                </a:cubicBezTo>
                <a:cubicBezTo>
                  <a:pt x="629092" y="4408139"/>
                  <a:pt x="186650" y="4342914"/>
                  <a:pt x="0" y="4393982"/>
                </a:cubicBezTo>
                <a:cubicBezTo>
                  <a:pt x="-11695" y="4299057"/>
                  <a:pt x="45980" y="4122310"/>
                  <a:pt x="0" y="3976554"/>
                </a:cubicBezTo>
                <a:cubicBezTo>
                  <a:pt x="-45980" y="3830798"/>
                  <a:pt x="18830" y="3642358"/>
                  <a:pt x="0" y="3427306"/>
                </a:cubicBezTo>
                <a:cubicBezTo>
                  <a:pt x="-18830" y="3212254"/>
                  <a:pt x="24894" y="3160753"/>
                  <a:pt x="0" y="2921998"/>
                </a:cubicBezTo>
                <a:cubicBezTo>
                  <a:pt x="-24894" y="2683243"/>
                  <a:pt x="11804" y="2602376"/>
                  <a:pt x="0" y="2504570"/>
                </a:cubicBezTo>
                <a:cubicBezTo>
                  <a:pt x="-11804" y="2406764"/>
                  <a:pt x="74820" y="2094424"/>
                  <a:pt x="0" y="1867442"/>
                </a:cubicBezTo>
                <a:cubicBezTo>
                  <a:pt x="-74820" y="1640460"/>
                  <a:pt x="4856" y="1413393"/>
                  <a:pt x="0" y="1230315"/>
                </a:cubicBezTo>
                <a:cubicBezTo>
                  <a:pt x="-4856" y="1047237"/>
                  <a:pt x="42787" y="818134"/>
                  <a:pt x="0" y="681067"/>
                </a:cubicBezTo>
                <a:cubicBezTo>
                  <a:pt x="-42787" y="544000"/>
                  <a:pt x="56881" y="163118"/>
                  <a:pt x="0" y="0"/>
                </a:cubicBezTo>
                <a:close/>
              </a:path>
              <a:path w="10905066" h="4393982" stroke="0" extrusionOk="0">
                <a:moveTo>
                  <a:pt x="0" y="0"/>
                </a:moveTo>
                <a:cubicBezTo>
                  <a:pt x="143655" y="-17795"/>
                  <a:pt x="387720" y="44648"/>
                  <a:pt x="573951" y="0"/>
                </a:cubicBezTo>
                <a:cubicBezTo>
                  <a:pt x="760182" y="-44648"/>
                  <a:pt x="1066187" y="5129"/>
                  <a:pt x="1256952" y="0"/>
                </a:cubicBezTo>
                <a:cubicBezTo>
                  <a:pt x="1447717" y="-5129"/>
                  <a:pt x="1694890" y="44495"/>
                  <a:pt x="1830903" y="0"/>
                </a:cubicBezTo>
                <a:cubicBezTo>
                  <a:pt x="1966916" y="-44495"/>
                  <a:pt x="2154670" y="5972"/>
                  <a:pt x="2295803" y="0"/>
                </a:cubicBezTo>
                <a:cubicBezTo>
                  <a:pt x="2436936" y="-5972"/>
                  <a:pt x="2651467" y="24901"/>
                  <a:pt x="2978805" y="0"/>
                </a:cubicBezTo>
                <a:cubicBezTo>
                  <a:pt x="3306143" y="-24901"/>
                  <a:pt x="3344167" y="16786"/>
                  <a:pt x="3443705" y="0"/>
                </a:cubicBezTo>
                <a:cubicBezTo>
                  <a:pt x="3543243" y="-16786"/>
                  <a:pt x="3687709" y="14549"/>
                  <a:pt x="3799555" y="0"/>
                </a:cubicBezTo>
                <a:cubicBezTo>
                  <a:pt x="3911401" y="-14549"/>
                  <a:pt x="3963149" y="6949"/>
                  <a:pt x="4046353" y="0"/>
                </a:cubicBezTo>
                <a:cubicBezTo>
                  <a:pt x="4129557" y="-6949"/>
                  <a:pt x="4272032" y="17361"/>
                  <a:pt x="4402203" y="0"/>
                </a:cubicBezTo>
                <a:cubicBezTo>
                  <a:pt x="4532374" y="-17361"/>
                  <a:pt x="4755682" y="39263"/>
                  <a:pt x="4867103" y="0"/>
                </a:cubicBezTo>
                <a:cubicBezTo>
                  <a:pt x="4978524" y="-39263"/>
                  <a:pt x="5308610" y="33513"/>
                  <a:pt x="5441054" y="0"/>
                </a:cubicBezTo>
                <a:cubicBezTo>
                  <a:pt x="5573498" y="-33513"/>
                  <a:pt x="5842651" y="14209"/>
                  <a:pt x="6015005" y="0"/>
                </a:cubicBezTo>
                <a:cubicBezTo>
                  <a:pt x="6187359" y="-14209"/>
                  <a:pt x="6495384" y="59538"/>
                  <a:pt x="6807057" y="0"/>
                </a:cubicBezTo>
                <a:cubicBezTo>
                  <a:pt x="7118730" y="-59538"/>
                  <a:pt x="7325782" y="34532"/>
                  <a:pt x="7490058" y="0"/>
                </a:cubicBezTo>
                <a:cubicBezTo>
                  <a:pt x="7654334" y="-34532"/>
                  <a:pt x="7741911" y="21336"/>
                  <a:pt x="7954959" y="0"/>
                </a:cubicBezTo>
                <a:cubicBezTo>
                  <a:pt x="8168007" y="-21336"/>
                  <a:pt x="8229827" y="39940"/>
                  <a:pt x="8310808" y="0"/>
                </a:cubicBezTo>
                <a:cubicBezTo>
                  <a:pt x="8391789" y="-39940"/>
                  <a:pt x="8524379" y="40072"/>
                  <a:pt x="8666658" y="0"/>
                </a:cubicBezTo>
                <a:cubicBezTo>
                  <a:pt x="8808937" y="-40072"/>
                  <a:pt x="9034681" y="16727"/>
                  <a:pt x="9349659" y="0"/>
                </a:cubicBezTo>
                <a:cubicBezTo>
                  <a:pt x="9664637" y="-16727"/>
                  <a:pt x="9878919" y="66858"/>
                  <a:pt x="10032661" y="0"/>
                </a:cubicBezTo>
                <a:cubicBezTo>
                  <a:pt x="10186403" y="-66858"/>
                  <a:pt x="10575841" y="70296"/>
                  <a:pt x="10905066" y="0"/>
                </a:cubicBezTo>
                <a:cubicBezTo>
                  <a:pt x="10934871" y="199358"/>
                  <a:pt x="10843780" y="405764"/>
                  <a:pt x="10905066" y="637127"/>
                </a:cubicBezTo>
                <a:cubicBezTo>
                  <a:pt x="10966352" y="868490"/>
                  <a:pt x="10883620" y="984245"/>
                  <a:pt x="10905066" y="1186375"/>
                </a:cubicBezTo>
                <a:cubicBezTo>
                  <a:pt x="10926512" y="1388505"/>
                  <a:pt x="10880636" y="1498235"/>
                  <a:pt x="10905066" y="1691683"/>
                </a:cubicBezTo>
                <a:cubicBezTo>
                  <a:pt x="10929496" y="1885131"/>
                  <a:pt x="10891443" y="2062760"/>
                  <a:pt x="10905066" y="2284871"/>
                </a:cubicBezTo>
                <a:cubicBezTo>
                  <a:pt x="10918689" y="2506982"/>
                  <a:pt x="10897331" y="2646666"/>
                  <a:pt x="10905066" y="2746239"/>
                </a:cubicBezTo>
                <a:cubicBezTo>
                  <a:pt x="10912801" y="2845812"/>
                  <a:pt x="10895435" y="3171946"/>
                  <a:pt x="10905066" y="3383366"/>
                </a:cubicBezTo>
                <a:cubicBezTo>
                  <a:pt x="10914697" y="3594786"/>
                  <a:pt x="10785889" y="3961426"/>
                  <a:pt x="10905066" y="4393982"/>
                </a:cubicBezTo>
                <a:cubicBezTo>
                  <a:pt x="10738503" y="4396506"/>
                  <a:pt x="10611747" y="4378499"/>
                  <a:pt x="10440166" y="4393982"/>
                </a:cubicBezTo>
                <a:cubicBezTo>
                  <a:pt x="10268585" y="4409465"/>
                  <a:pt x="10024137" y="4376928"/>
                  <a:pt x="9866215" y="4393982"/>
                </a:cubicBezTo>
                <a:cubicBezTo>
                  <a:pt x="9708293" y="4411036"/>
                  <a:pt x="9520249" y="4376052"/>
                  <a:pt x="9401315" y="4393982"/>
                </a:cubicBezTo>
                <a:cubicBezTo>
                  <a:pt x="9282381" y="4411912"/>
                  <a:pt x="9073810" y="4348273"/>
                  <a:pt x="8936415" y="4393982"/>
                </a:cubicBezTo>
                <a:cubicBezTo>
                  <a:pt x="8799020" y="4439691"/>
                  <a:pt x="8609478" y="4392932"/>
                  <a:pt x="8471514" y="4393982"/>
                </a:cubicBezTo>
                <a:cubicBezTo>
                  <a:pt x="8333550" y="4395032"/>
                  <a:pt x="8334187" y="4380032"/>
                  <a:pt x="8224716" y="4393982"/>
                </a:cubicBezTo>
                <a:cubicBezTo>
                  <a:pt x="8115245" y="4407932"/>
                  <a:pt x="7849660" y="4355463"/>
                  <a:pt x="7541714" y="4393982"/>
                </a:cubicBezTo>
                <a:cubicBezTo>
                  <a:pt x="7233768" y="4432501"/>
                  <a:pt x="7197653" y="4331560"/>
                  <a:pt x="6967763" y="4393982"/>
                </a:cubicBezTo>
                <a:cubicBezTo>
                  <a:pt x="6737873" y="4456404"/>
                  <a:pt x="6428191" y="4376261"/>
                  <a:pt x="6175711" y="4393982"/>
                </a:cubicBezTo>
                <a:cubicBezTo>
                  <a:pt x="5923231" y="4411703"/>
                  <a:pt x="5885536" y="4366926"/>
                  <a:pt x="5710811" y="4393982"/>
                </a:cubicBezTo>
                <a:cubicBezTo>
                  <a:pt x="5536086" y="4421038"/>
                  <a:pt x="5350120" y="4377310"/>
                  <a:pt x="5245911" y="4393982"/>
                </a:cubicBezTo>
                <a:cubicBezTo>
                  <a:pt x="5141702" y="4410654"/>
                  <a:pt x="4900018" y="4352444"/>
                  <a:pt x="4671960" y="4393982"/>
                </a:cubicBezTo>
                <a:cubicBezTo>
                  <a:pt x="4443902" y="4435520"/>
                  <a:pt x="4253494" y="4370625"/>
                  <a:pt x="3988958" y="4393982"/>
                </a:cubicBezTo>
                <a:cubicBezTo>
                  <a:pt x="3724422" y="4417339"/>
                  <a:pt x="3626082" y="4375099"/>
                  <a:pt x="3524058" y="4393982"/>
                </a:cubicBezTo>
                <a:cubicBezTo>
                  <a:pt x="3422034" y="4412865"/>
                  <a:pt x="3225363" y="4377676"/>
                  <a:pt x="3059158" y="4393982"/>
                </a:cubicBezTo>
                <a:cubicBezTo>
                  <a:pt x="2892953" y="4410288"/>
                  <a:pt x="2473751" y="4372046"/>
                  <a:pt x="2267106" y="4393982"/>
                </a:cubicBezTo>
                <a:cubicBezTo>
                  <a:pt x="2060461" y="4415918"/>
                  <a:pt x="1988030" y="4358513"/>
                  <a:pt x="1802206" y="4393982"/>
                </a:cubicBezTo>
                <a:cubicBezTo>
                  <a:pt x="1616382" y="4429451"/>
                  <a:pt x="1273882" y="4385011"/>
                  <a:pt x="1010153" y="4393982"/>
                </a:cubicBezTo>
                <a:cubicBezTo>
                  <a:pt x="746424" y="4402953"/>
                  <a:pt x="462413" y="4355238"/>
                  <a:pt x="0" y="4393982"/>
                </a:cubicBezTo>
                <a:cubicBezTo>
                  <a:pt x="-9345" y="4147027"/>
                  <a:pt x="22327" y="4016723"/>
                  <a:pt x="0" y="3888674"/>
                </a:cubicBezTo>
                <a:cubicBezTo>
                  <a:pt x="-22327" y="3760625"/>
                  <a:pt x="19990" y="3476146"/>
                  <a:pt x="0" y="3339426"/>
                </a:cubicBezTo>
                <a:cubicBezTo>
                  <a:pt x="-19990" y="3202706"/>
                  <a:pt x="15090" y="3091757"/>
                  <a:pt x="0" y="2878058"/>
                </a:cubicBezTo>
                <a:cubicBezTo>
                  <a:pt x="-15090" y="2664359"/>
                  <a:pt x="920" y="2589689"/>
                  <a:pt x="0" y="2328810"/>
                </a:cubicBezTo>
                <a:cubicBezTo>
                  <a:pt x="-920" y="2067931"/>
                  <a:pt x="55329" y="1954588"/>
                  <a:pt x="0" y="1823503"/>
                </a:cubicBezTo>
                <a:cubicBezTo>
                  <a:pt x="-55329" y="1692418"/>
                  <a:pt x="13548" y="1440688"/>
                  <a:pt x="0" y="1318195"/>
                </a:cubicBezTo>
                <a:cubicBezTo>
                  <a:pt x="-13548" y="1195702"/>
                  <a:pt x="34889" y="943513"/>
                  <a:pt x="0" y="812887"/>
                </a:cubicBezTo>
                <a:cubicBezTo>
                  <a:pt x="-34889" y="682261"/>
                  <a:pt x="80595" y="335635"/>
                  <a:pt x="0" y="0"/>
                </a:cubicBezTo>
                <a:close/>
              </a:path>
            </a:pathLst>
          </a:custGeom>
          <a:solidFill>
            <a:srgbClr val="F2FBDB"/>
          </a:solidFill>
          <a:ln>
            <a:solidFill>
              <a:schemeClr val="accent1"/>
            </a:solidFill>
            <a:extLst>
              <a:ext uri="{C807C97D-BFC1-408E-A445-0C87EB9F89A2}">
                <ask:lineSketchStyleProps xmlns:ask="http://schemas.microsoft.com/office/drawing/2018/sketchyshapes" xmlns="" sd="3786500515">
                  <ask:type>
                    <ask:lineSketchScribble/>
                  </ask:type>
                </ask:lineSketchStyleProps>
              </a:ext>
            </a:extLst>
          </a:ln>
        </p:spPr>
        <p:txBody>
          <a:bodyPr>
            <a:normAutofit/>
          </a:bodyPr>
          <a:lstStyle/>
          <a:p>
            <a:pPr marL="0" indent="0">
              <a:buNone/>
            </a:pPr>
            <a:r>
              <a:rPr lang="en-US" sz="2000" b="1" dirty="0" err="1">
                <a:effectLst/>
                <a:latin typeface="Calibri" panose="020F0502020204030204" pitchFamily="34" charset="0"/>
                <a:ea typeface="Trebuchet MS" panose="020B0603020202020204" pitchFamily="34" charset="0"/>
              </a:rPr>
              <a:t>Módulo</a:t>
            </a:r>
            <a:r>
              <a:rPr lang="en-US" sz="2000" b="1" dirty="0">
                <a:effectLst/>
                <a:latin typeface="Calibri" panose="020F0502020204030204" pitchFamily="34" charset="0"/>
                <a:ea typeface="Trebuchet MS" panose="020B0603020202020204" pitchFamily="34" charset="0"/>
              </a:rPr>
              <a:t> 3. Re</a:t>
            </a:r>
            <a:r>
              <a:rPr lang="en-US" sz="2000" b="1" spc="-10" dirty="0">
                <a:effectLst/>
                <a:latin typeface="Calibri" panose="020F0502020204030204" pitchFamily="34" charset="0"/>
                <a:ea typeface="Trebuchet MS" panose="020B0603020202020204" pitchFamily="34" charset="0"/>
              </a:rPr>
              <a:t>f</a:t>
            </a:r>
            <a:r>
              <a:rPr lang="en-US" sz="2000" b="1" spc="-5" dirty="0">
                <a:effectLst/>
                <a:latin typeface="Calibri" panose="020F0502020204030204" pitchFamily="34" charset="0"/>
                <a:ea typeface="Trebuchet MS" panose="020B0603020202020204" pitchFamily="34" charset="0"/>
              </a:rPr>
              <a:t>le</a:t>
            </a:r>
            <a:r>
              <a:rPr lang="en-US" sz="2000" b="1" dirty="0">
                <a:effectLst/>
                <a:latin typeface="Calibri" panose="020F0502020204030204" pitchFamily="34" charset="0"/>
                <a:ea typeface="Trebuchet MS" panose="020B0603020202020204" pitchFamily="34" charset="0"/>
              </a:rPr>
              <a:t>x</a:t>
            </a:r>
            <a:r>
              <a:rPr lang="en-US" sz="2000" b="1" spc="-5" dirty="0">
                <a:effectLst/>
                <a:latin typeface="Calibri" panose="020F0502020204030204" pitchFamily="34" charset="0"/>
                <a:ea typeface="Trebuchet MS" panose="020B0603020202020204" pitchFamily="34" charset="0"/>
              </a:rPr>
              <a:t>i</a:t>
            </a:r>
            <a:r>
              <a:rPr lang="en-US" sz="2000" b="1" spc="5" dirty="0">
                <a:effectLst/>
                <a:latin typeface="Calibri" panose="020F0502020204030204" pitchFamily="34" charset="0"/>
                <a:ea typeface="Trebuchet MS" panose="020B0603020202020204" pitchFamily="34" charset="0"/>
              </a:rPr>
              <a:t>ó</a:t>
            </a:r>
            <a:r>
              <a:rPr lang="en-US" sz="2000" b="1" dirty="0">
                <a:effectLst/>
                <a:latin typeface="Calibri" panose="020F0502020204030204" pitchFamily="34" charset="0"/>
                <a:ea typeface="Trebuchet MS" panose="020B0603020202020204" pitchFamily="34" charset="0"/>
              </a:rPr>
              <a:t>n</a:t>
            </a:r>
          </a:p>
          <a:p>
            <a:pPr marL="0" indent="0">
              <a:buNone/>
            </a:pPr>
            <a:endParaRPr lang="es-CL" sz="2000" b="1" dirty="0">
              <a:effectLst/>
              <a:latin typeface="Times New Roman" panose="02020603050405020304" pitchFamily="18" charset="0"/>
              <a:ea typeface="Times New Roman" panose="02020603050405020304" pitchFamily="18" charset="0"/>
            </a:endParaRPr>
          </a:p>
          <a:p>
            <a:pPr marL="342900" marR="47625" lvl="0" indent="-342900">
              <a:spcBef>
                <a:spcPts val="200"/>
              </a:spcBef>
              <a:spcAft>
                <a:spcPts val="0"/>
              </a:spcAft>
              <a:buFont typeface="Symbol" panose="05050102010706020507" pitchFamily="18" charset="2"/>
              <a:buChar char=""/>
              <a:tabLst>
                <a:tab pos="977900" algn="l"/>
              </a:tabLst>
            </a:pPr>
            <a:r>
              <a:rPr lang="en-US" sz="2000" spc="-5" dirty="0" err="1">
                <a:effectLst/>
                <a:latin typeface="Calibri" panose="020F0502020204030204" pitchFamily="34" charset="0"/>
                <a:ea typeface="Trebuchet MS" panose="020B0603020202020204" pitchFamily="34" charset="0"/>
                <a:cs typeface="Calibri" panose="020F0502020204030204" pitchFamily="34" charset="0"/>
              </a:rPr>
              <a:t>E</a:t>
            </a:r>
            <a:r>
              <a:rPr lang="en-US" sz="2000" dirty="0" err="1">
                <a:effectLst/>
                <a:latin typeface="Calibri" panose="020F0502020204030204" pitchFamily="34" charset="0"/>
                <a:ea typeface="Trebuchet MS" panose="020B0603020202020204" pitchFamily="34" charset="0"/>
                <a:cs typeface="Calibri" panose="020F0502020204030204" pitchFamily="34" charset="0"/>
              </a:rPr>
              <a:t>str</a:t>
            </a:r>
            <a:r>
              <a:rPr lang="en-US" sz="2000" spc="-10" dirty="0" err="1">
                <a:effectLst/>
                <a:latin typeface="Calibri" panose="020F0502020204030204" pitchFamily="34" charset="0"/>
                <a:ea typeface="Trebuchet MS" panose="020B0603020202020204" pitchFamily="34" charset="0"/>
                <a:cs typeface="Calibri" panose="020F0502020204030204" pitchFamily="34" charset="0"/>
              </a:rPr>
              <a:t>a</a:t>
            </a:r>
            <a:r>
              <a:rPr lang="en-US" sz="2000" dirty="0" err="1">
                <a:effectLst/>
                <a:latin typeface="Calibri" panose="020F0502020204030204" pitchFamily="34" charset="0"/>
                <a:ea typeface="Trebuchet MS" panose="020B0603020202020204" pitchFamily="34" charset="0"/>
                <a:cs typeface="Calibri" panose="020F0502020204030204" pitchFamily="34" charset="0"/>
              </a:rPr>
              <a:t>t</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e</a:t>
            </a:r>
            <a:r>
              <a:rPr lang="en-US" sz="2000" dirty="0" err="1">
                <a:effectLst/>
                <a:latin typeface="Calibri" panose="020F0502020204030204" pitchFamily="34" charset="0"/>
                <a:ea typeface="Trebuchet MS" panose="020B0603020202020204" pitchFamily="34" charset="0"/>
                <a:cs typeface="Calibri" panose="020F0502020204030204" pitchFamily="34" charset="0"/>
              </a:rPr>
              <a:t>g</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i</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a</a:t>
            </a:r>
            <a:r>
              <a:rPr lang="en-US" sz="2000" dirty="0" err="1">
                <a:effectLst/>
                <a:latin typeface="Calibri" panose="020F0502020204030204" pitchFamily="34" charset="0"/>
                <a:ea typeface="Trebuchet MS" panose="020B0603020202020204" pitchFamily="34" charset="0"/>
                <a:cs typeface="Calibri" panose="020F0502020204030204" pitchFamily="34" charset="0"/>
              </a:rPr>
              <a:t>s</a:t>
            </a:r>
            <a:r>
              <a:rPr lang="en-US" sz="2000" spc="325"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a:effectLst/>
                <a:latin typeface="Calibri" panose="020F0502020204030204" pitchFamily="34" charset="0"/>
                <a:ea typeface="Trebuchet MS" panose="020B0603020202020204" pitchFamily="34" charset="0"/>
                <a:cs typeface="Calibri" panose="020F0502020204030204" pitchFamily="34" charset="0"/>
              </a:rPr>
              <a:t>p</a:t>
            </a:r>
            <a:r>
              <a:rPr lang="en-US" sz="2000" spc="-5" dirty="0">
                <a:effectLst/>
                <a:latin typeface="Calibri" panose="020F0502020204030204" pitchFamily="34" charset="0"/>
                <a:ea typeface="Trebuchet MS" panose="020B0603020202020204" pitchFamily="34" charset="0"/>
                <a:cs typeface="Calibri" panose="020F0502020204030204" pitchFamily="34" charset="0"/>
              </a:rPr>
              <a:t>ar</a:t>
            </a:r>
            <a:r>
              <a:rPr lang="en-US" sz="2000" dirty="0">
                <a:effectLst/>
                <a:latin typeface="Calibri" panose="020F0502020204030204" pitchFamily="34" charset="0"/>
                <a:ea typeface="Trebuchet MS" panose="020B0603020202020204" pitchFamily="34" charset="0"/>
                <a:cs typeface="Calibri" panose="020F0502020204030204" pitchFamily="34" charset="0"/>
              </a:rPr>
              <a:t>a</a:t>
            </a:r>
            <a:r>
              <a:rPr lang="en-US" sz="2000" spc="330"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a:effectLst/>
                <a:latin typeface="Calibri" panose="020F0502020204030204" pitchFamily="34" charset="0"/>
                <a:ea typeface="Trebuchet MS" panose="020B0603020202020204" pitchFamily="34" charset="0"/>
                <a:cs typeface="Calibri" panose="020F0502020204030204" pitchFamily="34" charset="0"/>
              </a:rPr>
              <a:t>l</a:t>
            </a:r>
            <a:r>
              <a:rPr lang="en-US" sz="2000" dirty="0">
                <a:effectLst/>
                <a:latin typeface="Calibri" panose="020F0502020204030204" pitchFamily="34" charset="0"/>
                <a:ea typeface="Trebuchet MS" panose="020B0603020202020204" pitchFamily="34" charset="0"/>
                <a:cs typeface="Calibri" panose="020F0502020204030204" pitchFamily="34" charset="0"/>
              </a:rPr>
              <a:t>a</a:t>
            </a:r>
            <a:r>
              <a:rPr lang="en-US" sz="2000" spc="330"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a:effectLst/>
                <a:latin typeface="Calibri" panose="020F0502020204030204" pitchFamily="34" charset="0"/>
                <a:ea typeface="Trebuchet MS" panose="020B0603020202020204" pitchFamily="34" charset="0"/>
                <a:cs typeface="Calibri" panose="020F0502020204030204" pitchFamily="34" charset="0"/>
              </a:rPr>
              <a:t>r</a:t>
            </a:r>
            <a:r>
              <a:rPr lang="en-US" sz="2000" spc="5" dirty="0">
                <a:effectLst/>
                <a:latin typeface="Calibri" panose="020F0502020204030204" pitchFamily="34" charset="0"/>
                <a:ea typeface="Trebuchet MS" panose="020B0603020202020204" pitchFamily="34" charset="0"/>
                <a:cs typeface="Calibri" panose="020F0502020204030204" pitchFamily="34" charset="0"/>
              </a:rPr>
              <a:t>e</a:t>
            </a:r>
            <a:r>
              <a:rPr lang="en-US" sz="2000" spc="-5" dirty="0">
                <a:effectLst/>
                <a:latin typeface="Calibri" panose="020F0502020204030204" pitchFamily="34" charset="0"/>
                <a:ea typeface="Trebuchet MS" panose="020B0603020202020204" pitchFamily="34" charset="0"/>
                <a:cs typeface="Calibri" panose="020F0502020204030204" pitchFamily="34" charset="0"/>
              </a:rPr>
              <a:t>fle</a:t>
            </a:r>
            <a:r>
              <a:rPr lang="en-US" sz="2000" dirty="0">
                <a:effectLst/>
                <a:latin typeface="Calibri" panose="020F0502020204030204" pitchFamily="34" charset="0"/>
                <a:ea typeface="Trebuchet MS" panose="020B0603020202020204" pitchFamily="34" charset="0"/>
                <a:cs typeface="Calibri" panose="020F0502020204030204" pitchFamily="34" charset="0"/>
              </a:rPr>
              <a:t>x</a:t>
            </a:r>
            <a:r>
              <a:rPr lang="en-US" sz="2000" spc="-5" dirty="0">
                <a:effectLst/>
                <a:latin typeface="Calibri" panose="020F0502020204030204" pitchFamily="34" charset="0"/>
                <a:ea typeface="Trebuchet MS" panose="020B0603020202020204" pitchFamily="34" charset="0"/>
                <a:cs typeface="Calibri" panose="020F0502020204030204" pitchFamily="34" charset="0"/>
              </a:rPr>
              <a:t>i</a:t>
            </a:r>
            <a:r>
              <a:rPr lang="en-US" sz="2000" spc="5" dirty="0">
                <a:effectLst/>
                <a:latin typeface="Calibri" panose="020F0502020204030204" pitchFamily="34" charset="0"/>
                <a:ea typeface="Trebuchet MS" panose="020B0603020202020204" pitchFamily="34" charset="0"/>
                <a:cs typeface="Calibri" panose="020F0502020204030204" pitchFamily="34" charset="0"/>
              </a:rPr>
              <a:t>ó</a:t>
            </a:r>
            <a:r>
              <a:rPr lang="en-US" sz="2000" dirty="0">
                <a:effectLst/>
                <a:latin typeface="Calibri" panose="020F0502020204030204" pitchFamily="34" charset="0"/>
                <a:ea typeface="Trebuchet MS" panose="020B0603020202020204" pitchFamily="34" charset="0"/>
                <a:cs typeface="Calibri" panose="020F0502020204030204" pitchFamily="34" charset="0"/>
              </a:rPr>
              <a:t>n</a:t>
            </a:r>
            <a:r>
              <a:rPr lang="en-US" sz="2000" spc="330"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a:effectLst/>
                <a:latin typeface="Calibri" panose="020F0502020204030204" pitchFamily="34" charset="0"/>
                <a:ea typeface="Trebuchet MS" panose="020B0603020202020204" pitchFamily="34" charset="0"/>
                <a:cs typeface="Calibri" panose="020F0502020204030204" pitchFamily="34" charset="0"/>
              </a:rPr>
              <a:t>d</a:t>
            </a:r>
            <a:r>
              <a:rPr lang="en-US" sz="2000" dirty="0">
                <a:effectLst/>
                <a:latin typeface="Calibri" panose="020F0502020204030204" pitchFamily="34" charset="0"/>
                <a:ea typeface="Trebuchet MS" panose="020B0603020202020204" pitchFamily="34" charset="0"/>
                <a:cs typeface="Calibri" panose="020F0502020204030204" pitchFamily="34" charset="0"/>
              </a:rPr>
              <a:t>e</a:t>
            </a:r>
            <a:r>
              <a:rPr lang="en-US" sz="2000" spc="330"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a:effectLst/>
                <a:latin typeface="Calibri" panose="020F0502020204030204" pitchFamily="34" charset="0"/>
                <a:ea typeface="Trebuchet MS" panose="020B0603020202020204" pitchFamily="34" charset="0"/>
                <a:cs typeface="Calibri" panose="020F0502020204030204" pitchFamily="34" charset="0"/>
              </a:rPr>
              <a:t>l</a:t>
            </a:r>
            <a:r>
              <a:rPr lang="en-US" sz="2000" spc="5" dirty="0">
                <a:effectLst/>
                <a:latin typeface="Calibri" panose="020F0502020204030204" pitchFamily="34" charset="0"/>
                <a:ea typeface="Trebuchet MS" panose="020B0603020202020204" pitchFamily="34" charset="0"/>
                <a:cs typeface="Calibri" panose="020F0502020204030204" pitchFamily="34" charset="0"/>
              </a:rPr>
              <a:t>o</a:t>
            </a:r>
            <a:r>
              <a:rPr lang="en-US" sz="2000" dirty="0">
                <a:effectLst/>
                <a:latin typeface="Calibri" panose="020F0502020204030204" pitchFamily="34" charset="0"/>
                <a:ea typeface="Trebuchet MS" panose="020B0603020202020204" pitchFamily="34" charset="0"/>
                <a:cs typeface="Calibri" panose="020F0502020204030204" pitchFamily="34" charset="0"/>
              </a:rPr>
              <a:t>s</a:t>
            </a:r>
            <a:r>
              <a:rPr lang="en-US" sz="2000" spc="325"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re</a:t>
            </a:r>
            <a:r>
              <a:rPr lang="en-US" sz="2000" dirty="0" err="1">
                <a:effectLst/>
                <a:latin typeface="Calibri" panose="020F0502020204030204" pitchFamily="34" charset="0"/>
                <a:ea typeface="Trebuchet MS" panose="020B0603020202020204" pitchFamily="34" charset="0"/>
                <a:cs typeface="Calibri" panose="020F0502020204030204" pitchFamily="34" charset="0"/>
              </a:rPr>
              <a:t>s</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ul</a:t>
            </a:r>
            <a:r>
              <a:rPr lang="en-US" sz="2000" spc="10" dirty="0" err="1">
                <a:effectLst/>
                <a:latin typeface="Calibri" panose="020F0502020204030204" pitchFamily="34" charset="0"/>
                <a:ea typeface="Trebuchet MS" panose="020B0603020202020204" pitchFamily="34" charset="0"/>
                <a:cs typeface="Calibri" panose="020F0502020204030204" pitchFamily="34" charset="0"/>
              </a:rPr>
              <a:t>t</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a</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d</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o</a:t>
            </a:r>
            <a:r>
              <a:rPr lang="en-US" sz="2000" dirty="0" err="1">
                <a:effectLst/>
                <a:latin typeface="Calibri" panose="020F0502020204030204" pitchFamily="34" charset="0"/>
                <a:ea typeface="Trebuchet MS" panose="020B0603020202020204" pitchFamily="34" charset="0"/>
                <a:cs typeface="Calibri" panose="020F0502020204030204" pitchFamily="34" charset="0"/>
              </a:rPr>
              <a:t>s</a:t>
            </a:r>
            <a:r>
              <a:rPr lang="en-US" sz="2000" spc="325"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a:effectLst/>
                <a:latin typeface="Calibri" panose="020F0502020204030204" pitchFamily="34" charset="0"/>
                <a:ea typeface="Trebuchet MS" panose="020B0603020202020204" pitchFamily="34" charset="0"/>
                <a:cs typeface="Calibri" panose="020F0502020204030204" pitchFamily="34" charset="0"/>
              </a:rPr>
              <a:t>d</a:t>
            </a:r>
            <a:r>
              <a:rPr lang="en-US" sz="2000" dirty="0">
                <a:effectLst/>
                <a:latin typeface="Calibri" panose="020F0502020204030204" pitchFamily="34" charset="0"/>
                <a:ea typeface="Trebuchet MS" panose="020B0603020202020204" pitchFamily="34" charset="0"/>
                <a:cs typeface="Calibri" panose="020F0502020204030204" pitchFamily="34" charset="0"/>
              </a:rPr>
              <a:t>e</a:t>
            </a:r>
            <a:r>
              <a:rPr lang="en-US" sz="2000" spc="320"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a:effectLst/>
                <a:latin typeface="Calibri" panose="020F0502020204030204" pitchFamily="34" charset="0"/>
                <a:ea typeface="Trebuchet MS" panose="020B0603020202020204" pitchFamily="34" charset="0"/>
                <a:cs typeface="Calibri" panose="020F0502020204030204" pitchFamily="34" charset="0"/>
              </a:rPr>
              <a:t>l</a:t>
            </a:r>
            <a:r>
              <a:rPr lang="en-US" sz="2000" dirty="0">
                <a:effectLst/>
                <a:latin typeface="Calibri" panose="020F0502020204030204" pitchFamily="34" charset="0"/>
                <a:ea typeface="Trebuchet MS" panose="020B0603020202020204" pitchFamily="34" charset="0"/>
                <a:cs typeface="Calibri" panose="020F0502020204030204" pitchFamily="34" charset="0"/>
              </a:rPr>
              <a:t>a</a:t>
            </a:r>
            <a:r>
              <a:rPr lang="en-US" sz="2000" spc="320"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e</a:t>
            </a:r>
            <a:r>
              <a:rPr lang="en-US" sz="2000" spc="10" dirty="0" err="1">
                <a:effectLst/>
                <a:latin typeface="Calibri" panose="020F0502020204030204" pitchFamily="34" charset="0"/>
                <a:ea typeface="Trebuchet MS" panose="020B0603020202020204" pitchFamily="34" charset="0"/>
                <a:cs typeface="Calibri" panose="020F0502020204030204" pitchFamily="34" charset="0"/>
              </a:rPr>
              <a:t>v</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al</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u</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a</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c</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i</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ó</a:t>
            </a:r>
            <a:r>
              <a:rPr lang="en-US" sz="2000" dirty="0" err="1">
                <a:effectLst/>
                <a:latin typeface="Calibri" panose="020F0502020204030204" pitchFamily="34" charset="0"/>
                <a:ea typeface="Trebuchet MS" panose="020B0603020202020204" pitchFamily="34" charset="0"/>
                <a:cs typeface="Calibri" panose="020F0502020204030204" pitchFamily="34" charset="0"/>
              </a:rPr>
              <a:t>n</a:t>
            </a:r>
            <a:r>
              <a:rPr lang="en-US" sz="2000" spc="330" dirty="0">
                <a:effectLst/>
                <a:latin typeface="Calibri" panose="020F0502020204030204" pitchFamily="34" charset="0"/>
                <a:ea typeface="Trebuchet MS" panose="020B0603020202020204" pitchFamily="34" charset="0"/>
                <a:cs typeface="Calibri" panose="020F0502020204030204" pitchFamily="34" charset="0"/>
              </a:rPr>
              <a:t> </a:t>
            </a:r>
            <a:r>
              <a:rPr lang="en-US" sz="2000" dirty="0">
                <a:effectLst/>
                <a:latin typeface="Calibri" panose="020F0502020204030204" pitchFamily="34" charset="0"/>
                <a:ea typeface="Trebuchet MS" panose="020B0603020202020204" pitchFamily="34" charset="0"/>
                <a:cs typeface="Calibri" panose="020F0502020204030204" pitchFamily="34" charset="0"/>
              </a:rPr>
              <a:t>y</a:t>
            </a:r>
            <a:r>
              <a:rPr lang="en-US" sz="2000" spc="320" dirty="0">
                <a:effectLst/>
                <a:latin typeface="Calibri" panose="020F0502020204030204" pitchFamily="34" charset="0"/>
                <a:ea typeface="Trebuchet MS" panose="020B0603020202020204" pitchFamily="34" charset="0"/>
                <a:cs typeface="Calibri" panose="020F0502020204030204" pitchFamily="34" charset="0"/>
              </a:rPr>
              <a:t> </a:t>
            </a:r>
            <a:r>
              <a:rPr lang="en-US" sz="2000" spc="-5" dirty="0">
                <a:effectLst/>
                <a:latin typeface="Calibri" panose="020F0502020204030204" pitchFamily="34" charset="0"/>
                <a:ea typeface="Trebuchet MS" panose="020B0603020202020204" pitchFamily="34" charset="0"/>
                <a:cs typeface="Calibri" panose="020F0502020204030204" pitchFamily="34" charset="0"/>
              </a:rPr>
              <a:t>l</a:t>
            </a:r>
            <a:r>
              <a:rPr lang="en-US" sz="2000" dirty="0">
                <a:effectLst/>
                <a:latin typeface="Calibri" panose="020F0502020204030204" pitchFamily="34" charset="0"/>
                <a:ea typeface="Trebuchet MS" panose="020B0603020202020204" pitchFamily="34" charset="0"/>
                <a:cs typeface="Calibri" panose="020F0502020204030204" pitchFamily="34" charset="0"/>
              </a:rPr>
              <a:t>a </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pla</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n</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ifi</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c</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a</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c</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i</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ó</a:t>
            </a:r>
            <a:r>
              <a:rPr lang="en-US" sz="2000" spc="-5" dirty="0" err="1">
                <a:effectLst/>
                <a:latin typeface="Calibri" panose="020F0502020204030204" pitchFamily="34" charset="0"/>
                <a:ea typeface="Trebuchet MS" panose="020B0603020202020204" pitchFamily="34" charset="0"/>
                <a:cs typeface="Calibri" panose="020F0502020204030204" pitchFamily="34" charset="0"/>
              </a:rPr>
              <a:t>n</a:t>
            </a:r>
            <a:r>
              <a:rPr lang="en-US" sz="2000" dirty="0">
                <a:effectLst/>
                <a:latin typeface="Calibri" panose="020F0502020204030204" pitchFamily="34" charset="0"/>
                <a:ea typeface="Trebuchet MS" panose="020B0603020202020204" pitchFamily="34" charset="0"/>
                <a:cs typeface="Calibri" panose="020F0502020204030204" pitchFamily="34" charset="0"/>
              </a:rPr>
              <a:t>.</a:t>
            </a:r>
          </a:p>
          <a:p>
            <a:pPr marL="342900" marR="47625" lvl="0" indent="-342900">
              <a:spcBef>
                <a:spcPts val="200"/>
              </a:spcBef>
              <a:spcAft>
                <a:spcPts val="0"/>
              </a:spcAft>
              <a:buFont typeface="Symbol" panose="05050102010706020507" pitchFamily="18" charset="2"/>
              <a:buChar char=""/>
              <a:tabLst>
                <a:tab pos="977900" algn="l"/>
              </a:tabLst>
            </a:pPr>
            <a:r>
              <a:rPr lang="en-US" sz="2000" dirty="0">
                <a:latin typeface="Calibri" panose="020F0502020204030204" pitchFamily="34" charset="0"/>
                <a:ea typeface="Courier New" panose="02070309020205020404" pitchFamily="49" charset="0"/>
                <a:cs typeface="Calibri" panose="020F0502020204030204" pitchFamily="34" charset="0"/>
              </a:rPr>
              <a:t>El  error como </a:t>
            </a:r>
            <a:r>
              <a:rPr lang="en-US" sz="2000" dirty="0" err="1">
                <a:latin typeface="Calibri" panose="020F0502020204030204" pitchFamily="34" charset="0"/>
                <a:ea typeface="Courier New" panose="02070309020205020404" pitchFamily="49" charset="0"/>
                <a:cs typeface="Calibri" panose="020F0502020204030204" pitchFamily="34" charset="0"/>
              </a:rPr>
              <a:t>estrategia</a:t>
            </a:r>
            <a:r>
              <a:rPr lang="en-US" sz="2000" dirty="0">
                <a:latin typeface="Calibri" panose="020F0502020204030204" pitchFamily="34" charset="0"/>
                <a:ea typeface="Courier New" panose="02070309020205020404" pitchFamily="49" charset="0"/>
                <a:cs typeface="Calibri" panose="020F0502020204030204" pitchFamily="34" charset="0"/>
              </a:rPr>
              <a:t> </a:t>
            </a:r>
            <a:r>
              <a:rPr lang="en-US" sz="2000" dirty="0" err="1">
                <a:latin typeface="Calibri" panose="020F0502020204030204" pitchFamily="34" charset="0"/>
                <a:ea typeface="Courier New" panose="02070309020205020404" pitchFamily="49" charset="0"/>
                <a:cs typeface="Calibri" panose="020F0502020204030204" pitchFamily="34" charset="0"/>
              </a:rPr>
              <a:t>didáctica</a:t>
            </a:r>
            <a:endParaRPr lang="es-CL" sz="2000" dirty="0">
              <a:effectLst/>
              <a:latin typeface="Times New Roman" panose="02020603050405020304" pitchFamily="18" charset="0"/>
              <a:ea typeface="Courier New" panose="02070309020205020404" pitchFamily="49" charset="0"/>
              <a:cs typeface="Calibri" panose="020F0502020204030204" pitchFamily="34" charset="0"/>
            </a:endParaRPr>
          </a:p>
          <a:p>
            <a:pPr marL="749300" marR="47625" indent="0">
              <a:spcBef>
                <a:spcPts val="200"/>
              </a:spcBef>
              <a:spcAft>
                <a:spcPts val="0"/>
              </a:spcAft>
              <a:buNone/>
              <a:tabLst>
                <a:tab pos="977900" algn="l"/>
              </a:tabLst>
            </a:pPr>
            <a:r>
              <a:rPr lang="en-US" sz="2000" b="1" dirty="0">
                <a:effectLst/>
                <a:latin typeface="Calibri" panose="020F0502020204030204" pitchFamily="34" charset="0"/>
                <a:ea typeface="Trebuchet MS" panose="020B0603020202020204" pitchFamily="34" charset="0"/>
              </a:rPr>
              <a:t> </a:t>
            </a:r>
          </a:p>
          <a:p>
            <a:pPr marL="749300" marR="47625" indent="0">
              <a:spcBef>
                <a:spcPts val="200"/>
              </a:spcBef>
              <a:spcAft>
                <a:spcPts val="0"/>
              </a:spcAft>
              <a:buNone/>
              <a:tabLst>
                <a:tab pos="977900" algn="l"/>
              </a:tabLst>
            </a:pPr>
            <a:endParaRPr lang="es-CL" sz="2000" b="1" dirty="0">
              <a:effectLst/>
              <a:latin typeface="Times New Roman" panose="02020603050405020304" pitchFamily="18" charset="0"/>
              <a:ea typeface="Times New Roman" panose="02020603050405020304" pitchFamily="18" charset="0"/>
            </a:endParaRPr>
          </a:p>
          <a:p>
            <a:pPr marL="0" marR="47625" indent="0">
              <a:spcBef>
                <a:spcPts val="200"/>
              </a:spcBef>
              <a:spcAft>
                <a:spcPts val="0"/>
              </a:spcAft>
              <a:buNone/>
              <a:tabLst>
                <a:tab pos="977900" algn="l"/>
              </a:tabLst>
            </a:pPr>
            <a:r>
              <a:rPr lang="en-US" sz="2000" b="1" dirty="0" err="1">
                <a:effectLst/>
                <a:latin typeface="Calibri" panose="020F0502020204030204" pitchFamily="34" charset="0"/>
                <a:ea typeface="Trebuchet MS" panose="020B0603020202020204" pitchFamily="34" charset="0"/>
              </a:rPr>
              <a:t>Módulo</a:t>
            </a:r>
            <a:r>
              <a:rPr lang="en-US" sz="2000" b="1" dirty="0">
                <a:effectLst/>
                <a:latin typeface="Calibri" panose="020F0502020204030204" pitchFamily="34" charset="0"/>
                <a:ea typeface="Trebuchet MS" panose="020B0603020202020204" pitchFamily="34" charset="0"/>
              </a:rPr>
              <a:t> 4. </a:t>
            </a:r>
            <a:r>
              <a:rPr lang="en-US" sz="2000" b="1" dirty="0" err="1">
                <a:effectLst/>
                <a:latin typeface="Calibri" panose="020F0502020204030204" pitchFamily="34" charset="0"/>
                <a:ea typeface="Trebuchet MS" panose="020B0603020202020204" pitchFamily="34" charset="0"/>
              </a:rPr>
              <a:t>Trabajo</a:t>
            </a:r>
            <a:r>
              <a:rPr lang="en-US" sz="2000" b="1" dirty="0">
                <a:effectLst/>
                <a:latin typeface="Calibri" panose="020F0502020204030204" pitchFamily="34" charset="0"/>
                <a:ea typeface="Trebuchet MS" panose="020B0603020202020204" pitchFamily="34" charset="0"/>
              </a:rPr>
              <a:t> </a:t>
            </a:r>
            <a:r>
              <a:rPr lang="en-US" sz="2000" b="1" dirty="0" err="1">
                <a:effectLst/>
                <a:latin typeface="Calibri" panose="020F0502020204030204" pitchFamily="34" charset="0"/>
                <a:ea typeface="Trebuchet MS" panose="020B0603020202020204" pitchFamily="34" charset="0"/>
              </a:rPr>
              <a:t>colaborativo</a:t>
            </a:r>
            <a:r>
              <a:rPr lang="en-US" sz="2000" b="1" dirty="0">
                <a:effectLst/>
                <a:latin typeface="Calibri" panose="020F0502020204030204" pitchFamily="34" charset="0"/>
                <a:ea typeface="Trebuchet MS" panose="020B0603020202020204" pitchFamily="34" charset="0"/>
              </a:rPr>
              <a:t>:</a:t>
            </a:r>
          </a:p>
          <a:p>
            <a:pPr marR="47625">
              <a:spcBef>
                <a:spcPts val="200"/>
              </a:spcBef>
              <a:spcAft>
                <a:spcPts val="0"/>
              </a:spcAft>
              <a:tabLst>
                <a:tab pos="977900" algn="l"/>
              </a:tabLst>
            </a:pPr>
            <a:endParaRPr lang="es-CL" sz="2000" dirty="0">
              <a:effectLst/>
              <a:latin typeface="Times New Roman" panose="02020603050405020304" pitchFamily="18" charset="0"/>
              <a:ea typeface="Times New Roman" panose="02020603050405020304" pitchFamily="18" charset="0"/>
            </a:endParaRPr>
          </a:p>
          <a:p>
            <a:pPr marL="342900" marR="47625" lvl="0" indent="-342900">
              <a:spcBef>
                <a:spcPts val="200"/>
              </a:spcBef>
              <a:spcAft>
                <a:spcPts val="0"/>
              </a:spcAft>
              <a:buFont typeface="Symbol" panose="05050102010706020507" pitchFamily="18" charset="2"/>
              <a:buChar char=""/>
              <a:tabLst>
                <a:tab pos="977900" algn="l"/>
              </a:tabLst>
            </a:pPr>
            <a:r>
              <a:rPr lang="en-US" sz="2000" dirty="0" err="1">
                <a:effectLst/>
                <a:latin typeface="Calibri" panose="020F0502020204030204" pitchFamily="34" charset="0"/>
                <a:ea typeface="Trebuchet MS" panose="020B0603020202020204" pitchFamily="34" charset="0"/>
                <a:cs typeface="Calibri" panose="020F0502020204030204" pitchFamily="34" charset="0"/>
              </a:rPr>
              <a:t>Qué</a:t>
            </a:r>
            <a:r>
              <a:rPr lang="en-US" sz="2000" dirty="0">
                <a:effectLst/>
                <a:latin typeface="Calibri" panose="020F0502020204030204" pitchFamily="34" charset="0"/>
                <a:ea typeface="Trebuchet MS" panose="020B0603020202020204" pitchFamily="34" charset="0"/>
                <a:cs typeface="Calibri" panose="020F0502020204030204" pitchFamily="34" charset="0"/>
              </a:rPr>
              <a:t> es el </a:t>
            </a:r>
            <a:r>
              <a:rPr lang="en-US" sz="2000" dirty="0" err="1">
                <a:effectLst/>
                <a:latin typeface="Calibri" panose="020F0502020204030204" pitchFamily="34" charset="0"/>
                <a:ea typeface="Trebuchet MS" panose="020B0603020202020204" pitchFamily="34" charset="0"/>
                <a:cs typeface="Calibri" panose="020F0502020204030204" pitchFamily="34" charset="0"/>
              </a:rPr>
              <a:t>trabajo</a:t>
            </a:r>
            <a:r>
              <a:rPr lang="en-US" sz="2000" dirty="0">
                <a:effectLst/>
                <a:latin typeface="Calibri" panose="020F0502020204030204" pitchFamily="34" charset="0"/>
                <a:ea typeface="Trebuchet MS" panose="020B0603020202020204" pitchFamily="34" charset="0"/>
                <a:cs typeface="Calibri" panose="020F0502020204030204" pitchFamily="34" charset="0"/>
              </a:rPr>
              <a:t> </a:t>
            </a:r>
            <a:r>
              <a:rPr lang="en-US" sz="2000" dirty="0" err="1">
                <a:effectLst/>
                <a:latin typeface="Calibri" panose="020F0502020204030204" pitchFamily="34" charset="0"/>
                <a:ea typeface="Trebuchet MS" panose="020B0603020202020204" pitchFamily="34" charset="0"/>
                <a:cs typeface="Calibri" panose="020F0502020204030204" pitchFamily="34" charset="0"/>
              </a:rPr>
              <a:t>colaborativo</a:t>
            </a:r>
            <a:r>
              <a:rPr lang="en-US" sz="2000" dirty="0">
                <a:effectLst/>
                <a:latin typeface="Calibri" panose="020F0502020204030204" pitchFamily="34" charset="0"/>
                <a:ea typeface="Trebuchet MS" panose="020B0603020202020204" pitchFamily="34" charset="0"/>
                <a:cs typeface="Calibri" panose="020F0502020204030204" pitchFamily="34" charset="0"/>
              </a:rPr>
              <a:t> y </a:t>
            </a:r>
            <a:r>
              <a:rPr lang="en-US" sz="2000" dirty="0" err="1">
                <a:effectLst/>
                <a:latin typeface="Calibri" panose="020F0502020204030204" pitchFamily="34" charset="0"/>
                <a:ea typeface="Trebuchet MS" panose="020B0603020202020204" pitchFamily="34" charset="0"/>
                <a:cs typeface="Calibri" panose="020F0502020204030204" pitchFamily="34" charset="0"/>
              </a:rPr>
              <a:t>cómo</a:t>
            </a:r>
            <a:r>
              <a:rPr lang="en-US" sz="2000" dirty="0">
                <a:effectLst/>
                <a:latin typeface="Calibri" panose="020F0502020204030204" pitchFamily="34" charset="0"/>
                <a:ea typeface="Trebuchet MS" panose="020B0603020202020204" pitchFamily="34" charset="0"/>
                <a:cs typeface="Calibri" panose="020F0502020204030204" pitchFamily="34" charset="0"/>
              </a:rPr>
              <a:t> </a:t>
            </a:r>
            <a:r>
              <a:rPr lang="en-US" sz="2000" dirty="0" err="1">
                <a:effectLst/>
                <a:latin typeface="Calibri" panose="020F0502020204030204" pitchFamily="34" charset="0"/>
                <a:ea typeface="Trebuchet MS" panose="020B0603020202020204" pitchFamily="34" charset="0"/>
                <a:cs typeface="Calibri" panose="020F0502020204030204" pitchFamily="34" charset="0"/>
              </a:rPr>
              <a:t>contribuye</a:t>
            </a:r>
            <a:r>
              <a:rPr lang="en-US" sz="2000" dirty="0">
                <a:effectLst/>
                <a:latin typeface="Calibri" panose="020F0502020204030204" pitchFamily="34" charset="0"/>
                <a:ea typeface="Trebuchet MS" panose="020B0603020202020204" pitchFamily="34" charset="0"/>
                <a:cs typeface="Calibri" panose="020F0502020204030204" pitchFamily="34" charset="0"/>
              </a:rPr>
              <a:t> a la </a:t>
            </a:r>
            <a:r>
              <a:rPr lang="en-US" sz="2000" dirty="0" err="1">
                <a:effectLst/>
                <a:latin typeface="Calibri" panose="020F0502020204030204" pitchFamily="34" charset="0"/>
                <a:ea typeface="Trebuchet MS" panose="020B0603020202020204" pitchFamily="34" charset="0"/>
                <a:cs typeface="Calibri" panose="020F0502020204030204" pitchFamily="34" charset="0"/>
              </a:rPr>
              <a:t>mejora</a:t>
            </a:r>
            <a:r>
              <a:rPr lang="en-US" sz="2000" dirty="0">
                <a:effectLst/>
                <a:latin typeface="Calibri" panose="020F0502020204030204" pitchFamily="34" charset="0"/>
                <a:ea typeface="Trebuchet MS" panose="020B0603020202020204" pitchFamily="34" charset="0"/>
                <a:cs typeface="Calibri" panose="020F0502020204030204" pitchFamily="34" charset="0"/>
              </a:rPr>
              <a:t> </a:t>
            </a:r>
            <a:endParaRPr lang="es-CL" sz="2000" dirty="0">
              <a:effectLst/>
              <a:latin typeface="Times New Roman" panose="02020603050405020304" pitchFamily="18" charset="0"/>
              <a:ea typeface="Courier New" panose="02070309020205020404" pitchFamily="49" charset="0"/>
              <a:cs typeface="Calibri" panose="020F0502020204030204" pitchFamily="34" charset="0"/>
            </a:endParaRPr>
          </a:p>
          <a:p>
            <a:pPr marL="342900" marR="47625" lvl="0" indent="-342900">
              <a:spcBef>
                <a:spcPts val="200"/>
              </a:spcBef>
              <a:spcAft>
                <a:spcPts val="0"/>
              </a:spcAft>
              <a:buFont typeface="Symbol" panose="05050102010706020507" pitchFamily="18" charset="2"/>
              <a:buChar char=""/>
              <a:tabLst>
                <a:tab pos="977900" algn="l"/>
              </a:tabLst>
            </a:pPr>
            <a:r>
              <a:rPr lang="en-US" sz="2000" dirty="0" err="1">
                <a:effectLst/>
                <a:latin typeface="Calibri" panose="020F0502020204030204" pitchFamily="34" charset="0"/>
                <a:ea typeface="Trebuchet MS" panose="020B0603020202020204" pitchFamily="34" charset="0"/>
                <a:cs typeface="Calibri" panose="020F0502020204030204" pitchFamily="34" charset="0"/>
              </a:rPr>
              <a:t>Estrategias</a:t>
            </a:r>
            <a:r>
              <a:rPr lang="en-US" sz="2000" dirty="0">
                <a:effectLst/>
                <a:latin typeface="Calibri" panose="020F0502020204030204" pitchFamily="34" charset="0"/>
                <a:ea typeface="Trebuchet MS" panose="020B0603020202020204" pitchFamily="34" charset="0"/>
                <a:cs typeface="Calibri" panose="020F0502020204030204" pitchFamily="34" charset="0"/>
              </a:rPr>
              <a:t> para la </a:t>
            </a:r>
            <a:r>
              <a:rPr lang="en-US" sz="2000" dirty="0" err="1">
                <a:effectLst/>
                <a:latin typeface="Calibri" panose="020F0502020204030204" pitchFamily="34" charset="0"/>
                <a:ea typeface="Trebuchet MS" panose="020B0603020202020204" pitchFamily="34" charset="0"/>
                <a:cs typeface="Calibri" panose="020F0502020204030204" pitchFamily="34" charset="0"/>
              </a:rPr>
              <a:t>implementación</a:t>
            </a:r>
            <a:r>
              <a:rPr lang="en-US" sz="2000" dirty="0">
                <a:effectLst/>
                <a:latin typeface="Calibri" panose="020F0502020204030204" pitchFamily="34" charset="0"/>
                <a:ea typeface="Trebuchet MS" panose="020B0603020202020204" pitchFamily="34" charset="0"/>
                <a:cs typeface="Calibri" panose="020F0502020204030204" pitchFamily="34" charset="0"/>
              </a:rPr>
              <a:t> del </a:t>
            </a:r>
            <a:r>
              <a:rPr lang="en-US" sz="2000" dirty="0" err="1">
                <a:effectLst/>
                <a:latin typeface="Calibri" panose="020F0502020204030204" pitchFamily="34" charset="0"/>
                <a:ea typeface="Trebuchet MS" panose="020B0603020202020204" pitchFamily="34" charset="0"/>
                <a:cs typeface="Calibri" panose="020F0502020204030204" pitchFamily="34" charset="0"/>
              </a:rPr>
              <a:t>trabajo</a:t>
            </a:r>
            <a:r>
              <a:rPr lang="en-US" sz="2000" dirty="0">
                <a:effectLst/>
                <a:latin typeface="Calibri" panose="020F0502020204030204" pitchFamily="34" charset="0"/>
                <a:ea typeface="Trebuchet MS" panose="020B0603020202020204" pitchFamily="34" charset="0"/>
                <a:cs typeface="Calibri" panose="020F0502020204030204" pitchFamily="34" charset="0"/>
              </a:rPr>
              <a:t> </a:t>
            </a:r>
            <a:r>
              <a:rPr lang="en-US" sz="2000" dirty="0" err="1">
                <a:effectLst/>
                <a:latin typeface="Calibri" panose="020F0502020204030204" pitchFamily="34" charset="0"/>
                <a:ea typeface="Trebuchet MS" panose="020B0603020202020204" pitchFamily="34" charset="0"/>
                <a:cs typeface="Calibri" panose="020F0502020204030204" pitchFamily="34" charset="0"/>
              </a:rPr>
              <a:t>colaborativo</a:t>
            </a:r>
            <a:r>
              <a:rPr lang="en-US" sz="2000" dirty="0">
                <a:effectLst/>
                <a:latin typeface="Calibri" panose="020F0502020204030204" pitchFamily="34" charset="0"/>
                <a:ea typeface="Trebuchet MS" panose="020B0603020202020204" pitchFamily="34" charset="0"/>
                <a:cs typeface="Calibri" panose="020F0502020204030204" pitchFamily="34" charset="0"/>
              </a:rPr>
              <a:t>. </a:t>
            </a:r>
            <a:endParaRPr lang="es-CL" sz="2000" dirty="0">
              <a:effectLst/>
              <a:latin typeface="Times New Roman" panose="02020603050405020304" pitchFamily="18" charset="0"/>
              <a:ea typeface="Courier New" panose="02070309020205020404" pitchFamily="49" charset="0"/>
              <a:cs typeface="Calibri" panose="020F0502020204030204" pitchFamily="34" charset="0"/>
            </a:endParaRPr>
          </a:p>
          <a:p>
            <a:pPr marL="342900" marR="47625" lvl="0" indent="-342900">
              <a:spcBef>
                <a:spcPts val="200"/>
              </a:spcBef>
              <a:spcAft>
                <a:spcPts val="0"/>
              </a:spcAft>
              <a:buFont typeface="Symbol" panose="05050102010706020507" pitchFamily="18" charset="2"/>
              <a:buChar char=""/>
              <a:tabLst>
                <a:tab pos="977900" algn="l"/>
              </a:tabLst>
            </a:pPr>
            <a:r>
              <a:rPr lang="en-US" sz="2000" dirty="0" err="1">
                <a:effectLst/>
                <a:latin typeface="Calibri" panose="020F0502020204030204" pitchFamily="34" charset="0"/>
                <a:ea typeface="Trebuchet MS" panose="020B0603020202020204" pitchFamily="34" charset="0"/>
                <a:cs typeface="Calibri" panose="020F0502020204030204" pitchFamily="34" charset="0"/>
              </a:rPr>
              <a:t>Cómo</a:t>
            </a:r>
            <a:r>
              <a:rPr lang="en-US" sz="2000" dirty="0">
                <a:effectLst/>
                <a:latin typeface="Calibri" panose="020F0502020204030204" pitchFamily="34" charset="0"/>
                <a:ea typeface="Trebuchet MS" panose="020B0603020202020204" pitchFamily="34" charset="0"/>
                <a:cs typeface="Calibri" panose="020F0502020204030204" pitchFamily="34" charset="0"/>
              </a:rPr>
              <a:t> </a:t>
            </a:r>
            <a:r>
              <a:rPr lang="en-US" sz="2000" dirty="0" err="1">
                <a:effectLst/>
                <a:latin typeface="Calibri" panose="020F0502020204030204" pitchFamily="34" charset="0"/>
                <a:ea typeface="Trebuchet MS" panose="020B0603020202020204" pitchFamily="34" charset="0"/>
                <a:cs typeface="Calibri" panose="020F0502020204030204" pitchFamily="34" charset="0"/>
              </a:rPr>
              <a:t>identificar</a:t>
            </a:r>
            <a:r>
              <a:rPr lang="en-US" sz="2000" dirty="0">
                <a:effectLst/>
                <a:latin typeface="Calibri" panose="020F0502020204030204" pitchFamily="34" charset="0"/>
                <a:ea typeface="Trebuchet MS" panose="020B0603020202020204" pitchFamily="34" charset="0"/>
                <a:cs typeface="Calibri" panose="020F0502020204030204" pitchFamily="34" charset="0"/>
              </a:rPr>
              <a:t> </a:t>
            </a:r>
            <a:r>
              <a:rPr lang="en-US" sz="2000" dirty="0" err="1">
                <a:effectLst/>
                <a:latin typeface="Calibri" panose="020F0502020204030204" pitchFamily="34" charset="0"/>
                <a:ea typeface="Trebuchet MS" panose="020B0603020202020204" pitchFamily="34" charset="0"/>
                <a:cs typeface="Calibri" panose="020F0502020204030204" pitchFamily="34" charset="0"/>
              </a:rPr>
              <a:t>problemas</a:t>
            </a:r>
            <a:r>
              <a:rPr lang="en-US" sz="2000" dirty="0">
                <a:effectLst/>
                <a:latin typeface="Calibri" panose="020F0502020204030204" pitchFamily="34" charset="0"/>
                <a:ea typeface="Trebuchet MS" panose="020B0603020202020204" pitchFamily="34" charset="0"/>
                <a:cs typeface="Calibri" panose="020F0502020204030204" pitchFamily="34" charset="0"/>
              </a:rPr>
              <a:t> o </a:t>
            </a:r>
            <a:r>
              <a:rPr lang="en-US" sz="2000" dirty="0" err="1">
                <a:effectLst/>
                <a:latin typeface="Calibri" panose="020F0502020204030204" pitchFamily="34" charset="0"/>
                <a:ea typeface="Trebuchet MS" panose="020B0603020202020204" pitchFamily="34" charset="0"/>
                <a:cs typeface="Calibri" panose="020F0502020204030204" pitchFamily="34" charset="0"/>
              </a:rPr>
              <a:t>necesidades</a:t>
            </a:r>
            <a:r>
              <a:rPr lang="en-US" sz="2000" dirty="0">
                <a:effectLst/>
                <a:latin typeface="Calibri" panose="020F0502020204030204" pitchFamily="34" charset="0"/>
                <a:ea typeface="Trebuchet MS" panose="020B0603020202020204" pitchFamily="34" charset="0"/>
                <a:cs typeface="Calibri" panose="020F0502020204030204" pitchFamily="34" charset="0"/>
              </a:rPr>
              <a:t> que </a:t>
            </a:r>
            <a:r>
              <a:rPr lang="en-US" sz="2000" dirty="0" err="1">
                <a:effectLst/>
                <a:latin typeface="Calibri" panose="020F0502020204030204" pitchFamily="34" charset="0"/>
                <a:ea typeface="Trebuchet MS" panose="020B0603020202020204" pitchFamily="34" charset="0"/>
                <a:cs typeface="Calibri" panose="020F0502020204030204" pitchFamily="34" charset="0"/>
              </a:rPr>
              <a:t>requieren</a:t>
            </a:r>
            <a:r>
              <a:rPr lang="en-US" sz="2000" dirty="0">
                <a:effectLst/>
                <a:latin typeface="Calibri" panose="020F0502020204030204" pitchFamily="34" charset="0"/>
                <a:ea typeface="Trebuchet MS" panose="020B0603020202020204" pitchFamily="34" charset="0"/>
                <a:cs typeface="Calibri" panose="020F0502020204030204" pitchFamily="34" charset="0"/>
              </a:rPr>
              <a:t> ser </a:t>
            </a:r>
            <a:r>
              <a:rPr lang="en-US" sz="2000" dirty="0" err="1">
                <a:effectLst/>
                <a:latin typeface="Calibri" panose="020F0502020204030204" pitchFamily="34" charset="0"/>
                <a:ea typeface="Trebuchet MS" panose="020B0603020202020204" pitchFamily="34" charset="0"/>
                <a:cs typeface="Calibri" panose="020F0502020204030204" pitchFamily="34" charset="0"/>
              </a:rPr>
              <a:t>abordadas</a:t>
            </a:r>
            <a:r>
              <a:rPr lang="en-US" sz="2000" dirty="0">
                <a:effectLst/>
                <a:latin typeface="Calibri" panose="020F0502020204030204" pitchFamily="34" charset="0"/>
                <a:ea typeface="Trebuchet MS" panose="020B0603020202020204" pitchFamily="34" charset="0"/>
                <a:cs typeface="Calibri" panose="020F0502020204030204" pitchFamily="34" charset="0"/>
              </a:rPr>
              <a:t> en el T.C.</a:t>
            </a:r>
            <a:endParaRPr lang="es-CL" sz="2000" dirty="0">
              <a:effectLst/>
              <a:latin typeface="Times New Roman" panose="02020603050405020304" pitchFamily="18" charset="0"/>
              <a:ea typeface="Courier New" panose="02070309020205020404" pitchFamily="49" charset="0"/>
              <a:cs typeface="Calibri" panose="020F0502020204030204" pitchFamily="34" charset="0"/>
            </a:endParaRPr>
          </a:p>
          <a:p>
            <a:endParaRPr lang="es-CL" sz="2000" dirty="0"/>
          </a:p>
        </p:txBody>
      </p:sp>
      <p:sp>
        <p:nvSpPr>
          <p:cNvPr id="10" name="Rectangle 9">
            <a:extLst>
              <a:ext uri="{FF2B5EF4-FFF2-40B4-BE49-F238E27FC236}">
                <a16:creationId xmlns:a16="http://schemas.microsoft.com/office/drawing/2014/main" xmlns=""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xmlns=""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xmlns=""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xmlns=""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079564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xmlns="" id="{61BEB817-CF74-4A5A-86A7-E1CCCD34FC55}"/>
              </a:ext>
            </a:extLst>
          </p:cNvPr>
          <p:cNvPicPr>
            <a:picLocks noGrp="1" noChangeAspect="1"/>
          </p:cNvPicPr>
          <p:nvPr>
            <p:ph idx="1"/>
          </p:nvPr>
        </p:nvPicPr>
        <p:blipFill>
          <a:blip r:embed="rId2"/>
          <a:stretch>
            <a:fillRect/>
          </a:stretch>
        </p:blipFill>
        <p:spPr>
          <a:xfrm>
            <a:off x="3920331" y="1985424"/>
            <a:ext cx="4351338" cy="4351338"/>
          </a:xfrm>
          <a:prstGeom prst="rect">
            <a:avLst/>
          </a:prstGeom>
        </p:spPr>
      </p:pic>
      <p:sp>
        <p:nvSpPr>
          <p:cNvPr id="7" name="Título 6">
            <a:extLst>
              <a:ext uri="{FF2B5EF4-FFF2-40B4-BE49-F238E27FC236}">
                <a16:creationId xmlns:a16="http://schemas.microsoft.com/office/drawing/2014/main" xmlns="" id="{C703C2DC-C812-4184-A079-3C33DFA5FAFA}"/>
              </a:ext>
            </a:extLst>
          </p:cNvPr>
          <p:cNvSpPr txBox="1">
            <a:spLocks noGrp="1"/>
          </p:cNvSpPr>
          <p:nvPr>
            <p:ph type="title"/>
          </p:nvPr>
        </p:nvSpPr>
        <p:spPr>
          <a:xfrm>
            <a:off x="838200" y="316943"/>
            <a:ext cx="10515600" cy="1421928"/>
          </a:xfrm>
          <a:prstGeom prst="rect">
            <a:avLst/>
          </a:prstGeom>
          <a:solidFill>
            <a:srgbClr val="F2FBDB"/>
          </a:solidFill>
          <a:ln>
            <a:solidFill>
              <a:schemeClr val="accent1"/>
            </a:solidFill>
          </a:ln>
        </p:spPr>
        <p:txBody>
          <a:bodyPr wrap="square" rtlCol="0">
            <a:spAutoFit/>
          </a:bodyPr>
          <a:lstStyle/>
          <a:p>
            <a:pPr algn="ctr"/>
            <a:r>
              <a:rPr lang="es-ES" sz="2400" b="0" i="0" dirty="0">
                <a:solidFill>
                  <a:srgbClr val="212529"/>
                </a:solidFill>
                <a:effectLst/>
                <a:latin typeface="-apple-system"/>
              </a:rPr>
              <a:t>Equidad de género en la práctica pedagógica en el aula:</a:t>
            </a:r>
          </a:p>
          <a:p>
            <a:pPr algn="l"/>
            <a:endParaRPr lang="es-ES" sz="2400" dirty="0">
              <a:solidFill>
                <a:srgbClr val="212529"/>
              </a:solidFill>
              <a:latin typeface="-apple-system"/>
            </a:endParaRPr>
          </a:p>
          <a:p>
            <a:pPr algn="l"/>
            <a:r>
              <a:rPr lang="es-ES" sz="2400" b="0" i="0" dirty="0">
                <a:solidFill>
                  <a:srgbClr val="212529"/>
                </a:solidFill>
                <a:effectLst/>
                <a:latin typeface="-apple-system"/>
              </a:rPr>
              <a:t>La educación es clave para garantizar que nuestra sociedad entregue las mismas oportunidades tanto a mujeres como a hombres.</a:t>
            </a:r>
          </a:p>
        </p:txBody>
      </p:sp>
    </p:spTree>
    <p:extLst>
      <p:ext uri="{BB962C8B-B14F-4D97-AF65-F5344CB8AC3E}">
        <p14:creationId xmlns:p14="http://schemas.microsoft.com/office/powerpoint/2010/main" val="4151391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xmlns="" id="{62AFE600-F6C6-4A08-9E9B-DCD7CA4538B5}"/>
              </a:ext>
            </a:extLst>
          </p:cNvPr>
          <p:cNvSpPr txBox="1"/>
          <p:nvPr/>
        </p:nvSpPr>
        <p:spPr>
          <a:xfrm>
            <a:off x="346089" y="312269"/>
            <a:ext cx="11425701" cy="6186309"/>
          </a:xfrm>
          <a:prstGeom prst="rect">
            <a:avLst/>
          </a:prstGeom>
          <a:noFill/>
          <a:ln>
            <a:solidFill>
              <a:schemeClr val="accent1"/>
            </a:solidFill>
          </a:ln>
        </p:spPr>
        <p:txBody>
          <a:bodyPr wrap="square" rtlCol="0">
            <a:spAutoFit/>
          </a:bodyPr>
          <a:lstStyle/>
          <a:p>
            <a:pPr algn="just"/>
            <a:r>
              <a:rPr lang="es-ES" b="0" i="0" dirty="0">
                <a:solidFill>
                  <a:srgbClr val="212529"/>
                </a:solidFill>
                <a:effectLst/>
              </a:rPr>
              <a:t>Los estereotipos de género a los que se enfrentan las niñas, niños y jóvenes los inducen, a veces, a creer que existen ciertas características y roles que deben tener los hombres y mujeres. Esto se puede concretar en discriminación, falta de oportunidades y en acciones basadas en la creencia de la superioridad de un sexo sobre el otro.</a:t>
            </a:r>
          </a:p>
          <a:p>
            <a:pPr algn="just"/>
            <a:endParaRPr lang="es-ES" b="0" i="0" dirty="0">
              <a:solidFill>
                <a:srgbClr val="212529"/>
              </a:solidFill>
              <a:effectLst/>
            </a:endParaRPr>
          </a:p>
          <a:p>
            <a:pPr algn="just"/>
            <a:r>
              <a:rPr lang="es-ES" b="0" i="0" dirty="0">
                <a:solidFill>
                  <a:srgbClr val="212529"/>
                </a:solidFill>
                <a:effectLst/>
              </a:rPr>
              <a:t>Si bien para superar estos estereotipos se requiere de una mirada integral, más allá de la escuela, es innegable el rol de los y las docentes y educadores/as en esta materia. La visión de mundo y expectativas de ellos/as sobre sus estudiantes pueden aportar a erradicar los sesgos de género en todos los distintos niveles educativos.</a:t>
            </a:r>
          </a:p>
          <a:p>
            <a:pPr algn="just"/>
            <a:endParaRPr lang="es-ES" b="0" i="0" dirty="0">
              <a:solidFill>
                <a:srgbClr val="212529"/>
              </a:solidFill>
              <a:effectLst/>
            </a:endParaRPr>
          </a:p>
          <a:p>
            <a:pPr algn="just"/>
            <a:r>
              <a:rPr lang="es-ES" b="0" i="0" dirty="0">
                <a:solidFill>
                  <a:srgbClr val="212529"/>
                </a:solidFill>
                <a:effectLst/>
              </a:rPr>
              <a:t>Para avanzar hacia un aula libre de sesgos y estereotipos, desde 2020 el Sistema de Evaluación y Reconocimiento Docente ha incorporado un nuevo indicador como parte del Portafolio. </a:t>
            </a:r>
          </a:p>
          <a:p>
            <a:pPr algn="just"/>
            <a:endParaRPr lang="es-ES" b="0" i="0" dirty="0">
              <a:solidFill>
                <a:srgbClr val="212529"/>
              </a:solidFill>
              <a:effectLst/>
            </a:endParaRPr>
          </a:p>
          <a:p>
            <a:pPr algn="just"/>
            <a:r>
              <a:rPr lang="es-ES" b="0" i="0" dirty="0">
                <a:solidFill>
                  <a:srgbClr val="212529"/>
                </a:solidFill>
                <a:effectLst/>
              </a:rPr>
              <a:t>Este indicador, que formará parte de las competencias evaluadas a través de la grabación (Módulo 2), tiene como foco la equidad de género en la práctica pedagógica en el aula, en tanto busca observar que docentes y educadores/as integren a todos y todas los/as estudiantes (niños, niñas y jóvenes) en las actividades, sin discriminar por género u orientación sexual ni incurrir en estereotipos de género al asignarles roles y responsabilidades.</a:t>
            </a:r>
          </a:p>
          <a:p>
            <a:pPr algn="just"/>
            <a:endParaRPr lang="es-ES" b="0" i="0" dirty="0">
              <a:solidFill>
                <a:srgbClr val="212529"/>
              </a:solidFill>
              <a:effectLst/>
            </a:endParaRPr>
          </a:p>
          <a:p>
            <a:pPr algn="just"/>
            <a:r>
              <a:rPr lang="es-ES" b="0" i="0" dirty="0">
                <a:solidFill>
                  <a:srgbClr val="212529"/>
                </a:solidFill>
                <a:effectLst/>
              </a:rPr>
              <a:t>Para procurar que la incorporación de este indicador tenga un carácter formativo para el desempeño docente, se entregará retroalimentación al respecto a través del informe de desempeño individual a cada docente y educador/a evaluado/a. Además, en 2020 el nivel de desempeño que obtenga cada docente o educador/a se considerará únicamente si beneficia el resultado final de su Portafolio.</a:t>
            </a:r>
          </a:p>
          <a:p>
            <a:pPr algn="just"/>
            <a:r>
              <a:rPr lang="es-ES" b="0" i="0" dirty="0">
                <a:solidFill>
                  <a:srgbClr val="212529"/>
                </a:solidFill>
                <a:effectLst/>
              </a:rPr>
              <a:t/>
            </a:r>
            <a:br>
              <a:rPr lang="es-ES" b="0" i="0" dirty="0">
                <a:solidFill>
                  <a:srgbClr val="212529"/>
                </a:solidFill>
                <a:effectLst/>
              </a:rPr>
            </a:br>
            <a:r>
              <a:rPr lang="es-ES" b="0" i="0" dirty="0">
                <a:solidFill>
                  <a:srgbClr val="212529"/>
                </a:solidFill>
                <a:effectLst/>
              </a:rPr>
              <a:t> </a:t>
            </a:r>
          </a:p>
        </p:txBody>
      </p:sp>
    </p:spTree>
    <p:extLst>
      <p:ext uri="{BB962C8B-B14F-4D97-AF65-F5344CB8AC3E}">
        <p14:creationId xmlns:p14="http://schemas.microsoft.com/office/powerpoint/2010/main" val="1721422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AF237DD8-4825-4634-8721-1B603A9516B8}"/>
              </a:ext>
            </a:extLst>
          </p:cNvPr>
          <p:cNvSpPr txBox="1"/>
          <p:nvPr/>
        </p:nvSpPr>
        <p:spPr>
          <a:xfrm>
            <a:off x="196233" y="392782"/>
            <a:ext cx="2566017" cy="923330"/>
          </a:xfrm>
          <a:prstGeom prst="rect">
            <a:avLst/>
          </a:prstGeom>
          <a:noFill/>
        </p:spPr>
        <p:txBody>
          <a:bodyPr wrap="square">
            <a:spAutoFit/>
          </a:bodyPr>
          <a:lstStyle/>
          <a:p>
            <a:r>
              <a:rPr lang="es-ES" b="1" i="0" dirty="0">
                <a:solidFill>
                  <a:srgbClr val="0068B7"/>
                </a:solidFill>
                <a:effectLst/>
                <a:latin typeface="-apple-system"/>
              </a:rPr>
              <a:t>¿Cuál es la relación entre Evaluación Docente y Carrera Docente?</a:t>
            </a:r>
            <a:endParaRPr lang="es-CL" dirty="0"/>
          </a:p>
        </p:txBody>
      </p:sp>
      <p:pic>
        <p:nvPicPr>
          <p:cNvPr id="5" name="Imagen 4" descr="Captura de pantalla de un celular&#10;&#10;Descripción generada automáticamente">
            <a:extLst>
              <a:ext uri="{FF2B5EF4-FFF2-40B4-BE49-F238E27FC236}">
                <a16:creationId xmlns:a16="http://schemas.microsoft.com/office/drawing/2014/main" xmlns="" id="{68B57D9A-E277-44C0-ABB0-86CF294B7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2796" y="162274"/>
            <a:ext cx="7781555" cy="6533452"/>
          </a:xfrm>
          <a:prstGeom prst="rect">
            <a:avLst/>
          </a:prstGeom>
        </p:spPr>
      </p:pic>
    </p:spTree>
    <p:extLst>
      <p:ext uri="{BB962C8B-B14F-4D97-AF65-F5344CB8AC3E}">
        <p14:creationId xmlns:p14="http://schemas.microsoft.com/office/powerpoint/2010/main" val="3130810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xmlns="" id="{11D47922-9DB2-4A61-A0AD-DB0BBD23BF99}"/>
              </a:ext>
            </a:extLst>
          </p:cNvPr>
          <p:cNvSpPr>
            <a:spLocks noGrp="1"/>
          </p:cNvSpPr>
          <p:nvPr>
            <p:ph type="title"/>
          </p:nvPr>
        </p:nvSpPr>
        <p:spPr>
          <a:xfrm>
            <a:off x="838200" y="365125"/>
            <a:ext cx="10515600" cy="315912"/>
          </a:xfrm>
        </p:spPr>
        <p:txBody>
          <a:bodyPr>
            <a:normAutofit fontScale="90000"/>
          </a:bodyPr>
          <a:lstStyle/>
          <a:p>
            <a:r>
              <a:rPr lang="es-ES" sz="2700" b="1" i="0" dirty="0">
                <a:solidFill>
                  <a:srgbClr val="0068B7"/>
                </a:solidFill>
                <a:effectLst/>
                <a:latin typeface="-apple-system"/>
              </a:rPr>
              <a:t>Los niveles de Desempeño</a:t>
            </a:r>
            <a:r>
              <a:rPr lang="es-ES" b="1" i="0" dirty="0">
                <a:solidFill>
                  <a:srgbClr val="0068B7"/>
                </a:solidFill>
                <a:effectLst/>
                <a:latin typeface="-apple-system"/>
              </a:rPr>
              <a:t/>
            </a:r>
            <a:br>
              <a:rPr lang="es-ES" b="1" i="0" dirty="0">
                <a:solidFill>
                  <a:srgbClr val="0068B7"/>
                </a:solidFill>
                <a:effectLst/>
                <a:latin typeface="-apple-system"/>
              </a:rPr>
            </a:br>
            <a:endParaRPr lang="es-CL" dirty="0"/>
          </a:p>
        </p:txBody>
      </p:sp>
      <p:sp>
        <p:nvSpPr>
          <p:cNvPr id="4" name="Marcador de contenido 3">
            <a:extLst>
              <a:ext uri="{FF2B5EF4-FFF2-40B4-BE49-F238E27FC236}">
                <a16:creationId xmlns:a16="http://schemas.microsoft.com/office/drawing/2014/main" xmlns="" id="{1FFC40AF-078D-4A9A-9387-4C91258233A4}"/>
              </a:ext>
            </a:extLst>
          </p:cNvPr>
          <p:cNvSpPr>
            <a:spLocks noGrp="1"/>
          </p:cNvSpPr>
          <p:nvPr>
            <p:ph idx="1"/>
          </p:nvPr>
        </p:nvSpPr>
        <p:spPr>
          <a:xfrm>
            <a:off x="536360" y="523082"/>
            <a:ext cx="10515600" cy="847586"/>
          </a:xfrm>
        </p:spPr>
        <p:txBody>
          <a:bodyPr>
            <a:normAutofit fontScale="85000" lnSpcReduction="10000"/>
          </a:bodyPr>
          <a:lstStyle/>
          <a:p>
            <a:r>
              <a:rPr lang="es-ES" sz="2000" b="0" i="0" dirty="0">
                <a:solidFill>
                  <a:srgbClr val="212529"/>
                </a:solidFill>
                <a:effectLst/>
                <a:latin typeface="-apple-system"/>
              </a:rPr>
              <a:t>El Reglamento sobre Evaluación Docente establece que a todo docente evaluado/a debe asignársele los siguientes Niveles de Desempeño, en función de la evidencia entregada a través de los instrumentos:</a:t>
            </a:r>
            <a:br>
              <a:rPr lang="es-ES" sz="2000" b="0" i="0" dirty="0">
                <a:solidFill>
                  <a:srgbClr val="212529"/>
                </a:solidFill>
                <a:effectLst/>
                <a:latin typeface="-apple-system"/>
              </a:rPr>
            </a:br>
            <a:endParaRPr lang="es-CL" sz="2000" dirty="0"/>
          </a:p>
        </p:txBody>
      </p:sp>
      <p:sp>
        <p:nvSpPr>
          <p:cNvPr id="10" name="CuadroTexto 9">
            <a:extLst>
              <a:ext uri="{FF2B5EF4-FFF2-40B4-BE49-F238E27FC236}">
                <a16:creationId xmlns:a16="http://schemas.microsoft.com/office/drawing/2014/main" xmlns="" id="{DA24DF2A-5C95-40FE-A1DB-12DDE762F2EA}"/>
              </a:ext>
            </a:extLst>
          </p:cNvPr>
          <p:cNvSpPr txBox="1"/>
          <p:nvPr/>
        </p:nvSpPr>
        <p:spPr>
          <a:xfrm>
            <a:off x="838199" y="1505596"/>
            <a:ext cx="10756037" cy="1200329"/>
          </a:xfrm>
          <a:prstGeom prst="rect">
            <a:avLst/>
          </a:prstGeom>
          <a:solidFill>
            <a:schemeClr val="bg2"/>
          </a:solidFill>
          <a:ln>
            <a:solidFill>
              <a:schemeClr val="accent1"/>
            </a:solidFill>
          </a:ln>
        </p:spPr>
        <p:txBody>
          <a:bodyPr wrap="square">
            <a:spAutoFit/>
          </a:bodyPr>
          <a:lstStyle/>
          <a:p>
            <a:pPr algn="l"/>
            <a:r>
              <a:rPr lang="es-ES" b="0" i="0" u="none" strike="noStrike" dirty="0">
                <a:solidFill>
                  <a:srgbClr val="212529"/>
                </a:solidFill>
                <a:effectLst/>
                <a:latin typeface="inherit"/>
              </a:rPr>
              <a:t>Destacado:</a:t>
            </a:r>
          </a:p>
          <a:p>
            <a:pPr algn="just"/>
            <a:r>
              <a:rPr lang="es-ES" b="0" i="0" u="none" strike="noStrike" dirty="0">
                <a:solidFill>
                  <a:srgbClr val="212529"/>
                </a:solidFill>
                <a:effectLst/>
                <a:latin typeface="-apple-system"/>
              </a:rPr>
              <a:t>Indica un desempeño profesional que clara y consistentemente sobresale con respecto a lo que se espera en el aspecto evaluado. Suele manifestarse por un amplio repertorio de conductas respecto a lo que se está evaluando, o bien, por la riqueza pedagógica que se agrega al cumplimiento del aspecto evaluado.</a:t>
            </a:r>
          </a:p>
        </p:txBody>
      </p:sp>
      <p:sp>
        <p:nvSpPr>
          <p:cNvPr id="14" name="CuadroTexto 13">
            <a:extLst>
              <a:ext uri="{FF2B5EF4-FFF2-40B4-BE49-F238E27FC236}">
                <a16:creationId xmlns:a16="http://schemas.microsoft.com/office/drawing/2014/main" xmlns="" id="{3AEBA633-CE9F-4598-BC73-DF1A9A25A640}"/>
              </a:ext>
            </a:extLst>
          </p:cNvPr>
          <p:cNvSpPr txBox="1"/>
          <p:nvPr/>
        </p:nvSpPr>
        <p:spPr>
          <a:xfrm>
            <a:off x="838199" y="4143145"/>
            <a:ext cx="10756037" cy="923330"/>
          </a:xfrm>
          <a:prstGeom prst="rect">
            <a:avLst/>
          </a:prstGeom>
          <a:solidFill>
            <a:schemeClr val="accent6">
              <a:lumMod val="20000"/>
              <a:lumOff val="80000"/>
            </a:schemeClr>
          </a:solidFill>
          <a:ln>
            <a:solidFill>
              <a:schemeClr val="accent1"/>
            </a:solidFill>
          </a:ln>
        </p:spPr>
        <p:txBody>
          <a:bodyPr wrap="square">
            <a:spAutoFit/>
          </a:bodyPr>
          <a:lstStyle/>
          <a:p>
            <a:pPr algn="l"/>
            <a:r>
              <a:rPr lang="es-ES" b="0" i="0" u="none" strike="noStrike" dirty="0">
                <a:solidFill>
                  <a:srgbClr val="212529"/>
                </a:solidFill>
                <a:effectLst/>
                <a:latin typeface="inherit"/>
              </a:rPr>
              <a:t>Básico</a:t>
            </a:r>
          </a:p>
          <a:p>
            <a:pPr algn="just"/>
            <a:r>
              <a:rPr lang="es-ES" b="0" i="0" u="none" strike="noStrike" dirty="0">
                <a:solidFill>
                  <a:srgbClr val="212529"/>
                </a:solidFill>
                <a:effectLst/>
                <a:latin typeface="-apple-system"/>
              </a:rPr>
              <a:t>Indica un desempeño profesional que cumple con lo esperado en el aspecto evaluado, pero con cierta irregularidad (ocasionalmente).</a:t>
            </a:r>
          </a:p>
        </p:txBody>
      </p:sp>
      <p:sp>
        <p:nvSpPr>
          <p:cNvPr id="16" name="CuadroTexto 15">
            <a:extLst>
              <a:ext uri="{FF2B5EF4-FFF2-40B4-BE49-F238E27FC236}">
                <a16:creationId xmlns:a16="http://schemas.microsoft.com/office/drawing/2014/main" xmlns="" id="{BEBF8E2E-0226-47C0-8537-9CCA8EB58CDA}"/>
              </a:ext>
            </a:extLst>
          </p:cNvPr>
          <p:cNvSpPr txBox="1"/>
          <p:nvPr/>
        </p:nvSpPr>
        <p:spPr>
          <a:xfrm>
            <a:off x="838200" y="5224404"/>
            <a:ext cx="10827058" cy="923330"/>
          </a:xfrm>
          <a:prstGeom prst="rect">
            <a:avLst/>
          </a:prstGeom>
          <a:solidFill>
            <a:schemeClr val="accent1">
              <a:lumMod val="20000"/>
              <a:lumOff val="80000"/>
            </a:schemeClr>
          </a:solidFill>
          <a:ln>
            <a:solidFill>
              <a:schemeClr val="accent1"/>
            </a:solidFill>
          </a:ln>
        </p:spPr>
        <p:txBody>
          <a:bodyPr wrap="square">
            <a:spAutoFit/>
          </a:bodyPr>
          <a:lstStyle/>
          <a:p>
            <a:pPr algn="l"/>
            <a:r>
              <a:rPr lang="es-ES" b="0" i="0" u="none" strike="noStrike" dirty="0">
                <a:solidFill>
                  <a:srgbClr val="212529"/>
                </a:solidFill>
                <a:effectLst/>
                <a:latin typeface="inherit"/>
              </a:rPr>
              <a:t>Insatisfactorio:</a:t>
            </a:r>
          </a:p>
          <a:p>
            <a:pPr algn="l"/>
            <a:r>
              <a:rPr lang="es-ES" b="0" i="0" u="none" strike="noStrike" dirty="0">
                <a:solidFill>
                  <a:srgbClr val="212529"/>
                </a:solidFill>
                <a:effectLst/>
                <a:latin typeface="-apple-system"/>
              </a:rPr>
              <a:t>Indica un desempeño que presenta claras debilidades en el aspecto evaluado y estas afectan significativamente el quehacer docente.</a:t>
            </a:r>
          </a:p>
        </p:txBody>
      </p:sp>
      <p:sp>
        <p:nvSpPr>
          <p:cNvPr id="9" name="CuadroTexto 8">
            <a:extLst>
              <a:ext uri="{FF2B5EF4-FFF2-40B4-BE49-F238E27FC236}">
                <a16:creationId xmlns:a16="http://schemas.microsoft.com/office/drawing/2014/main" xmlns="" id="{EF3A0110-7763-445B-B931-827FC8DD06C6}"/>
              </a:ext>
            </a:extLst>
          </p:cNvPr>
          <p:cNvSpPr txBox="1"/>
          <p:nvPr/>
        </p:nvSpPr>
        <p:spPr>
          <a:xfrm>
            <a:off x="878890" y="2840854"/>
            <a:ext cx="10715346" cy="1200329"/>
          </a:xfrm>
          <a:prstGeom prst="rect">
            <a:avLst/>
          </a:prstGeom>
          <a:solidFill>
            <a:schemeClr val="accent4">
              <a:lumMod val="20000"/>
              <a:lumOff val="80000"/>
            </a:schemeClr>
          </a:solidFill>
          <a:ln>
            <a:solidFill>
              <a:schemeClr val="accent1"/>
            </a:solidFill>
          </a:ln>
        </p:spPr>
        <p:txBody>
          <a:bodyPr wrap="square" rtlCol="0">
            <a:spAutoFit/>
          </a:bodyPr>
          <a:lstStyle/>
          <a:p>
            <a:pPr algn="just"/>
            <a:r>
              <a:rPr lang="es-ES" dirty="0"/>
              <a:t>Competente</a:t>
            </a:r>
          </a:p>
          <a:p>
            <a:pPr algn="just"/>
            <a:r>
              <a:rPr lang="es-ES" dirty="0"/>
              <a:t>Indica un desempeño profesional adecuado. Cumple con lo requerido para ejercer profesionalmente el rol docente. Aún cuando no es excepcional, se trata de un buen desempeño.</a:t>
            </a:r>
          </a:p>
          <a:p>
            <a:pPr algn="just"/>
            <a:r>
              <a:rPr lang="es-CL" dirty="0"/>
              <a:t>(Desempeño mínimo esperado)</a:t>
            </a:r>
          </a:p>
        </p:txBody>
      </p:sp>
    </p:spTree>
    <p:extLst>
      <p:ext uri="{BB962C8B-B14F-4D97-AF65-F5344CB8AC3E}">
        <p14:creationId xmlns:p14="http://schemas.microsoft.com/office/powerpoint/2010/main" val="2562711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572D5B3-4616-496A-8311-731E6273F1F3}"/>
              </a:ext>
            </a:extLst>
          </p:cNvPr>
          <p:cNvSpPr>
            <a:spLocks noGrp="1"/>
          </p:cNvSpPr>
          <p:nvPr>
            <p:ph type="title"/>
          </p:nvPr>
        </p:nvSpPr>
        <p:spPr>
          <a:xfrm>
            <a:off x="749424" y="187573"/>
            <a:ext cx="10515600" cy="315912"/>
          </a:xfrm>
        </p:spPr>
        <p:txBody>
          <a:bodyPr>
            <a:normAutofit fontScale="90000"/>
          </a:bodyPr>
          <a:lstStyle/>
          <a:p>
            <a:r>
              <a:rPr lang="es-CL" sz="2800" b="0" i="0" dirty="0">
                <a:solidFill>
                  <a:srgbClr val="5D5C5C"/>
                </a:solidFill>
                <a:effectLst/>
                <a:latin typeface="+mn-lt"/>
              </a:rPr>
              <a:t>Cálculo de resultados</a:t>
            </a:r>
            <a:endParaRPr lang="es-CL" sz="2800" dirty="0">
              <a:latin typeface="+mn-lt"/>
            </a:endParaRPr>
          </a:p>
        </p:txBody>
      </p:sp>
      <p:sp>
        <p:nvSpPr>
          <p:cNvPr id="3" name="Marcador de contenido 2">
            <a:extLst>
              <a:ext uri="{FF2B5EF4-FFF2-40B4-BE49-F238E27FC236}">
                <a16:creationId xmlns:a16="http://schemas.microsoft.com/office/drawing/2014/main" xmlns="" id="{14FD4C5E-E3C9-4886-992D-77AA96B5BC2A}"/>
              </a:ext>
            </a:extLst>
          </p:cNvPr>
          <p:cNvSpPr>
            <a:spLocks noGrp="1"/>
          </p:cNvSpPr>
          <p:nvPr>
            <p:ph idx="1"/>
          </p:nvPr>
        </p:nvSpPr>
        <p:spPr>
          <a:xfrm>
            <a:off x="756452" y="847860"/>
            <a:ext cx="10515600" cy="1219416"/>
          </a:xfrm>
        </p:spPr>
        <p:txBody>
          <a:bodyPr>
            <a:noAutofit/>
          </a:bodyPr>
          <a:lstStyle/>
          <a:p>
            <a:pPr algn="just">
              <a:lnSpc>
                <a:spcPct val="170000"/>
              </a:lnSpc>
            </a:pPr>
            <a:r>
              <a:rPr lang="es-ES" sz="1800" b="0" i="0" dirty="0">
                <a:solidFill>
                  <a:srgbClr val="212529"/>
                </a:solidFill>
                <a:effectLst/>
                <a:latin typeface="-apple-system"/>
              </a:rPr>
              <a:t>El resultado final de la Evaluación Docente considera el puntaje obtenido en los 4 instrumentos que la componen, los que se ponderan de la siguiente forma:</a:t>
            </a:r>
          </a:p>
          <a:p>
            <a:pPr>
              <a:lnSpc>
                <a:spcPct val="170000"/>
              </a:lnSpc>
            </a:pPr>
            <a:r>
              <a:rPr lang="es-ES" sz="1800" dirty="0"/>
              <a:t/>
            </a:r>
            <a:br>
              <a:rPr lang="es-ES" sz="1800" dirty="0"/>
            </a:br>
            <a:endParaRPr lang="es-CL" sz="1800" dirty="0"/>
          </a:p>
        </p:txBody>
      </p:sp>
      <p:graphicFrame>
        <p:nvGraphicFramePr>
          <p:cNvPr id="4" name="Tabla 4">
            <a:extLst>
              <a:ext uri="{FF2B5EF4-FFF2-40B4-BE49-F238E27FC236}">
                <a16:creationId xmlns:a16="http://schemas.microsoft.com/office/drawing/2014/main" xmlns="" id="{4F67D808-23E1-4D51-9326-DCC14F9FF102}"/>
              </a:ext>
            </a:extLst>
          </p:cNvPr>
          <p:cNvGraphicFramePr>
            <a:graphicFrameLocks noGrp="1"/>
          </p:cNvGraphicFramePr>
          <p:nvPr>
            <p:extLst>
              <p:ext uri="{D42A27DB-BD31-4B8C-83A1-F6EECF244321}">
                <p14:modId xmlns:p14="http://schemas.microsoft.com/office/powerpoint/2010/main" val="910647059"/>
              </p:ext>
            </p:extLst>
          </p:nvPr>
        </p:nvGraphicFramePr>
        <p:xfrm>
          <a:off x="2688948" y="2687433"/>
          <a:ext cx="5309834" cy="1854200"/>
        </p:xfrm>
        <a:graphic>
          <a:graphicData uri="http://schemas.openxmlformats.org/drawingml/2006/table">
            <a:tbl>
              <a:tblPr firstRow="1" bandRow="1">
                <a:tableStyleId>{5C22544A-7EE6-4342-B048-85BDC9FD1C3A}</a:tableStyleId>
              </a:tblPr>
              <a:tblGrid>
                <a:gridCol w="3454400">
                  <a:extLst>
                    <a:ext uri="{9D8B030D-6E8A-4147-A177-3AD203B41FA5}">
                      <a16:colId xmlns:a16="http://schemas.microsoft.com/office/drawing/2014/main" xmlns="" val="4277591360"/>
                    </a:ext>
                  </a:extLst>
                </a:gridCol>
                <a:gridCol w="1855434">
                  <a:extLst>
                    <a:ext uri="{9D8B030D-6E8A-4147-A177-3AD203B41FA5}">
                      <a16:colId xmlns:a16="http://schemas.microsoft.com/office/drawing/2014/main" xmlns="" val="3796805648"/>
                    </a:ext>
                  </a:extLst>
                </a:gridCol>
              </a:tblGrid>
              <a:tr h="370840">
                <a:tc>
                  <a:txBody>
                    <a:bodyPr/>
                    <a:lstStyle/>
                    <a:p>
                      <a:pPr algn="ctr"/>
                      <a:r>
                        <a:rPr lang="es-CL" dirty="0">
                          <a:solidFill>
                            <a:srgbClr val="FFFFFF"/>
                          </a:solidFill>
                          <a:effectLst/>
                        </a:rPr>
                        <a:t>Instrumento</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L" dirty="0">
                          <a:solidFill>
                            <a:srgbClr val="FFFFFF"/>
                          </a:solidFill>
                          <a:effectLst/>
                        </a:rPr>
                        <a:t>Ponderación (*)</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520837443"/>
                  </a:ext>
                </a:extLst>
              </a:tr>
              <a:tr h="370840">
                <a:tc>
                  <a:txBody>
                    <a:bodyPr/>
                    <a:lstStyle/>
                    <a:p>
                      <a:pPr algn="ctr"/>
                      <a:r>
                        <a:rPr lang="es-CL" dirty="0">
                          <a:solidFill>
                            <a:srgbClr val="000000"/>
                          </a:solidFill>
                          <a:effectLst/>
                        </a:rPr>
                        <a:t>Pauta de Autoevaluación</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L" dirty="0">
                          <a:solidFill>
                            <a:srgbClr val="000000"/>
                          </a:solidFill>
                          <a:effectLst/>
                        </a:rPr>
                        <a:t>10%</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734822476"/>
                  </a:ext>
                </a:extLst>
              </a:tr>
              <a:tr h="370840">
                <a:tc>
                  <a:txBody>
                    <a:bodyPr/>
                    <a:lstStyle/>
                    <a:p>
                      <a:pPr algn="ctr"/>
                      <a:r>
                        <a:rPr lang="es-CL" dirty="0">
                          <a:solidFill>
                            <a:srgbClr val="000000"/>
                          </a:solidFill>
                          <a:effectLst/>
                        </a:rPr>
                        <a:t>Portafolio</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L" dirty="0">
                          <a:solidFill>
                            <a:srgbClr val="000000"/>
                          </a:solidFill>
                          <a:effectLst/>
                        </a:rPr>
                        <a:t>60%</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791195797"/>
                  </a:ext>
                </a:extLst>
              </a:tr>
              <a:tr h="370840">
                <a:tc>
                  <a:txBody>
                    <a:bodyPr/>
                    <a:lstStyle/>
                    <a:p>
                      <a:pPr algn="ctr"/>
                      <a:r>
                        <a:rPr lang="es-CL" dirty="0">
                          <a:solidFill>
                            <a:srgbClr val="000000"/>
                          </a:solidFill>
                          <a:effectLst/>
                        </a:rPr>
                        <a:t>Entrevista por Evaluador/a Par</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L" dirty="0">
                          <a:solidFill>
                            <a:srgbClr val="000000"/>
                          </a:solidFill>
                          <a:effectLst/>
                        </a:rPr>
                        <a:t>20%</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852172127"/>
                  </a:ext>
                </a:extLst>
              </a:tr>
              <a:tr h="370840">
                <a:tc>
                  <a:txBody>
                    <a:bodyPr/>
                    <a:lstStyle/>
                    <a:p>
                      <a:pPr algn="ctr"/>
                      <a:r>
                        <a:rPr lang="es-CL" dirty="0">
                          <a:solidFill>
                            <a:srgbClr val="000000"/>
                          </a:solidFill>
                          <a:effectLst/>
                        </a:rPr>
                        <a:t>Informe de Referencia de Terceros</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L" dirty="0">
                          <a:solidFill>
                            <a:srgbClr val="000000"/>
                          </a:solidFill>
                          <a:effectLst/>
                        </a:rPr>
                        <a:t>10%</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015026497"/>
                  </a:ext>
                </a:extLst>
              </a:tr>
            </a:tbl>
          </a:graphicData>
        </a:graphic>
      </p:graphicFrame>
      <p:sp>
        <p:nvSpPr>
          <p:cNvPr id="6" name="CuadroTexto 5">
            <a:extLst>
              <a:ext uri="{FF2B5EF4-FFF2-40B4-BE49-F238E27FC236}">
                <a16:creationId xmlns:a16="http://schemas.microsoft.com/office/drawing/2014/main" xmlns="" id="{E3EEA46E-5832-4756-9470-B2B7EFF4BA11}"/>
              </a:ext>
            </a:extLst>
          </p:cNvPr>
          <p:cNvSpPr txBox="1"/>
          <p:nvPr/>
        </p:nvSpPr>
        <p:spPr>
          <a:xfrm>
            <a:off x="1063471" y="5161790"/>
            <a:ext cx="10065058" cy="830997"/>
          </a:xfrm>
          <a:prstGeom prst="rect">
            <a:avLst/>
          </a:prstGeom>
          <a:noFill/>
          <a:ln>
            <a:solidFill>
              <a:schemeClr val="accent1"/>
            </a:solidFill>
          </a:ln>
        </p:spPr>
        <p:txBody>
          <a:bodyPr wrap="square">
            <a:spAutoFit/>
          </a:bodyPr>
          <a:lstStyle/>
          <a:p>
            <a:r>
              <a:rPr lang="es-ES" sz="1600" b="0" i="1" dirty="0">
                <a:solidFill>
                  <a:srgbClr val="212529"/>
                </a:solidFill>
                <a:effectLst/>
                <a:latin typeface="-apple-system"/>
              </a:rPr>
              <a:t>(*) Para los docentes que han obtenido un resultado Insatisfactorio en su última evaluación, en su próxima evaluación el Portafolio se ponderará en un 80%, la Autoevaluación en un 5%, la Entrevista en un 10% y el Informe de Referencia de Terceros en un 5%.</a:t>
            </a:r>
            <a:endParaRPr lang="es-CL" sz="1600" i="1" dirty="0"/>
          </a:p>
        </p:txBody>
      </p:sp>
    </p:spTree>
    <p:extLst>
      <p:ext uri="{BB962C8B-B14F-4D97-AF65-F5344CB8AC3E}">
        <p14:creationId xmlns:p14="http://schemas.microsoft.com/office/powerpoint/2010/main" val="314010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3DCEC2-60F0-4D32-9A8F-C5F4AC6DA490}"/>
              </a:ext>
            </a:extLst>
          </p:cNvPr>
          <p:cNvSpPr>
            <a:spLocks noGrp="1"/>
          </p:cNvSpPr>
          <p:nvPr>
            <p:ph type="title"/>
          </p:nvPr>
        </p:nvSpPr>
        <p:spPr>
          <a:xfrm>
            <a:off x="776056" y="107674"/>
            <a:ext cx="10515600" cy="780094"/>
          </a:xfrm>
        </p:spPr>
        <p:txBody>
          <a:bodyPr>
            <a:normAutofit/>
          </a:bodyPr>
          <a:lstStyle/>
          <a:p>
            <a:r>
              <a:rPr lang="es-ES" sz="2800" b="0" i="0" dirty="0">
                <a:solidFill>
                  <a:srgbClr val="212529"/>
                </a:solidFill>
                <a:effectLst/>
                <a:latin typeface="-apple-system"/>
              </a:rPr>
              <a:t>El rol de las Comisiones de Evaluación</a:t>
            </a:r>
            <a:endParaRPr lang="es-CL" sz="2800" dirty="0"/>
          </a:p>
        </p:txBody>
      </p:sp>
      <p:sp>
        <p:nvSpPr>
          <p:cNvPr id="3" name="Marcador de contenido 2">
            <a:extLst>
              <a:ext uri="{FF2B5EF4-FFF2-40B4-BE49-F238E27FC236}">
                <a16:creationId xmlns:a16="http://schemas.microsoft.com/office/drawing/2014/main" xmlns="" id="{59E1C628-02DE-42B4-87D6-DC9770B8EF58}"/>
              </a:ext>
            </a:extLst>
          </p:cNvPr>
          <p:cNvSpPr>
            <a:spLocks noGrp="1"/>
          </p:cNvSpPr>
          <p:nvPr>
            <p:ph idx="1"/>
          </p:nvPr>
        </p:nvSpPr>
        <p:spPr>
          <a:xfrm>
            <a:off x="634013" y="982246"/>
            <a:ext cx="10515600" cy="4351338"/>
          </a:xfrm>
          <a:solidFill>
            <a:schemeClr val="accent5">
              <a:lumMod val="20000"/>
              <a:lumOff val="80000"/>
            </a:schemeClr>
          </a:solidFill>
          <a:ln>
            <a:solidFill>
              <a:schemeClr val="accent1"/>
            </a:solidFill>
          </a:ln>
        </p:spPr>
        <p:txBody>
          <a:bodyPr>
            <a:normAutofit fontScale="70000" lnSpcReduction="20000"/>
          </a:bodyPr>
          <a:lstStyle/>
          <a:p>
            <a:pPr algn="just"/>
            <a:r>
              <a:rPr lang="es-ES" b="0" i="0" dirty="0">
                <a:solidFill>
                  <a:srgbClr val="212529"/>
                </a:solidFill>
                <a:effectLst/>
                <a:latin typeface="-apple-system"/>
              </a:rPr>
              <a:t>Por ley, la Comisión de Evaluación tiene la facultad de </a:t>
            </a:r>
            <a:r>
              <a:rPr lang="es-ES" b="1" i="0" dirty="0">
                <a:solidFill>
                  <a:srgbClr val="212529"/>
                </a:solidFill>
                <a:effectLst/>
                <a:latin typeface="-apple-system"/>
              </a:rPr>
              <a:t>ratificar</a:t>
            </a:r>
            <a:r>
              <a:rPr lang="es-ES" b="0" i="0" dirty="0">
                <a:solidFill>
                  <a:srgbClr val="212529"/>
                </a:solidFill>
                <a:effectLst/>
                <a:latin typeface="-apple-system"/>
              </a:rPr>
              <a:t> o </a:t>
            </a:r>
            <a:r>
              <a:rPr lang="es-ES" b="1" i="0" dirty="0">
                <a:solidFill>
                  <a:srgbClr val="212529"/>
                </a:solidFill>
                <a:effectLst/>
                <a:latin typeface="-apple-system"/>
              </a:rPr>
              <a:t>modificar</a:t>
            </a:r>
            <a:r>
              <a:rPr lang="es-ES" b="0" i="0" dirty="0">
                <a:solidFill>
                  <a:srgbClr val="212529"/>
                </a:solidFill>
                <a:effectLst/>
                <a:latin typeface="-apple-system"/>
              </a:rPr>
              <a:t> el nivel de desempeño obtenido por cada docente evaluado de establecimientos municipales y Servicios Locales de Educación.</a:t>
            </a:r>
          </a:p>
          <a:p>
            <a:pPr algn="just"/>
            <a:r>
              <a:rPr lang="es-ES" dirty="0"/>
              <a:t/>
            </a:r>
            <a:br>
              <a:rPr lang="es-ES" dirty="0"/>
            </a:br>
            <a:r>
              <a:rPr lang="es-ES" b="0" i="0" dirty="0">
                <a:solidFill>
                  <a:srgbClr val="212529"/>
                </a:solidFill>
                <a:effectLst/>
                <a:latin typeface="-apple-system"/>
              </a:rPr>
              <a:t>Los integrantes de la comisión reciben una capacitación que los habilita tanto en la toma de decisiones como en los procesos administrativos que implica su trabajo.</a:t>
            </a:r>
          </a:p>
          <a:p>
            <a:pPr algn="just"/>
            <a:r>
              <a:rPr lang="es-ES" dirty="0"/>
              <a:t/>
            </a:r>
            <a:br>
              <a:rPr lang="es-ES" dirty="0"/>
            </a:br>
            <a:r>
              <a:rPr lang="es-ES" b="0" i="0" dirty="0">
                <a:solidFill>
                  <a:srgbClr val="212529"/>
                </a:solidFill>
                <a:effectLst/>
                <a:latin typeface="-apple-system"/>
              </a:rPr>
              <a:t>La comisión recibe un </a:t>
            </a:r>
            <a:r>
              <a:rPr lang="es-ES" b="1" i="0" dirty="0">
                <a:solidFill>
                  <a:srgbClr val="212529"/>
                </a:solidFill>
                <a:effectLst/>
                <a:latin typeface="-apple-system"/>
              </a:rPr>
              <a:t>Reporte de Resultados</a:t>
            </a:r>
            <a:r>
              <a:rPr lang="es-ES" b="0" i="0" dirty="0">
                <a:solidFill>
                  <a:srgbClr val="212529"/>
                </a:solidFill>
                <a:effectLst/>
                <a:latin typeface="-apple-system"/>
              </a:rPr>
              <a:t> de cada docente y analiza e integra estos datos con la información del contexto en el que se desempeña el docente (consignada en la Autoevaluación, los Informes de Referencia de Terceros y la Entrevista por un Evaluador Par). En función de estas fuentes de información, la Comisión se pronuncia respecto del </a:t>
            </a:r>
            <a:r>
              <a:rPr lang="es-ES" b="1" i="0" dirty="0">
                <a:solidFill>
                  <a:srgbClr val="212529"/>
                </a:solidFill>
                <a:effectLst/>
                <a:latin typeface="-apple-system"/>
              </a:rPr>
              <a:t>nivel de desempeño final</a:t>
            </a:r>
            <a:r>
              <a:rPr lang="es-ES" b="0" i="0" dirty="0">
                <a:solidFill>
                  <a:srgbClr val="212529"/>
                </a:solidFill>
                <a:effectLst/>
                <a:latin typeface="-apple-system"/>
              </a:rPr>
              <a:t> del docente en la evaluación: Destacado, Competente, Básico o Insatisfactorio.</a:t>
            </a:r>
          </a:p>
          <a:p>
            <a:pPr algn="just"/>
            <a:r>
              <a:rPr lang="es-ES" dirty="0"/>
              <a:t/>
            </a:r>
            <a:br>
              <a:rPr lang="es-ES" dirty="0"/>
            </a:br>
            <a:r>
              <a:rPr lang="es-ES" b="0" i="0" dirty="0">
                <a:solidFill>
                  <a:srgbClr val="212529"/>
                </a:solidFill>
                <a:effectLst/>
                <a:latin typeface="-apple-system"/>
              </a:rPr>
              <a:t>La Comisión ingresa su decisión en un sistema computacional, que genera un </a:t>
            </a:r>
            <a:r>
              <a:rPr lang="es-ES" b="0" i="0" u="none" strike="noStrike" dirty="0">
                <a:solidFill>
                  <a:srgbClr val="007BFF"/>
                </a:solidFill>
                <a:effectLst/>
                <a:latin typeface="-apple-system"/>
                <a:hlinkClick r:id="rId2"/>
              </a:rPr>
              <a:t>Informe de Evaluación Individual</a:t>
            </a:r>
            <a:r>
              <a:rPr lang="es-ES" b="0" i="0" dirty="0">
                <a:solidFill>
                  <a:srgbClr val="212529"/>
                </a:solidFill>
                <a:effectLst/>
                <a:latin typeface="-apple-system"/>
              </a:rPr>
              <a:t> para cada docente, el que es entregado en el mes de marzo de cada año.</a:t>
            </a:r>
          </a:p>
          <a:p>
            <a:endParaRPr lang="es-CL" dirty="0"/>
          </a:p>
        </p:txBody>
      </p:sp>
    </p:spTree>
    <p:extLst>
      <p:ext uri="{BB962C8B-B14F-4D97-AF65-F5344CB8AC3E}">
        <p14:creationId xmlns:p14="http://schemas.microsoft.com/office/powerpoint/2010/main" val="2183318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47BA43C-8EAE-4B83-95DA-F05E9541234F}"/>
              </a:ext>
            </a:extLst>
          </p:cNvPr>
          <p:cNvSpPr>
            <a:spLocks noGrp="1"/>
          </p:cNvSpPr>
          <p:nvPr>
            <p:ph type="title"/>
          </p:nvPr>
        </p:nvSpPr>
        <p:spPr>
          <a:xfrm>
            <a:off x="589626" y="134306"/>
            <a:ext cx="10515600" cy="546731"/>
          </a:xfrm>
        </p:spPr>
        <p:txBody>
          <a:bodyPr>
            <a:normAutofit/>
          </a:bodyPr>
          <a:lstStyle/>
          <a:p>
            <a:r>
              <a:rPr lang="es-ES" sz="2800" b="1" i="0" dirty="0">
                <a:solidFill>
                  <a:srgbClr val="0068B7"/>
                </a:solidFill>
                <a:effectLst/>
                <a:latin typeface="-apple-system"/>
              </a:rPr>
              <a:t>¿Cómo es el funcionamiento de la Comisión de Evaluación?</a:t>
            </a:r>
            <a:endParaRPr lang="es-CL" sz="2800" dirty="0"/>
          </a:p>
        </p:txBody>
      </p:sp>
      <p:pic>
        <p:nvPicPr>
          <p:cNvPr id="5" name="Marcador de contenido 4">
            <a:extLst>
              <a:ext uri="{FF2B5EF4-FFF2-40B4-BE49-F238E27FC236}">
                <a16:creationId xmlns:a16="http://schemas.microsoft.com/office/drawing/2014/main" xmlns="" id="{AF2E4D26-F06C-43BE-8017-00903E7F90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7753" y="1035930"/>
            <a:ext cx="5288198" cy="3883048"/>
          </a:xfrm>
        </p:spPr>
      </p:pic>
      <p:pic>
        <p:nvPicPr>
          <p:cNvPr id="7" name="Imagen 6">
            <a:extLst>
              <a:ext uri="{FF2B5EF4-FFF2-40B4-BE49-F238E27FC236}">
                <a16:creationId xmlns:a16="http://schemas.microsoft.com/office/drawing/2014/main" xmlns="" id="{85BED068-D262-4420-A099-81956B5EE3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6051" y="1035930"/>
            <a:ext cx="5210174" cy="3825756"/>
          </a:xfrm>
          <a:prstGeom prst="rect">
            <a:avLst/>
          </a:prstGeom>
        </p:spPr>
      </p:pic>
    </p:spTree>
    <p:extLst>
      <p:ext uri="{BB962C8B-B14F-4D97-AF65-F5344CB8AC3E}">
        <p14:creationId xmlns:p14="http://schemas.microsoft.com/office/powerpoint/2010/main" val="19940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xmlns="" id="{8472BEAA-724D-4A82-B5F8-69E1069388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9352" y="404813"/>
            <a:ext cx="5407072" cy="3970336"/>
          </a:xfrm>
        </p:spPr>
      </p:pic>
      <p:pic>
        <p:nvPicPr>
          <p:cNvPr id="7" name="Imagen 6">
            <a:extLst>
              <a:ext uri="{FF2B5EF4-FFF2-40B4-BE49-F238E27FC236}">
                <a16:creationId xmlns:a16="http://schemas.microsoft.com/office/drawing/2014/main" xmlns="" id="{C966FDAA-BE37-4543-841D-BCE3E01C1B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7925" y="1985963"/>
            <a:ext cx="5407074" cy="3970337"/>
          </a:xfrm>
          <a:prstGeom prst="rect">
            <a:avLst/>
          </a:prstGeom>
        </p:spPr>
      </p:pic>
    </p:spTree>
    <p:extLst>
      <p:ext uri="{BB962C8B-B14F-4D97-AF65-F5344CB8AC3E}">
        <p14:creationId xmlns:p14="http://schemas.microsoft.com/office/powerpoint/2010/main" val="2622875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xmlns="" id="{6F4C82C2-E679-4D35-8B4B-F2B5EDCE778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3026" y="365124"/>
            <a:ext cx="7192073" cy="5281037"/>
          </a:xfrm>
        </p:spPr>
      </p:pic>
    </p:spTree>
    <p:extLst>
      <p:ext uri="{BB962C8B-B14F-4D97-AF65-F5344CB8AC3E}">
        <p14:creationId xmlns:p14="http://schemas.microsoft.com/office/powerpoint/2010/main" val="1681044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B8D8EE58-1751-4F0F-A848-EA119C520754}"/>
              </a:ext>
            </a:extLst>
          </p:cNvPr>
          <p:cNvPicPr>
            <a:picLocks noChangeAspect="1"/>
          </p:cNvPicPr>
          <p:nvPr/>
        </p:nvPicPr>
        <p:blipFill rotWithShape="1">
          <a:blip r:embed="rId2"/>
          <a:srcRect l="17686" r="43018" b="-1"/>
          <a:stretch/>
        </p:blipFill>
        <p:spPr>
          <a:xfrm>
            <a:off x="-2" y="10"/>
            <a:ext cx="4067749" cy="6857990"/>
          </a:xfrm>
          <a:prstGeom prst="rect">
            <a:avLst/>
          </a:prstGeom>
        </p:spPr>
      </p:pic>
      <p:grpSp>
        <p:nvGrpSpPr>
          <p:cNvPr id="11" name="Group 10">
            <a:extLst>
              <a:ext uri="{FF2B5EF4-FFF2-40B4-BE49-F238E27FC236}">
                <a16:creationId xmlns:a16="http://schemas.microsoft.com/office/drawing/2014/main" xmlns="" id="{07EAA094-9CF6-4695-958A-33D9BCAA947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flipH="1">
            <a:off x="1" y="713128"/>
            <a:ext cx="1068867" cy="2126625"/>
            <a:chOff x="10918968" y="713127"/>
            <a:chExt cx="1273032" cy="2532832"/>
          </a:xfrm>
        </p:grpSpPr>
        <p:sp>
          <p:nvSpPr>
            <p:cNvPr id="12" name="Rectangle 11">
              <a:extLst>
                <a:ext uri="{FF2B5EF4-FFF2-40B4-BE49-F238E27FC236}">
                  <a16:creationId xmlns:a16="http://schemas.microsoft.com/office/drawing/2014/main" xmlns="" id="{2E80C965-DB6D-4F81-9E9E-B027384D0BD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xmlns="" id="{A580F890-B085-4E95-96AA-55AEBEC5CE6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Marcador de contenido 2">
            <a:extLst>
              <a:ext uri="{FF2B5EF4-FFF2-40B4-BE49-F238E27FC236}">
                <a16:creationId xmlns:a16="http://schemas.microsoft.com/office/drawing/2014/main" xmlns="" id="{7C1A58E3-FCE6-4731-A531-0DD7A3294F2F}"/>
              </a:ext>
            </a:extLst>
          </p:cNvPr>
          <p:cNvSpPr>
            <a:spLocks noGrp="1"/>
          </p:cNvSpPr>
          <p:nvPr>
            <p:ph idx="1"/>
          </p:nvPr>
        </p:nvSpPr>
        <p:spPr>
          <a:xfrm>
            <a:off x="4370298" y="386489"/>
            <a:ext cx="7519150" cy="5858668"/>
          </a:xfrm>
        </p:spPr>
        <p:txBody>
          <a:bodyPr>
            <a:normAutofit/>
          </a:bodyPr>
          <a:lstStyle/>
          <a:p>
            <a:pPr algn="r"/>
            <a:r>
              <a:rPr lang="es-ES" sz="1900" b="0" i="0" dirty="0">
                <a:effectLst/>
                <a:latin typeface="-apple-system"/>
              </a:rPr>
              <a:t>¿Por qué algunos de los aspectos evaluados de la tabla “Niveles de desempeño” de mi informe tienen un porcentaje diferente?</a:t>
            </a:r>
          </a:p>
          <a:p>
            <a:pPr algn="r"/>
            <a:endParaRPr lang="es-ES" sz="1900" b="0" i="0" dirty="0">
              <a:effectLst/>
              <a:latin typeface="-apple-system"/>
            </a:endParaRPr>
          </a:p>
          <a:p>
            <a:pPr algn="r"/>
            <a:r>
              <a:rPr lang="es-ES" sz="1900" b="0" i="0" dirty="0">
                <a:effectLst/>
                <a:latin typeface="-apple-system"/>
              </a:rPr>
              <a:t>Hay cuatro aspectos evaluados dentro del Portafolio que tienen un peso mayor al momento de calcular el puntaje final del instrumento: explicaciones desarrolladas, preguntas y actividades, retroalimentación a sus estudiantes y énfasis curriculares de la asignatura o área.</a:t>
            </a:r>
          </a:p>
          <a:p>
            <a:pPr algn="r"/>
            <a:endParaRPr lang="es-ES" sz="1900" b="0" i="0" dirty="0">
              <a:effectLst/>
              <a:latin typeface="-apple-system"/>
            </a:endParaRPr>
          </a:p>
          <a:p>
            <a:pPr algn="r"/>
            <a:r>
              <a:rPr lang="es-ES" sz="1900" b="0" i="0" dirty="0">
                <a:effectLst/>
                <a:latin typeface="-apple-system"/>
              </a:rPr>
              <a:t>Esta diferencia se justifica porque son aspectos propios de la interacción pedagógica que se establece entre un docente y sus estudiantes, considerándose como elementos esenciales de una enseñanza efectiva, y teniendo un impacto directo en su aprendizaje.</a:t>
            </a:r>
          </a:p>
          <a:p>
            <a:pPr algn="r"/>
            <a:endParaRPr lang="es-CL" sz="1900" dirty="0"/>
          </a:p>
        </p:txBody>
      </p:sp>
      <p:sp>
        <p:nvSpPr>
          <p:cNvPr id="15" name="Isosceles Triangle 14">
            <a:extLst>
              <a:ext uri="{FF2B5EF4-FFF2-40B4-BE49-F238E27FC236}">
                <a16:creationId xmlns:a16="http://schemas.microsoft.com/office/drawing/2014/main" xmlns=""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flipH="1">
            <a:off x="1067618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1127850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1085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22F9423-F4B1-45D4-8445-E9991ECCBC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770AE191-D2EA-45C9-A44D-830C188F74C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72021" y="628863"/>
            <a:ext cx="1128382" cy="847206"/>
            <a:chOff x="8183879" y="1000124"/>
            <a:chExt cx="1562267" cy="1172973"/>
          </a:xfrm>
        </p:grpSpPr>
        <p:sp>
          <p:nvSpPr>
            <p:cNvPr id="12" name="Freeform 5">
              <a:extLst>
                <a:ext uri="{FF2B5EF4-FFF2-40B4-BE49-F238E27FC236}">
                  <a16:creationId xmlns:a16="http://schemas.microsoft.com/office/drawing/2014/main" xmlns="" id="{23A0E4C1-B7A6-4637-AC51-4A5AE3841FF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3" name="Freeform 5">
              <a:extLst>
                <a:ext uri="{FF2B5EF4-FFF2-40B4-BE49-F238E27FC236}">
                  <a16:creationId xmlns:a16="http://schemas.microsoft.com/office/drawing/2014/main" xmlns="" id="{F4E8C039-CC58-44F3-8A7B-E0A934C1D01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graphicFrame>
        <p:nvGraphicFramePr>
          <p:cNvPr id="5" name="Marcador de contenido 2">
            <a:extLst>
              <a:ext uri="{FF2B5EF4-FFF2-40B4-BE49-F238E27FC236}">
                <a16:creationId xmlns:a16="http://schemas.microsoft.com/office/drawing/2014/main" xmlns="" id="{D6DDB461-533C-4C5D-9610-4D961B7C9C22}"/>
              </a:ext>
            </a:extLst>
          </p:cNvPr>
          <p:cNvGraphicFramePr>
            <a:graphicFrameLocks noGrp="1"/>
          </p:cNvGraphicFramePr>
          <p:nvPr>
            <p:ph idx="1"/>
            <p:extLst>
              <p:ext uri="{D42A27DB-BD31-4B8C-83A1-F6EECF244321}">
                <p14:modId xmlns:p14="http://schemas.microsoft.com/office/powerpoint/2010/main" val="1066663233"/>
              </p:ext>
            </p:extLst>
          </p:nvPr>
        </p:nvGraphicFramePr>
        <p:xfrm>
          <a:off x="629853" y="301557"/>
          <a:ext cx="11296257" cy="62548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429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xmlns=""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xmlns=""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xmlns=""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Marcador de contenido 2">
            <a:extLst>
              <a:ext uri="{FF2B5EF4-FFF2-40B4-BE49-F238E27FC236}">
                <a16:creationId xmlns:a16="http://schemas.microsoft.com/office/drawing/2014/main" xmlns="" id="{E71F6C41-D7C6-426F-A0DA-F8476275A161}"/>
              </a:ext>
            </a:extLst>
          </p:cNvPr>
          <p:cNvGraphicFramePr>
            <a:graphicFrameLocks noGrp="1"/>
          </p:cNvGraphicFramePr>
          <p:nvPr>
            <p:ph idx="1"/>
            <p:extLst>
              <p:ext uri="{D42A27DB-BD31-4B8C-83A1-F6EECF244321}">
                <p14:modId xmlns:p14="http://schemas.microsoft.com/office/powerpoint/2010/main" val="3127025262"/>
              </p:ext>
            </p:extLst>
          </p:nvPr>
        </p:nvGraphicFramePr>
        <p:xfrm>
          <a:off x="760378" y="483105"/>
          <a:ext cx="11243554" cy="57620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5661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5A292AEA-2528-46C0-B426-95822B6141F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D8B7B198-E4DF-43CD-AD8C-1998843237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xmlns="" id="{2BE67753-EA0E-4819-8D22-0B6600CF72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xmlns="" id="{D76D63AC-0421-45EC-B383-E79A61A78C6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xmlns="" id="{B997A32E-7032-4107-9C8B-99DB59EDD52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xmlns="" id="{943BB27F-1470-42CA-91FF-D94BC691C8F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xmlns="" id="{E997B002-17FD-47B3-A06A-76802FE15CE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xmlns="" id="{E401EA35-9D2E-43B7-860F-EBB8A6C3E0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xmlns="" id="{F8C44827-3D81-4FF9-B4A5-5650D1B20A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xmlns="" id="{F613D97F-F6DF-4D32-AD91-209A80E7A23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xmlns="" id="{82B0ED5C-927D-4C5F-8F27-1B403820B97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3" name="Subtítulo 2"/>
          <p:cNvSpPr>
            <a:spLocks noGrp="1"/>
          </p:cNvSpPr>
          <p:nvPr>
            <p:ph type="subTitle" idx="1"/>
          </p:nvPr>
        </p:nvSpPr>
        <p:spPr>
          <a:xfrm>
            <a:off x="3388040" y="1415703"/>
            <a:ext cx="5188034" cy="682079"/>
          </a:xfrm>
        </p:spPr>
        <p:txBody>
          <a:bodyPr>
            <a:noAutofit/>
          </a:bodyPr>
          <a:lstStyle/>
          <a:p>
            <a:r>
              <a:rPr lang="en-US" sz="3600" dirty="0">
                <a:solidFill>
                  <a:schemeClr val="tx2"/>
                </a:solidFill>
              </a:rPr>
              <a:t>ENTRANDO EN TERRENO</a:t>
            </a:r>
          </a:p>
          <a:p>
            <a:endParaRPr lang="en-US" sz="3600" dirty="0">
              <a:solidFill>
                <a:schemeClr val="tx2"/>
              </a:solidFill>
            </a:endParaRPr>
          </a:p>
          <a:p>
            <a:r>
              <a:rPr lang="en-US" sz="3600" dirty="0">
                <a:solidFill>
                  <a:schemeClr val="tx2"/>
                </a:solidFill>
              </a:rPr>
              <a:t>Marco para la Buena </a:t>
            </a:r>
            <a:r>
              <a:rPr lang="en-US" sz="3600" dirty="0" err="1">
                <a:solidFill>
                  <a:schemeClr val="tx2"/>
                </a:solidFill>
              </a:rPr>
              <a:t>Enseñanza</a:t>
            </a:r>
            <a:endParaRPr lang="en-US" sz="3600" dirty="0">
              <a:solidFill>
                <a:schemeClr val="tx2"/>
              </a:solidFill>
            </a:endParaRPr>
          </a:p>
        </p:txBody>
      </p:sp>
      <p:grpSp>
        <p:nvGrpSpPr>
          <p:cNvPr id="23" name="Group 22">
            <a:extLst>
              <a:ext uri="{FF2B5EF4-FFF2-40B4-BE49-F238E27FC236}">
                <a16:creationId xmlns:a16="http://schemas.microsoft.com/office/drawing/2014/main" xmlns="" id="{87F87F1B-42BA-4AC7-A4E2-41544DDB2CE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05" y="-4155"/>
            <a:ext cx="2514948" cy="2174333"/>
            <a:chOff x="-305" y="-4155"/>
            <a:chExt cx="2514948" cy="2174333"/>
          </a:xfrm>
        </p:grpSpPr>
        <p:sp>
          <p:nvSpPr>
            <p:cNvPr id="24" name="Freeform: Shape 23">
              <a:extLst>
                <a:ext uri="{FF2B5EF4-FFF2-40B4-BE49-F238E27FC236}">
                  <a16:creationId xmlns:a16="http://schemas.microsoft.com/office/drawing/2014/main" xmlns="" id="{68B53067-4E48-4E71-A6A9-A8CAABAFBF6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xmlns="" id="{06D1A0D3-4BB8-41D9-9CE7-2884C83F44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xmlns="" id="{81E20F06-3B09-4B89-A36B-AB8BFBCCA5D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xmlns="" id="{DAE6C3D7-7D5B-4926-877D-45F117BB6B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xmlns="" id="{967346A5-7569-4F15-AB5D-BE3DADF192C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a:off x="9685727" y="4683666"/>
            <a:ext cx="2514948" cy="2174333"/>
            <a:chOff x="-305" y="-4155"/>
            <a:chExt cx="2514948" cy="2174333"/>
          </a:xfrm>
        </p:grpSpPr>
        <p:sp>
          <p:nvSpPr>
            <p:cNvPr id="30" name="Freeform: Shape 29">
              <a:extLst>
                <a:ext uri="{FF2B5EF4-FFF2-40B4-BE49-F238E27FC236}">
                  <a16:creationId xmlns:a16="http://schemas.microsoft.com/office/drawing/2014/main" xmlns="" id="{E1951533-A568-4765-AB1F-F71D9AFDE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xmlns="" id="{A7214F52-4F3F-4C96-A62E-F1401D6C04F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xmlns="" id="{023146A1-291C-4FA0-AB5B-EB04D42398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xmlns="" id="{62977932-2B03-4899-8306-5002CEE68E2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886008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xmlns="" id="{01D0AF59-99C3-4251-AB9A-C966C6AD44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0">
            <a:extLst>
              <a:ext uri="{FF2B5EF4-FFF2-40B4-BE49-F238E27FC236}">
                <a16:creationId xmlns:a16="http://schemas.microsoft.com/office/drawing/2014/main" xmlns="" id="{1855405F-37A2-4869-9154-F8BE3BECE6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p:cNvPicPr>
            <a:picLocks noChangeAspect="1"/>
          </p:cNvPicPr>
          <p:nvPr/>
        </p:nvPicPr>
        <p:blipFill>
          <a:blip r:embed="rId2"/>
          <a:stretch>
            <a:fillRect/>
          </a:stretch>
        </p:blipFill>
        <p:spPr>
          <a:xfrm>
            <a:off x="1258189" y="643467"/>
            <a:ext cx="9675622" cy="5571066"/>
          </a:xfrm>
          <a:prstGeom prst="rect">
            <a:avLst/>
          </a:prstGeom>
        </p:spPr>
      </p:pic>
    </p:spTree>
    <p:extLst>
      <p:ext uri="{BB962C8B-B14F-4D97-AF65-F5344CB8AC3E}">
        <p14:creationId xmlns:p14="http://schemas.microsoft.com/office/powerpoint/2010/main" val="4199033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pic>
        <p:nvPicPr>
          <p:cNvPr id="4" name="Marcador de contenido 3"/>
          <p:cNvPicPr>
            <a:picLocks noGrp="1" noChangeAspect="1"/>
          </p:cNvPicPr>
          <p:nvPr>
            <p:ph idx="1"/>
          </p:nvPr>
        </p:nvPicPr>
        <p:blipFill>
          <a:blip r:embed="rId2"/>
          <a:stretch>
            <a:fillRect/>
          </a:stretch>
        </p:blipFill>
        <p:spPr>
          <a:xfrm>
            <a:off x="968661" y="1825625"/>
            <a:ext cx="10254677" cy="4351338"/>
          </a:xfrm>
          <a:prstGeom prst="rect">
            <a:avLst/>
          </a:prstGeom>
        </p:spPr>
      </p:pic>
    </p:spTree>
    <p:extLst>
      <p:ext uri="{BB962C8B-B14F-4D97-AF65-F5344CB8AC3E}">
        <p14:creationId xmlns:p14="http://schemas.microsoft.com/office/powerpoint/2010/main" val="3973900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pic>
        <p:nvPicPr>
          <p:cNvPr id="4" name="Marcador de contenido 3"/>
          <p:cNvPicPr>
            <a:picLocks noGrp="1" noChangeAspect="1"/>
          </p:cNvPicPr>
          <p:nvPr>
            <p:ph idx="1"/>
          </p:nvPr>
        </p:nvPicPr>
        <p:blipFill>
          <a:blip r:embed="rId2"/>
          <a:stretch>
            <a:fillRect/>
          </a:stretch>
        </p:blipFill>
        <p:spPr>
          <a:xfrm>
            <a:off x="623635" y="365761"/>
            <a:ext cx="10923931" cy="4826150"/>
          </a:xfrm>
          <a:prstGeom prst="rect">
            <a:avLst/>
          </a:prstGeom>
        </p:spPr>
      </p:pic>
    </p:spTree>
    <p:extLst>
      <p:ext uri="{BB962C8B-B14F-4D97-AF65-F5344CB8AC3E}">
        <p14:creationId xmlns:p14="http://schemas.microsoft.com/office/powerpoint/2010/main" val="1882749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4063" y="754327"/>
            <a:ext cx="11179628" cy="1962603"/>
          </a:xfrm>
          <a:solidFill>
            <a:schemeClr val="accent6">
              <a:lumMod val="20000"/>
              <a:lumOff val="80000"/>
            </a:schemeClr>
          </a:solidFill>
          <a:ln>
            <a:solidFill>
              <a:schemeClr val="accent4">
                <a:lumMod val="60000"/>
                <a:lumOff val="40000"/>
              </a:schemeClr>
            </a:solidFill>
          </a:ln>
        </p:spPr>
        <p:txBody>
          <a:bodyPr>
            <a:normAutofit/>
          </a:bodyPr>
          <a:lstStyle/>
          <a:p>
            <a:pPr marL="0" indent="0">
              <a:lnSpc>
                <a:spcPct val="100000"/>
              </a:lnSpc>
              <a:spcBef>
                <a:spcPts val="0"/>
              </a:spcBef>
              <a:buNone/>
            </a:pPr>
            <a:r>
              <a:rPr lang="en-US" sz="1600" b="1"/>
              <a:t>CRITERIO A.1: </a:t>
            </a:r>
            <a:r>
              <a:rPr lang="es-ES" sz="1600" b="1"/>
              <a:t>Domina los contenidos de las disciplinas que enseña y el</a:t>
            </a:r>
            <a:r>
              <a:rPr lang="en-US" sz="1600" b="1"/>
              <a:t>marco curricular nacional.</a:t>
            </a:r>
          </a:p>
          <a:p>
            <a:pPr marL="0" indent="0">
              <a:lnSpc>
                <a:spcPct val="100000"/>
              </a:lnSpc>
              <a:spcBef>
                <a:spcPts val="0"/>
              </a:spcBef>
              <a:buNone/>
            </a:pPr>
            <a:r>
              <a:rPr lang="en-US" sz="1600"/>
              <a:t>Descriptores:</a:t>
            </a:r>
          </a:p>
          <a:p>
            <a:pPr>
              <a:lnSpc>
                <a:spcPct val="100000"/>
              </a:lnSpc>
              <a:spcBef>
                <a:spcPts val="0"/>
              </a:spcBef>
            </a:pPr>
            <a:r>
              <a:rPr lang="es-ES" sz="1600"/>
              <a:t>Conoce y comprende los principios y conceptos centrales de las </a:t>
            </a:r>
            <a:r>
              <a:rPr lang="en-US" sz="1600"/>
              <a:t>disciplinas que enseña.</a:t>
            </a:r>
          </a:p>
          <a:p>
            <a:pPr>
              <a:lnSpc>
                <a:spcPct val="100000"/>
              </a:lnSpc>
              <a:spcBef>
                <a:spcPts val="0"/>
              </a:spcBef>
            </a:pPr>
            <a:r>
              <a:rPr lang="es-ES" sz="1600"/>
              <a:t>Conoce diferentes perspectivas y nuevos desarrollos de su disciplina.</a:t>
            </a:r>
          </a:p>
          <a:p>
            <a:pPr>
              <a:lnSpc>
                <a:spcPct val="100000"/>
              </a:lnSpc>
              <a:spcBef>
                <a:spcPts val="0"/>
              </a:spcBef>
            </a:pPr>
            <a:r>
              <a:rPr lang="es-ES" sz="1600"/>
              <a:t>Comprende la relación de los contenidos que enseña con los de </a:t>
            </a:r>
            <a:r>
              <a:rPr lang="en-US" sz="1600"/>
              <a:t>otras disciplinas.</a:t>
            </a:r>
          </a:p>
          <a:p>
            <a:pPr>
              <a:lnSpc>
                <a:spcPct val="100000"/>
              </a:lnSpc>
              <a:spcBef>
                <a:spcPts val="0"/>
              </a:spcBef>
            </a:pPr>
            <a:r>
              <a:rPr lang="es-ES" sz="1600"/>
              <a:t>Conoce la relación de los contenidos de los subsectores que enseña </a:t>
            </a:r>
            <a:r>
              <a:rPr lang="en-US" sz="1600"/>
              <a:t>con la realidad.</a:t>
            </a:r>
          </a:p>
          <a:p>
            <a:pPr>
              <a:lnSpc>
                <a:spcPct val="100000"/>
              </a:lnSpc>
              <a:spcBef>
                <a:spcPts val="0"/>
              </a:spcBef>
            </a:pPr>
            <a:r>
              <a:rPr lang="es-ES" sz="1600"/>
              <a:t>Domina los principios del marco curricular y los énfasis de los </a:t>
            </a:r>
            <a:r>
              <a:rPr lang="en-US" sz="1600"/>
              <a:t>subsectores que enseña.</a:t>
            </a:r>
            <a:endParaRPr lang="en-US" sz="1600" dirty="0"/>
          </a:p>
        </p:txBody>
      </p:sp>
      <p:sp>
        <p:nvSpPr>
          <p:cNvPr id="4" name="Rectángulo 3"/>
          <p:cNvSpPr/>
          <p:nvPr/>
        </p:nvSpPr>
        <p:spPr>
          <a:xfrm>
            <a:off x="394063" y="4496798"/>
            <a:ext cx="11179628" cy="2062103"/>
          </a:xfrm>
          <a:prstGeom prst="rect">
            <a:avLst/>
          </a:prstGeom>
          <a:solidFill>
            <a:schemeClr val="accent1">
              <a:lumMod val="20000"/>
              <a:lumOff val="80000"/>
            </a:schemeClr>
          </a:solidFill>
          <a:ln>
            <a:solidFill>
              <a:schemeClr val="accent4">
                <a:lumMod val="60000"/>
                <a:lumOff val="40000"/>
              </a:schemeClr>
            </a:solidFill>
          </a:ln>
        </p:spPr>
        <p:txBody>
          <a:bodyPr wrap="square">
            <a:spAutoFit/>
          </a:bodyPr>
          <a:lstStyle/>
          <a:p>
            <a:r>
              <a:rPr lang="en-US" sz="1600" b="1"/>
              <a:t>CRITERIO A.4:</a:t>
            </a:r>
            <a:r>
              <a:rPr lang="es-ES" sz="1600" b="1"/>
              <a:t>Organiza los objetivos y contenidos de manera coherente con el marco curricular y las particularidades de sus alumnos.</a:t>
            </a:r>
          </a:p>
          <a:p>
            <a:r>
              <a:rPr lang="en-US" sz="1600"/>
              <a:t>Descriptores:</a:t>
            </a:r>
          </a:p>
          <a:p>
            <a:pPr marL="285750" indent="-285750">
              <a:buFont typeface="Arial" panose="020B0604020202020204" pitchFamily="34" charset="0"/>
              <a:buChar char="•"/>
            </a:pPr>
            <a:r>
              <a:rPr lang="es-ES" sz="1600"/>
              <a:t>Elabora secuencias de contenidos coherentes con los objetivos de aprendizaje del marco curricular nacional.</a:t>
            </a:r>
          </a:p>
          <a:p>
            <a:pPr marL="285750" indent="-285750">
              <a:buFont typeface="Arial" panose="020B0604020202020204" pitchFamily="34" charset="0"/>
              <a:buChar char="•"/>
            </a:pPr>
            <a:r>
              <a:rPr lang="es-ES" sz="1600"/>
              <a:t>Considera las necesidades e intereses educativos de sus alumnos.</a:t>
            </a:r>
          </a:p>
          <a:p>
            <a:pPr marL="285750" indent="-285750">
              <a:buFont typeface="Arial" panose="020B0604020202020204" pitchFamily="34" charset="0"/>
              <a:buChar char="•"/>
            </a:pPr>
            <a:r>
              <a:rPr lang="es-ES" sz="1600"/>
              <a:t>Las actividades de enseñanza son coherentes con el contenido y </a:t>
            </a:r>
            <a:r>
              <a:rPr lang="en-US" sz="1600"/>
              <a:t>adecuadas al tiempo disponible.</a:t>
            </a:r>
          </a:p>
          <a:p>
            <a:pPr marL="285750" indent="-285750">
              <a:buFont typeface="Arial" panose="020B0604020202020204" pitchFamily="34" charset="0"/>
              <a:buChar char="•"/>
            </a:pPr>
            <a:r>
              <a:rPr lang="es-ES" sz="1600"/>
              <a:t>Las actividades de enseñanza consideran variados espacios de expresión oral, lectura y escritura de los estudiantes, relacionados con los aprendizajes abordados en los distintos subsectores.</a:t>
            </a:r>
            <a:endParaRPr lang="en-US" sz="1600" dirty="0"/>
          </a:p>
        </p:txBody>
      </p:sp>
      <p:sp>
        <p:nvSpPr>
          <p:cNvPr id="6" name="Rectángulo 5"/>
          <p:cNvSpPr/>
          <p:nvPr/>
        </p:nvSpPr>
        <p:spPr>
          <a:xfrm>
            <a:off x="394063" y="2667853"/>
            <a:ext cx="11179628" cy="1815882"/>
          </a:xfrm>
          <a:prstGeom prst="rect">
            <a:avLst/>
          </a:prstGeom>
          <a:solidFill>
            <a:schemeClr val="accent4">
              <a:lumMod val="20000"/>
              <a:lumOff val="80000"/>
            </a:schemeClr>
          </a:solidFill>
          <a:ln>
            <a:solidFill>
              <a:schemeClr val="accent4">
                <a:lumMod val="60000"/>
                <a:lumOff val="40000"/>
              </a:schemeClr>
            </a:solidFill>
          </a:ln>
        </p:spPr>
        <p:txBody>
          <a:bodyPr wrap="square">
            <a:spAutoFit/>
          </a:bodyPr>
          <a:lstStyle/>
          <a:p>
            <a:r>
              <a:rPr lang="en-US" sz="1600" b="1"/>
              <a:t>CRITERIO A.3: </a:t>
            </a:r>
            <a:r>
              <a:rPr lang="es-ES" sz="1600" b="1"/>
              <a:t>Domina la didáctica de las disciplinas que enseña.</a:t>
            </a:r>
          </a:p>
          <a:p>
            <a:r>
              <a:rPr lang="en-US" sz="1600"/>
              <a:t>Descriptores:</a:t>
            </a:r>
          </a:p>
          <a:p>
            <a:r>
              <a:rPr lang="es-ES" sz="1600"/>
              <a:t>Conoce variadas estrategias de enseñanza y actividades congruentes con la complejidad de los contenidos.</a:t>
            </a:r>
          </a:p>
          <a:p>
            <a:r>
              <a:rPr lang="es-ES" sz="1600"/>
              <a:t>Conoce estrategias de enseñanza para generar aprendizajes significativos.</a:t>
            </a:r>
          </a:p>
          <a:p>
            <a:r>
              <a:rPr lang="es-ES" sz="1600"/>
              <a:t>Conoce y selecciona distintos recursos de aprendizaje congruentes con la complejidad de los contenidos y las características de sus </a:t>
            </a:r>
            <a:r>
              <a:rPr lang="en-US" sz="1600"/>
              <a:t>alumnos.</a:t>
            </a:r>
          </a:p>
          <a:p>
            <a:r>
              <a:rPr lang="es-ES" sz="1600"/>
              <a:t>Conoce las dificultades más recurrentes en el aprendizaje de los </a:t>
            </a:r>
            <a:r>
              <a:rPr lang="en-US" sz="1600"/>
              <a:t>contenidos que enseña.</a:t>
            </a:r>
            <a:endParaRPr lang="en-US" sz="1600" dirty="0"/>
          </a:p>
        </p:txBody>
      </p:sp>
      <p:sp>
        <p:nvSpPr>
          <p:cNvPr id="7" name="Rectángulo 6"/>
          <p:cNvSpPr/>
          <p:nvPr/>
        </p:nvSpPr>
        <p:spPr>
          <a:xfrm>
            <a:off x="486177" y="193798"/>
            <a:ext cx="4792722" cy="369332"/>
          </a:xfrm>
          <a:prstGeom prst="rect">
            <a:avLst/>
          </a:prstGeom>
          <a:solidFill>
            <a:schemeClr val="accent1">
              <a:lumMod val="20000"/>
              <a:lumOff val="80000"/>
            </a:schemeClr>
          </a:solidFill>
          <a:ln>
            <a:solidFill>
              <a:schemeClr val="accent4">
                <a:lumMod val="60000"/>
                <a:lumOff val="40000"/>
              </a:schemeClr>
            </a:solidFill>
          </a:ln>
        </p:spPr>
        <p:txBody>
          <a:bodyPr wrap="none">
            <a:spAutoFit/>
          </a:bodyPr>
          <a:lstStyle/>
          <a:p>
            <a:r>
              <a:rPr lang="es-ES" b="1">
                <a:latin typeface="FrizQuadrata-Bold"/>
              </a:rPr>
              <a:t>DOMINIO A: Preparación de la enseñanza.</a:t>
            </a:r>
            <a:endParaRPr lang="en-US" dirty="0"/>
          </a:p>
        </p:txBody>
      </p:sp>
    </p:spTree>
    <p:extLst>
      <p:ext uri="{BB962C8B-B14F-4D97-AF65-F5344CB8AC3E}">
        <p14:creationId xmlns:p14="http://schemas.microsoft.com/office/powerpoint/2010/main" val="3073817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6">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8">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8" name="Group 20">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22" name="Freeform: Shape 21">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ítulo 1"/>
          <p:cNvSpPr>
            <a:spLocks noGrp="1"/>
          </p:cNvSpPr>
          <p:nvPr>
            <p:ph type="title"/>
          </p:nvPr>
        </p:nvSpPr>
        <p:spPr>
          <a:xfrm>
            <a:off x="640080" y="1243013"/>
            <a:ext cx="3855720" cy="4371974"/>
          </a:xfrm>
        </p:spPr>
        <p:txBody>
          <a:bodyPr>
            <a:normAutofit/>
          </a:bodyPr>
          <a:lstStyle/>
          <a:p>
            <a:pPr algn="ctr"/>
            <a:r>
              <a:rPr lang="es-ES" sz="2800" b="1" dirty="0">
                <a:solidFill>
                  <a:schemeClr val="tx2"/>
                </a:solidFill>
              </a:rPr>
              <a:t>DOMINIO C </a:t>
            </a:r>
            <a:br>
              <a:rPr lang="es-ES" sz="2800" b="1" dirty="0">
                <a:solidFill>
                  <a:schemeClr val="tx2"/>
                </a:solidFill>
              </a:rPr>
            </a:br>
            <a:r>
              <a:rPr lang="es-ES" sz="2800" b="1" dirty="0">
                <a:solidFill>
                  <a:schemeClr val="tx2"/>
                </a:solidFill>
              </a:rPr>
              <a:t>Enseñanza para el aprendizaje de todos los estudiantes.</a:t>
            </a:r>
            <a:endParaRPr lang="en-US" sz="2800" dirty="0">
              <a:solidFill>
                <a:schemeClr val="tx2"/>
              </a:solidFill>
            </a:endParaRPr>
          </a:p>
        </p:txBody>
      </p:sp>
      <p:sp>
        <p:nvSpPr>
          <p:cNvPr id="3" name="Marcador de contenido 2"/>
          <p:cNvSpPr>
            <a:spLocks noGrp="1"/>
          </p:cNvSpPr>
          <p:nvPr>
            <p:ph idx="1"/>
          </p:nvPr>
        </p:nvSpPr>
        <p:spPr>
          <a:xfrm>
            <a:off x="5069150" y="275208"/>
            <a:ext cx="6853561" cy="6401932"/>
          </a:xfrm>
        </p:spPr>
        <p:txBody>
          <a:bodyPr anchor="ctr">
            <a:noAutofit/>
          </a:bodyPr>
          <a:lstStyle/>
          <a:p>
            <a:pPr marL="0" indent="0">
              <a:spcBef>
                <a:spcPts val="0"/>
              </a:spcBef>
              <a:spcAft>
                <a:spcPts val="600"/>
              </a:spcAft>
              <a:buNone/>
            </a:pPr>
            <a:r>
              <a:rPr lang="en-US" sz="1800" b="1" dirty="0">
                <a:solidFill>
                  <a:schemeClr val="tx2"/>
                </a:solidFill>
              </a:rPr>
              <a:t>CRITERIO C.2:  </a:t>
            </a:r>
            <a:r>
              <a:rPr lang="es-ES" sz="1800" b="1" dirty="0">
                <a:solidFill>
                  <a:schemeClr val="tx2"/>
                </a:solidFill>
              </a:rPr>
              <a:t>Las estrategias de enseñanza son desafiantes, coherentes y  </a:t>
            </a:r>
            <a:r>
              <a:rPr lang="en-US" sz="1800" b="1" dirty="0" err="1">
                <a:solidFill>
                  <a:schemeClr val="tx2"/>
                </a:solidFill>
              </a:rPr>
              <a:t>significativas</a:t>
            </a:r>
            <a:r>
              <a:rPr lang="en-US" sz="1800" b="1" dirty="0">
                <a:solidFill>
                  <a:schemeClr val="tx2"/>
                </a:solidFill>
              </a:rPr>
              <a:t> para los </a:t>
            </a:r>
            <a:r>
              <a:rPr lang="en-US" sz="1800" b="1" dirty="0" err="1">
                <a:solidFill>
                  <a:schemeClr val="tx2"/>
                </a:solidFill>
              </a:rPr>
              <a:t>estudiantes</a:t>
            </a:r>
            <a:r>
              <a:rPr lang="en-US" sz="1800" b="1" dirty="0">
                <a:solidFill>
                  <a:schemeClr val="tx2"/>
                </a:solidFill>
              </a:rPr>
              <a:t>.</a:t>
            </a:r>
          </a:p>
          <a:p>
            <a:pPr marL="0" indent="0">
              <a:spcBef>
                <a:spcPts val="0"/>
              </a:spcBef>
              <a:spcAft>
                <a:spcPts val="600"/>
              </a:spcAft>
              <a:buNone/>
            </a:pPr>
            <a:r>
              <a:rPr lang="en-US" sz="1800" b="1" dirty="0" err="1">
                <a:solidFill>
                  <a:schemeClr val="tx2"/>
                </a:solidFill>
              </a:rPr>
              <a:t>Descriptores</a:t>
            </a:r>
            <a:r>
              <a:rPr lang="en-US" sz="1800" b="1" dirty="0">
                <a:solidFill>
                  <a:schemeClr val="tx2"/>
                </a:solidFill>
              </a:rPr>
              <a:t>:</a:t>
            </a:r>
          </a:p>
          <a:p>
            <a:pPr>
              <a:spcBef>
                <a:spcPts val="0"/>
              </a:spcBef>
              <a:spcAft>
                <a:spcPts val="600"/>
              </a:spcAft>
            </a:pPr>
            <a:r>
              <a:rPr lang="es-ES" sz="1800" dirty="0">
                <a:solidFill>
                  <a:schemeClr val="tx2"/>
                </a:solidFill>
              </a:rPr>
              <a:t>Estructura las situaciones de aprendizaje considerando los saberes, intereses y experiencias de los estudiantes.</a:t>
            </a:r>
          </a:p>
          <a:p>
            <a:pPr>
              <a:spcBef>
                <a:spcPts val="0"/>
              </a:spcBef>
              <a:spcAft>
                <a:spcPts val="600"/>
              </a:spcAft>
            </a:pPr>
            <a:r>
              <a:rPr lang="es-ES" sz="1800" dirty="0">
                <a:solidFill>
                  <a:schemeClr val="tx2"/>
                </a:solidFill>
              </a:rPr>
              <a:t>Desarrolla los contenidos a través de una estrategia de enseñanza  </a:t>
            </a:r>
            <a:r>
              <a:rPr lang="en-US" sz="1800" dirty="0" err="1">
                <a:solidFill>
                  <a:schemeClr val="tx2"/>
                </a:solidFill>
              </a:rPr>
              <a:t>clara</a:t>
            </a:r>
            <a:r>
              <a:rPr lang="en-US" sz="1800" dirty="0">
                <a:solidFill>
                  <a:schemeClr val="tx2"/>
                </a:solidFill>
              </a:rPr>
              <a:t> y </a:t>
            </a:r>
            <a:r>
              <a:rPr lang="en-US" sz="1800" dirty="0" err="1">
                <a:solidFill>
                  <a:schemeClr val="tx2"/>
                </a:solidFill>
              </a:rPr>
              <a:t>definida</a:t>
            </a:r>
            <a:r>
              <a:rPr lang="en-US" sz="1800" dirty="0">
                <a:solidFill>
                  <a:schemeClr val="tx2"/>
                </a:solidFill>
              </a:rPr>
              <a:t>.</a:t>
            </a:r>
          </a:p>
          <a:p>
            <a:pPr>
              <a:spcBef>
                <a:spcPts val="0"/>
              </a:spcBef>
              <a:spcAft>
                <a:spcPts val="600"/>
              </a:spcAft>
            </a:pPr>
            <a:r>
              <a:rPr lang="es-ES" sz="1800" dirty="0">
                <a:solidFill>
                  <a:schemeClr val="tx2"/>
                </a:solidFill>
              </a:rPr>
              <a:t>Implementa variadas actividades de acuerdo al tipo y complejidad </a:t>
            </a:r>
            <a:r>
              <a:rPr lang="en-US" sz="1800" dirty="0">
                <a:solidFill>
                  <a:schemeClr val="tx2"/>
                </a:solidFill>
              </a:rPr>
              <a:t>del </a:t>
            </a:r>
            <a:r>
              <a:rPr lang="en-US" sz="1800" dirty="0" err="1">
                <a:solidFill>
                  <a:schemeClr val="tx2"/>
                </a:solidFill>
              </a:rPr>
              <a:t>contenido</a:t>
            </a:r>
            <a:r>
              <a:rPr lang="en-US" sz="1800" dirty="0">
                <a:solidFill>
                  <a:schemeClr val="tx2"/>
                </a:solidFill>
              </a:rPr>
              <a:t>.</a:t>
            </a:r>
          </a:p>
          <a:p>
            <a:pPr>
              <a:spcBef>
                <a:spcPts val="0"/>
              </a:spcBef>
              <a:spcAft>
                <a:spcPts val="600"/>
              </a:spcAft>
            </a:pPr>
            <a:r>
              <a:rPr lang="es-ES" sz="1800" dirty="0">
                <a:solidFill>
                  <a:schemeClr val="tx2"/>
                </a:solidFill>
              </a:rPr>
              <a:t>Propone actividades que involucran cognitiva y emocionalmente a los estudiantes y entrega tareas que los comprometen en la exploración </a:t>
            </a:r>
            <a:r>
              <a:rPr lang="en-US" sz="1800" dirty="0">
                <a:solidFill>
                  <a:schemeClr val="tx2"/>
                </a:solidFill>
              </a:rPr>
              <a:t>de los contenidos.</a:t>
            </a:r>
          </a:p>
          <a:p>
            <a:pPr>
              <a:spcBef>
                <a:spcPts val="0"/>
              </a:spcBef>
              <a:spcAft>
                <a:spcPts val="600"/>
              </a:spcAft>
            </a:pPr>
            <a:endParaRPr lang="en-US" sz="1800" dirty="0">
              <a:solidFill>
                <a:schemeClr val="tx2"/>
              </a:solidFill>
            </a:endParaRPr>
          </a:p>
          <a:p>
            <a:pPr marL="0" indent="0">
              <a:spcBef>
                <a:spcPts val="0"/>
              </a:spcBef>
              <a:spcAft>
                <a:spcPts val="600"/>
              </a:spcAft>
              <a:buNone/>
            </a:pPr>
            <a:r>
              <a:rPr lang="en-US" sz="1800" b="1" dirty="0">
                <a:solidFill>
                  <a:schemeClr val="tx2"/>
                </a:solidFill>
              </a:rPr>
              <a:t>CRITERIO C.3:  </a:t>
            </a:r>
            <a:r>
              <a:rPr lang="es-ES" sz="1800" b="1" dirty="0">
                <a:solidFill>
                  <a:schemeClr val="tx2"/>
                </a:solidFill>
              </a:rPr>
              <a:t>El contenido de la clase es tratado con rigurosidad conceptual y  es comprensible para los estudiantes.</a:t>
            </a:r>
          </a:p>
          <a:p>
            <a:pPr marL="0" indent="0">
              <a:spcBef>
                <a:spcPts val="0"/>
              </a:spcBef>
              <a:spcAft>
                <a:spcPts val="600"/>
              </a:spcAft>
              <a:buNone/>
            </a:pPr>
            <a:r>
              <a:rPr lang="en-US" sz="1800" b="1" dirty="0" err="1">
                <a:solidFill>
                  <a:schemeClr val="tx2"/>
                </a:solidFill>
              </a:rPr>
              <a:t>Descriptores</a:t>
            </a:r>
            <a:r>
              <a:rPr lang="en-US" sz="1800" b="1" dirty="0">
                <a:solidFill>
                  <a:schemeClr val="tx2"/>
                </a:solidFill>
              </a:rPr>
              <a:t>:</a:t>
            </a:r>
          </a:p>
          <a:p>
            <a:pPr>
              <a:spcBef>
                <a:spcPts val="0"/>
              </a:spcBef>
              <a:spcAft>
                <a:spcPts val="600"/>
              </a:spcAft>
            </a:pPr>
            <a:r>
              <a:rPr lang="es-ES" sz="1800" dirty="0">
                <a:solidFill>
                  <a:schemeClr val="tx2"/>
                </a:solidFill>
              </a:rPr>
              <a:t>Desarrolla los contenidos en forma clara, precisa y adecuada al nivel </a:t>
            </a:r>
            <a:r>
              <a:rPr lang="en-US" sz="1800" dirty="0">
                <a:solidFill>
                  <a:schemeClr val="tx2"/>
                </a:solidFill>
              </a:rPr>
              <a:t>de los </a:t>
            </a:r>
            <a:r>
              <a:rPr lang="en-US" sz="1800" dirty="0" err="1">
                <a:solidFill>
                  <a:schemeClr val="tx2"/>
                </a:solidFill>
              </a:rPr>
              <a:t>estudiantes</a:t>
            </a:r>
            <a:r>
              <a:rPr lang="en-US" sz="1800" dirty="0">
                <a:solidFill>
                  <a:schemeClr val="tx2"/>
                </a:solidFill>
              </a:rPr>
              <a:t>.</a:t>
            </a:r>
          </a:p>
          <a:p>
            <a:pPr>
              <a:spcBef>
                <a:spcPts val="0"/>
              </a:spcBef>
              <a:spcAft>
                <a:spcPts val="600"/>
              </a:spcAft>
            </a:pPr>
            <a:r>
              <a:rPr lang="es-ES" sz="1800" dirty="0">
                <a:solidFill>
                  <a:schemeClr val="tx2"/>
                </a:solidFill>
              </a:rPr>
              <a:t>Desarrolla los contenidos de la clase con rigurosidad conceptual.</a:t>
            </a:r>
          </a:p>
          <a:p>
            <a:pPr>
              <a:spcBef>
                <a:spcPts val="0"/>
              </a:spcBef>
              <a:spcAft>
                <a:spcPts val="600"/>
              </a:spcAft>
            </a:pPr>
            <a:r>
              <a:rPr lang="es-ES" sz="1800" dirty="0">
                <a:solidFill>
                  <a:schemeClr val="tx2"/>
                </a:solidFill>
              </a:rPr>
              <a:t>Desarrolla los contenidos con una secuencia adecuada a la comprensión </a:t>
            </a:r>
            <a:r>
              <a:rPr lang="en-US" sz="1800" dirty="0">
                <a:solidFill>
                  <a:schemeClr val="tx2"/>
                </a:solidFill>
              </a:rPr>
              <a:t>de los </a:t>
            </a:r>
            <a:r>
              <a:rPr lang="en-US" sz="1800" dirty="0" err="1">
                <a:solidFill>
                  <a:schemeClr val="tx2"/>
                </a:solidFill>
              </a:rPr>
              <a:t>estudiantes</a:t>
            </a:r>
            <a:r>
              <a:rPr lang="en-US" sz="1800" dirty="0">
                <a:solidFill>
                  <a:schemeClr val="tx2"/>
                </a:solidFill>
              </a:rPr>
              <a:t>.</a:t>
            </a:r>
          </a:p>
          <a:p>
            <a:pPr>
              <a:spcBef>
                <a:spcPts val="0"/>
              </a:spcBef>
              <a:spcAft>
                <a:spcPts val="600"/>
              </a:spcAft>
            </a:pPr>
            <a:r>
              <a:rPr lang="es-ES" sz="1800" dirty="0">
                <a:solidFill>
                  <a:schemeClr val="tx2"/>
                </a:solidFill>
              </a:rPr>
              <a:t>Utiliza un lenguaje y conceptos de manera precisa y comprensible  </a:t>
            </a:r>
            <a:r>
              <a:rPr lang="en-US" sz="1800" dirty="0">
                <a:solidFill>
                  <a:schemeClr val="tx2"/>
                </a:solidFill>
              </a:rPr>
              <a:t>para sus </a:t>
            </a:r>
            <a:r>
              <a:rPr lang="en-US" sz="1800" dirty="0" err="1">
                <a:solidFill>
                  <a:schemeClr val="tx2"/>
                </a:solidFill>
              </a:rPr>
              <a:t>alumnos</a:t>
            </a:r>
            <a:r>
              <a:rPr lang="en-US" sz="1800" dirty="0">
                <a:solidFill>
                  <a:schemeClr val="tx2"/>
                </a:solidFill>
              </a:rPr>
              <a:t>.</a:t>
            </a:r>
          </a:p>
        </p:txBody>
      </p:sp>
    </p:spTree>
    <p:extLst>
      <p:ext uri="{BB962C8B-B14F-4D97-AF65-F5344CB8AC3E}">
        <p14:creationId xmlns:p14="http://schemas.microsoft.com/office/powerpoint/2010/main" val="192057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pic>
        <p:nvPicPr>
          <p:cNvPr id="4" name="Marcador de contenido 3"/>
          <p:cNvPicPr>
            <a:picLocks noGrp="1" noChangeAspect="1"/>
          </p:cNvPicPr>
          <p:nvPr>
            <p:ph idx="1"/>
          </p:nvPr>
        </p:nvPicPr>
        <p:blipFill>
          <a:blip r:embed="rId2"/>
          <a:stretch>
            <a:fillRect/>
          </a:stretch>
        </p:blipFill>
        <p:spPr>
          <a:xfrm>
            <a:off x="838200" y="659938"/>
            <a:ext cx="9993085" cy="5343063"/>
          </a:xfrm>
          <a:prstGeom prst="rect">
            <a:avLst/>
          </a:prstGeom>
          <a:ln>
            <a:solidFill>
              <a:schemeClr val="accent1"/>
            </a:solidFill>
          </a:ln>
        </p:spPr>
      </p:pic>
    </p:spTree>
    <p:extLst>
      <p:ext uri="{BB962C8B-B14F-4D97-AF65-F5344CB8AC3E}">
        <p14:creationId xmlns:p14="http://schemas.microsoft.com/office/powerpoint/2010/main" val="1177362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1002718" y="299811"/>
            <a:ext cx="9774139" cy="5943315"/>
          </a:xfrm>
          <a:prstGeom prst="rect">
            <a:avLst/>
          </a:prstGeom>
        </p:spPr>
      </p:pic>
    </p:spTree>
    <p:extLst>
      <p:ext uri="{BB962C8B-B14F-4D97-AF65-F5344CB8AC3E}">
        <p14:creationId xmlns:p14="http://schemas.microsoft.com/office/powerpoint/2010/main" val="783871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pic>
        <p:nvPicPr>
          <p:cNvPr id="4" name="Marcador de contenido 3"/>
          <p:cNvPicPr>
            <a:picLocks noGrp="1" noChangeAspect="1"/>
          </p:cNvPicPr>
          <p:nvPr>
            <p:ph idx="1"/>
          </p:nvPr>
        </p:nvPicPr>
        <p:blipFill>
          <a:blip r:embed="rId2"/>
          <a:stretch>
            <a:fillRect/>
          </a:stretch>
        </p:blipFill>
        <p:spPr>
          <a:xfrm>
            <a:off x="591671" y="299043"/>
            <a:ext cx="11040035" cy="6114052"/>
          </a:xfrm>
          <a:prstGeom prst="rect">
            <a:avLst/>
          </a:prstGeom>
        </p:spPr>
      </p:pic>
    </p:spTree>
    <p:extLst>
      <p:ext uri="{BB962C8B-B14F-4D97-AF65-F5344CB8AC3E}">
        <p14:creationId xmlns:p14="http://schemas.microsoft.com/office/powerpoint/2010/main" val="3035754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4138" y="4098562"/>
            <a:ext cx="11011988" cy="1792787"/>
          </a:xfrm>
          <a:solidFill>
            <a:schemeClr val="accent3">
              <a:lumMod val="20000"/>
              <a:lumOff val="80000"/>
            </a:schemeClr>
          </a:solidFill>
          <a:ln>
            <a:solidFill>
              <a:schemeClr val="accent1"/>
            </a:solidFill>
          </a:ln>
        </p:spPr>
        <p:txBody>
          <a:bodyPr>
            <a:normAutofit/>
          </a:bodyPr>
          <a:lstStyle/>
          <a:p>
            <a:r>
              <a:rPr lang="es-ES" sz="2000" b="1" dirty="0">
                <a:solidFill>
                  <a:srgbClr val="C5000D"/>
                </a:solidFill>
                <a:latin typeface="HelveticaNeue-Black"/>
              </a:rPr>
              <a:t>A1. </a:t>
            </a:r>
            <a:r>
              <a:rPr lang="es-ES" sz="2000" dirty="0">
                <a:solidFill>
                  <a:srgbClr val="000000"/>
                </a:solidFill>
                <a:latin typeface="HelveticaNeue-Light"/>
              </a:rPr>
              <a:t>Domina los contenidos de las disciplinas que enseña y el marco  </a:t>
            </a:r>
            <a:r>
              <a:rPr lang="en-US" sz="2000" dirty="0">
                <a:solidFill>
                  <a:srgbClr val="000000"/>
                </a:solidFill>
                <a:latin typeface="HelveticaNeue-Light"/>
              </a:rPr>
              <a:t>curricular </a:t>
            </a:r>
            <a:r>
              <a:rPr lang="en-US" sz="2000" dirty="0" err="1">
                <a:solidFill>
                  <a:srgbClr val="000000"/>
                </a:solidFill>
                <a:latin typeface="HelveticaNeue-Light"/>
              </a:rPr>
              <a:t>nacional</a:t>
            </a:r>
            <a:r>
              <a:rPr lang="en-US" sz="2000" dirty="0">
                <a:solidFill>
                  <a:srgbClr val="000000"/>
                </a:solidFill>
                <a:latin typeface="HelveticaNeue-Light"/>
              </a:rPr>
              <a:t>.</a:t>
            </a:r>
          </a:p>
          <a:p>
            <a:endParaRPr lang="en-US" sz="2000" dirty="0">
              <a:solidFill>
                <a:srgbClr val="000000"/>
              </a:solidFill>
              <a:latin typeface="HelveticaNeue-Light"/>
            </a:endParaRPr>
          </a:p>
          <a:p>
            <a:pPr algn="just"/>
            <a:r>
              <a:rPr lang="es-ES" sz="2000" b="1" dirty="0">
                <a:solidFill>
                  <a:srgbClr val="C5000D"/>
                </a:solidFill>
                <a:latin typeface="HelveticaNeue-Black"/>
              </a:rPr>
              <a:t>A5. </a:t>
            </a:r>
            <a:r>
              <a:rPr lang="es-ES" sz="2000" dirty="0">
                <a:solidFill>
                  <a:srgbClr val="000000"/>
                </a:solidFill>
                <a:latin typeface="HelveticaNeue-Light"/>
              </a:rPr>
              <a:t>Las estrategias de evaluación son coherentes con los objetivos  de aprendizaje, la disciplina que enseña, el marco curricular nacional y permite a todos los alumnos demostrar lo aprendido.</a:t>
            </a:r>
            <a:endParaRPr lang="en-US" sz="2000" dirty="0"/>
          </a:p>
        </p:txBody>
      </p:sp>
      <p:sp>
        <p:nvSpPr>
          <p:cNvPr id="4" name="CuadroTexto 3"/>
          <p:cNvSpPr txBox="1"/>
          <p:nvPr/>
        </p:nvSpPr>
        <p:spPr>
          <a:xfrm>
            <a:off x="444138" y="394464"/>
            <a:ext cx="11011988" cy="3416320"/>
          </a:xfrm>
          <a:prstGeom prst="rect">
            <a:avLst/>
          </a:prstGeom>
          <a:solidFill>
            <a:schemeClr val="accent3">
              <a:lumMod val="20000"/>
              <a:lumOff val="80000"/>
            </a:schemeClr>
          </a:solidFill>
          <a:ln>
            <a:solidFill>
              <a:schemeClr val="accent1"/>
            </a:solidFill>
          </a:ln>
        </p:spPr>
        <p:txBody>
          <a:bodyPr wrap="square" rtlCol="0">
            <a:spAutoFit/>
          </a:bodyPr>
          <a:lstStyle/>
          <a:p>
            <a:pPr algn="ctr"/>
            <a:r>
              <a:rPr lang="es-ES" sz="2400" b="1" dirty="0"/>
              <a:t>¿Qué me evaluarán en esta tarea?</a:t>
            </a:r>
          </a:p>
          <a:p>
            <a:pPr algn="just"/>
            <a:r>
              <a:rPr lang="es-ES" sz="2400" dirty="0"/>
              <a:t>Un/a docente que muestra un desempeño Competente…</a:t>
            </a:r>
          </a:p>
          <a:p>
            <a:pPr algn="just"/>
            <a:r>
              <a:rPr lang="es-ES" sz="2400" dirty="0"/>
              <a:t>▸Utiliza evaluaciones pertinentes a los objetivos de aprendizaje y que permiten obtener información precisa respecto a lo que han aprendido sus estudiantes.</a:t>
            </a:r>
          </a:p>
          <a:p>
            <a:pPr algn="just"/>
            <a:r>
              <a:rPr lang="es-ES" sz="2400" dirty="0"/>
              <a:t>▸Diseña situaciones de evaluación con instrucciones claras que permiten a sus </a:t>
            </a:r>
            <a:r>
              <a:rPr lang="en-US" sz="2400" dirty="0"/>
              <a:t>estudiantes </a:t>
            </a:r>
            <a:r>
              <a:rPr lang="en-US" sz="2400" dirty="0" err="1"/>
              <a:t>demostrar</a:t>
            </a:r>
            <a:r>
              <a:rPr lang="en-US" sz="2400" dirty="0"/>
              <a:t> lo </a:t>
            </a:r>
            <a:r>
              <a:rPr lang="en-US" sz="2400" dirty="0" err="1"/>
              <a:t>aprendido</a:t>
            </a:r>
            <a:r>
              <a:rPr lang="en-US" sz="2400" dirty="0"/>
              <a:t>.</a:t>
            </a:r>
          </a:p>
          <a:p>
            <a:pPr algn="just"/>
            <a:r>
              <a:rPr lang="es-ES" sz="2400" dirty="0"/>
              <a:t>▸Elabora pautas de corrección en las que se identifican nítidamente los desempeños esperados, lo que le permite obtener información precisa respecto a lo que han aprendido sus estudiantes.</a:t>
            </a:r>
            <a:endParaRPr lang="en-US" sz="2400" dirty="0"/>
          </a:p>
        </p:txBody>
      </p:sp>
    </p:spTree>
    <p:extLst>
      <p:ext uri="{BB962C8B-B14F-4D97-AF65-F5344CB8AC3E}">
        <p14:creationId xmlns:p14="http://schemas.microsoft.com/office/powerpoint/2010/main" val="1718097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4063" y="3236414"/>
            <a:ext cx="11179628" cy="2537369"/>
          </a:xfrm>
          <a:solidFill>
            <a:schemeClr val="accent1">
              <a:lumMod val="20000"/>
              <a:lumOff val="80000"/>
            </a:schemeClr>
          </a:solidFill>
          <a:ln>
            <a:solidFill>
              <a:schemeClr val="accent6">
                <a:lumMod val="60000"/>
                <a:lumOff val="40000"/>
              </a:schemeClr>
            </a:solidFill>
          </a:ln>
        </p:spPr>
        <p:txBody>
          <a:bodyPr>
            <a:normAutofit/>
          </a:bodyPr>
          <a:lstStyle/>
          <a:p>
            <a:r>
              <a:rPr lang="en-US" sz="1800" b="1" dirty="0"/>
              <a:t>CRITERIO A.5: </a:t>
            </a:r>
            <a:r>
              <a:rPr lang="es-ES" sz="1800" b="1" dirty="0"/>
              <a:t>Las estrategias de evaluación son coherentes con los objetivos de aprendizaje, la disciplina que enseña, el marco curricular nacional  y permiten a todos los alumnos demostrar lo aprendido.</a:t>
            </a:r>
          </a:p>
          <a:p>
            <a:pPr>
              <a:lnSpc>
                <a:spcPct val="110000"/>
              </a:lnSpc>
              <a:spcBef>
                <a:spcPts val="0"/>
              </a:spcBef>
            </a:pPr>
            <a:r>
              <a:rPr lang="en-US" sz="1800" dirty="0" err="1"/>
              <a:t>Descriptores</a:t>
            </a:r>
            <a:r>
              <a:rPr lang="en-US" sz="1800" dirty="0"/>
              <a:t>:</a:t>
            </a:r>
          </a:p>
          <a:p>
            <a:pPr>
              <a:lnSpc>
                <a:spcPct val="110000"/>
              </a:lnSpc>
              <a:spcBef>
                <a:spcPts val="0"/>
              </a:spcBef>
            </a:pPr>
            <a:r>
              <a:rPr lang="es-ES" sz="1800" dirty="0"/>
              <a:t>Los criterios de evaluación que utiliza son coherentes con los objetivos </a:t>
            </a:r>
            <a:r>
              <a:rPr lang="en-US" sz="1800" dirty="0"/>
              <a:t>de </a:t>
            </a:r>
            <a:r>
              <a:rPr lang="en-US" sz="1800" dirty="0" err="1"/>
              <a:t>aprendizaje</a:t>
            </a:r>
            <a:r>
              <a:rPr lang="en-US" sz="1800" dirty="0"/>
              <a:t>..</a:t>
            </a:r>
          </a:p>
          <a:p>
            <a:pPr>
              <a:lnSpc>
                <a:spcPct val="110000"/>
              </a:lnSpc>
              <a:spcBef>
                <a:spcPts val="0"/>
              </a:spcBef>
            </a:pPr>
            <a:r>
              <a:rPr lang="es-ES" sz="1800" dirty="0"/>
              <a:t>Las estrategias de evaluación son coherentes con la complejidad </a:t>
            </a:r>
            <a:r>
              <a:rPr lang="en-US" sz="1800" dirty="0"/>
              <a:t>de los </a:t>
            </a:r>
            <a:r>
              <a:rPr lang="en-US" sz="1800" dirty="0" err="1"/>
              <a:t>contenidos</a:t>
            </a:r>
            <a:r>
              <a:rPr lang="en-US" sz="1800" dirty="0"/>
              <a:t> </a:t>
            </a:r>
            <a:r>
              <a:rPr lang="en-US" sz="1800" dirty="0" err="1"/>
              <a:t>involucrados</a:t>
            </a:r>
            <a:r>
              <a:rPr lang="en-US" sz="1800" dirty="0"/>
              <a:t>.</a:t>
            </a:r>
          </a:p>
          <a:p>
            <a:pPr>
              <a:lnSpc>
                <a:spcPct val="110000"/>
              </a:lnSpc>
              <a:spcBef>
                <a:spcPts val="0"/>
              </a:spcBef>
            </a:pPr>
            <a:r>
              <a:rPr lang="es-ES" sz="1800" dirty="0"/>
              <a:t>Conoce diversas estrategias y técnicas de evaluación acordes a la </a:t>
            </a:r>
            <a:r>
              <a:rPr lang="en-US" sz="1800" dirty="0" err="1"/>
              <a:t>disciplina</a:t>
            </a:r>
            <a:r>
              <a:rPr lang="en-US" sz="1800" dirty="0"/>
              <a:t> que </a:t>
            </a:r>
            <a:r>
              <a:rPr lang="en-US" sz="1800" dirty="0" err="1"/>
              <a:t>enseña</a:t>
            </a:r>
            <a:r>
              <a:rPr lang="en-US" sz="1800" dirty="0"/>
              <a:t>.</a:t>
            </a:r>
          </a:p>
          <a:p>
            <a:pPr>
              <a:lnSpc>
                <a:spcPct val="110000"/>
              </a:lnSpc>
              <a:spcBef>
                <a:spcPts val="0"/>
              </a:spcBef>
            </a:pPr>
            <a:r>
              <a:rPr lang="es-ES" sz="1800" dirty="0"/>
              <a:t>Las estrategias de evaluación ofrecen a los estudiantes oportunidades equitativas para demostrar lo que han aprendido.</a:t>
            </a:r>
            <a:endParaRPr lang="en-US" sz="1800" dirty="0"/>
          </a:p>
        </p:txBody>
      </p:sp>
      <p:sp>
        <p:nvSpPr>
          <p:cNvPr id="4" name="Marcador de contenido 2"/>
          <p:cNvSpPr txBox="1">
            <a:spLocks/>
          </p:cNvSpPr>
          <p:nvPr/>
        </p:nvSpPr>
        <p:spPr>
          <a:xfrm>
            <a:off x="394063" y="754327"/>
            <a:ext cx="11179628" cy="1962603"/>
          </a:xfrm>
          <a:prstGeom prst="rect">
            <a:avLst/>
          </a:prstGeom>
          <a:solidFill>
            <a:schemeClr val="accent6">
              <a:lumMod val="20000"/>
              <a:lumOff val="80000"/>
            </a:schemeClr>
          </a:solidFill>
          <a:ln>
            <a:solidFill>
              <a:schemeClr val="accent4">
                <a:lumMod val="60000"/>
                <a:lumOff val="40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t>CRITERIO A.1: </a:t>
            </a:r>
            <a:r>
              <a:rPr lang="es-ES" sz="1800" b="1" dirty="0"/>
              <a:t>Domina los contenidos de las disciplinas que enseña y el </a:t>
            </a:r>
            <a:r>
              <a:rPr lang="en-US" sz="1800" b="1" dirty="0" err="1"/>
              <a:t>marco</a:t>
            </a:r>
            <a:r>
              <a:rPr lang="en-US" sz="1800" b="1" dirty="0"/>
              <a:t> curricular </a:t>
            </a:r>
            <a:r>
              <a:rPr lang="en-US" sz="1800" b="1" dirty="0" err="1"/>
              <a:t>nacional</a:t>
            </a:r>
            <a:r>
              <a:rPr lang="en-US" sz="1800" b="1" dirty="0"/>
              <a:t>.</a:t>
            </a:r>
          </a:p>
          <a:p>
            <a:pPr marL="0" indent="0">
              <a:lnSpc>
                <a:spcPct val="100000"/>
              </a:lnSpc>
              <a:spcBef>
                <a:spcPts val="0"/>
              </a:spcBef>
              <a:buFont typeface="Arial" panose="020B0604020202020204" pitchFamily="34" charset="0"/>
              <a:buNone/>
            </a:pPr>
            <a:r>
              <a:rPr lang="en-US" sz="1800" dirty="0" err="1"/>
              <a:t>Descriptores</a:t>
            </a:r>
            <a:r>
              <a:rPr lang="en-US" sz="1800" dirty="0"/>
              <a:t>:</a:t>
            </a:r>
          </a:p>
          <a:p>
            <a:pPr>
              <a:lnSpc>
                <a:spcPct val="100000"/>
              </a:lnSpc>
              <a:spcBef>
                <a:spcPts val="0"/>
              </a:spcBef>
            </a:pPr>
            <a:r>
              <a:rPr lang="es-ES" sz="1800" dirty="0"/>
              <a:t>Conoce y comprende los principios y conceptos centrales de las </a:t>
            </a:r>
            <a:r>
              <a:rPr lang="en-US" sz="1800" dirty="0" err="1"/>
              <a:t>disciplinas</a:t>
            </a:r>
            <a:r>
              <a:rPr lang="en-US" sz="1800" dirty="0"/>
              <a:t> que </a:t>
            </a:r>
            <a:r>
              <a:rPr lang="en-US" sz="1800" dirty="0" err="1"/>
              <a:t>enseña</a:t>
            </a:r>
            <a:r>
              <a:rPr lang="en-US" sz="1800" dirty="0"/>
              <a:t>.</a:t>
            </a:r>
          </a:p>
          <a:p>
            <a:pPr>
              <a:lnSpc>
                <a:spcPct val="100000"/>
              </a:lnSpc>
              <a:spcBef>
                <a:spcPts val="0"/>
              </a:spcBef>
            </a:pPr>
            <a:r>
              <a:rPr lang="es-ES" sz="1800" dirty="0"/>
              <a:t>Conoce diferentes perspectivas y nuevos desarrollos de su disciplina.</a:t>
            </a:r>
          </a:p>
          <a:p>
            <a:pPr>
              <a:lnSpc>
                <a:spcPct val="100000"/>
              </a:lnSpc>
              <a:spcBef>
                <a:spcPts val="0"/>
              </a:spcBef>
            </a:pPr>
            <a:r>
              <a:rPr lang="es-ES" sz="1800" dirty="0"/>
              <a:t>Comprende la relación de los contenidos que enseña con los de </a:t>
            </a:r>
            <a:r>
              <a:rPr lang="en-US" sz="1800" dirty="0" err="1"/>
              <a:t>otras</a:t>
            </a:r>
            <a:r>
              <a:rPr lang="en-US" sz="1800" dirty="0"/>
              <a:t> </a:t>
            </a:r>
            <a:r>
              <a:rPr lang="en-US" sz="1800" dirty="0" err="1"/>
              <a:t>disciplinas</a:t>
            </a:r>
            <a:r>
              <a:rPr lang="en-US" sz="1800" dirty="0"/>
              <a:t>.</a:t>
            </a:r>
          </a:p>
          <a:p>
            <a:pPr>
              <a:lnSpc>
                <a:spcPct val="100000"/>
              </a:lnSpc>
              <a:spcBef>
                <a:spcPts val="0"/>
              </a:spcBef>
            </a:pPr>
            <a:r>
              <a:rPr lang="es-ES" sz="1800" dirty="0"/>
              <a:t>Conoce la relación de los contenidos de los subsectores que enseña </a:t>
            </a:r>
            <a:r>
              <a:rPr lang="en-US" sz="1800" dirty="0"/>
              <a:t>con la </a:t>
            </a:r>
            <a:r>
              <a:rPr lang="en-US" sz="1800" dirty="0" err="1"/>
              <a:t>realidad</a:t>
            </a:r>
            <a:r>
              <a:rPr lang="en-US" sz="1800" dirty="0"/>
              <a:t>.</a:t>
            </a:r>
          </a:p>
          <a:p>
            <a:pPr>
              <a:lnSpc>
                <a:spcPct val="100000"/>
              </a:lnSpc>
              <a:spcBef>
                <a:spcPts val="0"/>
              </a:spcBef>
            </a:pPr>
            <a:r>
              <a:rPr lang="es-ES" sz="1800" dirty="0"/>
              <a:t>Domina los principios del marco curricular y los énfasis de los </a:t>
            </a:r>
            <a:r>
              <a:rPr lang="en-US" sz="1800" dirty="0" err="1"/>
              <a:t>subsectores</a:t>
            </a:r>
            <a:r>
              <a:rPr lang="en-US" sz="1800" dirty="0"/>
              <a:t> que </a:t>
            </a:r>
            <a:r>
              <a:rPr lang="en-US" sz="1800" dirty="0" err="1"/>
              <a:t>enseña</a:t>
            </a:r>
            <a:r>
              <a:rPr lang="en-US" sz="1800" dirty="0"/>
              <a:t>.</a:t>
            </a:r>
          </a:p>
        </p:txBody>
      </p:sp>
    </p:spTree>
    <p:extLst>
      <p:ext uri="{BB962C8B-B14F-4D97-AF65-F5344CB8AC3E}">
        <p14:creationId xmlns:p14="http://schemas.microsoft.com/office/powerpoint/2010/main" val="1956971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64326" y="702219"/>
            <a:ext cx="11022874" cy="4351338"/>
          </a:xfrm>
          <a:ln>
            <a:solidFill>
              <a:schemeClr val="accent6">
                <a:lumMod val="60000"/>
                <a:lumOff val="40000"/>
              </a:schemeClr>
            </a:solidFill>
          </a:ln>
        </p:spPr>
        <p:txBody>
          <a:bodyPr>
            <a:normAutofit fontScale="70000" lnSpcReduction="20000"/>
          </a:bodyPr>
          <a:lstStyle/>
          <a:p>
            <a:pPr marL="0" indent="0">
              <a:buNone/>
            </a:pPr>
            <a:r>
              <a:rPr lang="es-ES" dirty="0"/>
              <a:t>Si eligió presentar la evaluación de algún desempeño, ejecución o producto utilizando una lista de cotejo, escala de apreciación o rúbrica:</a:t>
            </a:r>
          </a:p>
          <a:p>
            <a:pPr marL="0" indent="0">
              <a:buNone/>
            </a:pPr>
            <a:r>
              <a:rPr lang="es-ES" b="1" dirty="0"/>
              <a:t>a. Escriba el(los) objetivo(s) que evaluó.</a:t>
            </a:r>
          </a:p>
          <a:p>
            <a:pPr marL="0" indent="0">
              <a:buNone/>
            </a:pPr>
            <a:r>
              <a:rPr lang="es-ES" b="1" dirty="0"/>
              <a:t>b. Describa detalladamente la actividad de evaluación y transcriba todas las instrucciones que entregó a sus estudiantes, paso a paso. Por ejemplo, “dije a mis estudiantes: escriban un ensayo que contenga…”. </a:t>
            </a:r>
          </a:p>
          <a:p>
            <a:r>
              <a:rPr lang="es-ES" dirty="0"/>
              <a:t>Sea específico/a, para que el/la docente que corrija su Portafolio entienda claramente lo que usted realizó con sus estudiantes.</a:t>
            </a:r>
          </a:p>
          <a:p>
            <a:pPr marL="0" indent="0">
              <a:buNone/>
            </a:pPr>
            <a:r>
              <a:rPr lang="es-ES" b="1" dirty="0"/>
              <a:t>c. Adjunte la lista de cotejo, escala de apreciación o rúbrica que utilizó.</a:t>
            </a:r>
          </a:p>
          <a:p>
            <a:r>
              <a:rPr lang="es-ES" dirty="0"/>
              <a:t>Además, si utilizó algún recurso (imágenes, dibujos, esquemas, texto, etc.), adjúntelo.</a:t>
            </a:r>
          </a:p>
          <a:p>
            <a:r>
              <a:rPr lang="es-ES" dirty="0"/>
              <a:t> Si utilizó un audio, adjunte solo su transcripción. </a:t>
            </a:r>
          </a:p>
          <a:p>
            <a:r>
              <a:rPr lang="es-ES" dirty="0"/>
              <a:t>Solo puede adjuntar archivos en formato Word, Excel, PowerPoint, PDF y JPG.</a:t>
            </a:r>
          </a:p>
          <a:p>
            <a:r>
              <a:rPr lang="es-ES" dirty="0"/>
              <a:t> Si utilizó un recurso de otro tipo, descríbalo en un documento Word y adjunte ese archivo Word.</a:t>
            </a:r>
          </a:p>
          <a:p>
            <a:r>
              <a:rPr lang="es-ES" dirty="0"/>
              <a:t>Suba el(los) archivo(s) en el botón “Adjunte lista, escala o rúbrica” de la Plataforma </a:t>
            </a:r>
            <a:r>
              <a:rPr lang="en-US" dirty="0" err="1"/>
              <a:t>Docentemás</a:t>
            </a:r>
            <a:r>
              <a:rPr lang="en-US" dirty="0"/>
              <a:t>.</a:t>
            </a:r>
          </a:p>
          <a:p>
            <a:endParaRPr lang="en-US" dirty="0"/>
          </a:p>
        </p:txBody>
      </p:sp>
    </p:spTree>
    <p:extLst>
      <p:ext uri="{BB962C8B-B14F-4D97-AF65-F5344CB8AC3E}">
        <p14:creationId xmlns:p14="http://schemas.microsoft.com/office/powerpoint/2010/main" val="1664939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236924" y="204886"/>
            <a:ext cx="8651581" cy="2482577"/>
          </a:xfrm>
          <a:prstGeom prst="rect">
            <a:avLst/>
          </a:prstGeom>
        </p:spPr>
      </p:pic>
      <p:sp>
        <p:nvSpPr>
          <p:cNvPr id="6" name="Rectángulo 5"/>
          <p:cNvSpPr/>
          <p:nvPr/>
        </p:nvSpPr>
        <p:spPr>
          <a:xfrm>
            <a:off x="7200709" y="4550599"/>
            <a:ext cx="4365814" cy="646331"/>
          </a:xfrm>
          <a:prstGeom prst="rect">
            <a:avLst/>
          </a:prstGeom>
          <a:solidFill>
            <a:schemeClr val="accent3">
              <a:lumMod val="20000"/>
              <a:lumOff val="80000"/>
            </a:schemeClr>
          </a:solidFill>
        </p:spPr>
        <p:txBody>
          <a:bodyPr wrap="square">
            <a:spAutoFit/>
          </a:bodyPr>
          <a:lstStyle/>
          <a:p>
            <a:r>
              <a:rPr lang="es-ES" b="1" dirty="0">
                <a:solidFill>
                  <a:srgbClr val="00DA17"/>
                </a:solidFill>
                <a:latin typeface="HelveticaNeue-Black"/>
              </a:rPr>
              <a:t>D1. </a:t>
            </a:r>
            <a:r>
              <a:rPr lang="es-ES" dirty="0">
                <a:solidFill>
                  <a:srgbClr val="000000"/>
                </a:solidFill>
                <a:latin typeface="HelveticaNeue-Light"/>
              </a:rPr>
              <a:t>El profesor reflexiona sistemáticamente sobre su práctica.</a:t>
            </a:r>
            <a:endParaRPr lang="en-US" dirty="0"/>
          </a:p>
        </p:txBody>
      </p:sp>
      <p:sp>
        <p:nvSpPr>
          <p:cNvPr id="7" name="Rectángulo 6"/>
          <p:cNvSpPr/>
          <p:nvPr/>
        </p:nvSpPr>
        <p:spPr>
          <a:xfrm>
            <a:off x="7200709" y="3395513"/>
            <a:ext cx="4686491" cy="923330"/>
          </a:xfrm>
          <a:prstGeom prst="rect">
            <a:avLst/>
          </a:prstGeom>
          <a:solidFill>
            <a:schemeClr val="accent3">
              <a:lumMod val="20000"/>
              <a:lumOff val="80000"/>
            </a:schemeClr>
          </a:solidFill>
        </p:spPr>
        <p:txBody>
          <a:bodyPr wrap="square">
            <a:spAutoFit/>
          </a:bodyPr>
          <a:lstStyle/>
          <a:p>
            <a:r>
              <a:rPr lang="es-ES" b="1" dirty="0">
                <a:solidFill>
                  <a:srgbClr val="FF9F0F"/>
                </a:solidFill>
                <a:latin typeface="HelveticaNeue-Black"/>
              </a:rPr>
              <a:t>C6. </a:t>
            </a:r>
            <a:r>
              <a:rPr lang="es-ES" dirty="0">
                <a:solidFill>
                  <a:srgbClr val="000000"/>
                </a:solidFill>
                <a:latin typeface="HelveticaNeue-Light"/>
              </a:rPr>
              <a:t>Evalúa y monitorea el proceso de comprensión y apropiación de los contenidos por parte de los estudiantes.</a:t>
            </a:r>
            <a:endParaRPr lang="en-US" dirty="0"/>
          </a:p>
        </p:txBody>
      </p:sp>
      <p:sp>
        <p:nvSpPr>
          <p:cNvPr id="10" name="Rectángulo 9"/>
          <p:cNvSpPr/>
          <p:nvPr/>
        </p:nvSpPr>
        <p:spPr>
          <a:xfrm>
            <a:off x="236924" y="2811661"/>
            <a:ext cx="6751705" cy="2862322"/>
          </a:xfrm>
          <a:prstGeom prst="rect">
            <a:avLst/>
          </a:prstGeom>
          <a:solidFill>
            <a:schemeClr val="accent6">
              <a:lumMod val="20000"/>
              <a:lumOff val="80000"/>
            </a:schemeClr>
          </a:solidFill>
          <a:ln>
            <a:solidFill>
              <a:schemeClr val="accent1"/>
            </a:solidFill>
          </a:ln>
        </p:spPr>
        <p:txBody>
          <a:bodyPr wrap="square">
            <a:spAutoFit/>
          </a:bodyPr>
          <a:lstStyle/>
          <a:p>
            <a:r>
              <a:rPr lang="es-ES" sz="2000" b="0" i="0" u="none" strike="noStrike" baseline="0" dirty="0">
                <a:solidFill>
                  <a:srgbClr val="006831"/>
                </a:solidFill>
                <a:latin typeface="HelveticaNeueLTStd-Md"/>
              </a:rPr>
              <a:t>¿Qué me evaluarán en esta tarea?</a:t>
            </a:r>
          </a:p>
          <a:p>
            <a:r>
              <a:rPr lang="es-ES" sz="2000" b="0" i="0" u="none" strike="noStrike" baseline="0" dirty="0">
                <a:solidFill>
                  <a:srgbClr val="000000"/>
                </a:solidFill>
                <a:latin typeface="HelveticaNeueLTStd-Md"/>
              </a:rPr>
              <a:t>Un/a docente que muestra un desempeño Competente…</a:t>
            </a:r>
          </a:p>
          <a:p>
            <a:pPr algn="just"/>
            <a:r>
              <a:rPr lang="es-ES" sz="2000" dirty="0">
                <a:solidFill>
                  <a:srgbClr val="000000"/>
                </a:solidFill>
                <a:latin typeface="AppleSymbols"/>
              </a:rPr>
              <a:t>▸</a:t>
            </a:r>
            <a:r>
              <a:rPr lang="es-ES" sz="2000" dirty="0">
                <a:solidFill>
                  <a:srgbClr val="000000"/>
                </a:solidFill>
                <a:latin typeface="HelveticaNeueLTStd-Lt"/>
              </a:rPr>
              <a:t>▸ Analiza los resultados de las evaluaciones y establece conclusiones relevantes </a:t>
            </a:r>
            <a:r>
              <a:rPr lang="en-US" sz="2000" dirty="0">
                <a:solidFill>
                  <a:srgbClr val="000000"/>
                </a:solidFill>
                <a:latin typeface="HelveticaNeueLTStd-Lt"/>
              </a:rPr>
              <a:t>para </a:t>
            </a:r>
            <a:r>
              <a:rPr lang="en-US" sz="2000" dirty="0" err="1">
                <a:solidFill>
                  <a:srgbClr val="000000"/>
                </a:solidFill>
                <a:latin typeface="HelveticaNeueLTStd-Lt"/>
              </a:rPr>
              <a:t>su</a:t>
            </a:r>
            <a:r>
              <a:rPr lang="en-US" sz="2000" dirty="0">
                <a:solidFill>
                  <a:srgbClr val="000000"/>
                </a:solidFill>
                <a:latin typeface="HelveticaNeueLTStd-Lt"/>
              </a:rPr>
              <a:t> </a:t>
            </a:r>
            <a:r>
              <a:rPr lang="en-US" sz="2000" dirty="0" err="1">
                <a:solidFill>
                  <a:srgbClr val="000000"/>
                </a:solidFill>
                <a:latin typeface="HelveticaNeueLTStd-Lt"/>
              </a:rPr>
              <a:t>trabajo</a:t>
            </a:r>
            <a:r>
              <a:rPr lang="en-US" sz="2000" dirty="0">
                <a:solidFill>
                  <a:srgbClr val="000000"/>
                </a:solidFill>
                <a:latin typeface="HelveticaNeueLTStd-Lt"/>
              </a:rPr>
              <a:t> </a:t>
            </a:r>
            <a:r>
              <a:rPr lang="en-US" sz="2000" dirty="0" err="1">
                <a:solidFill>
                  <a:srgbClr val="000000"/>
                </a:solidFill>
                <a:latin typeface="HelveticaNeueLTStd-Lt"/>
              </a:rPr>
              <a:t>pedagógico</a:t>
            </a:r>
            <a:r>
              <a:rPr lang="en-US" sz="2000" dirty="0">
                <a:solidFill>
                  <a:srgbClr val="000000"/>
                </a:solidFill>
                <a:latin typeface="HelveticaNeueLTStd-Lt"/>
              </a:rPr>
              <a:t>.</a:t>
            </a:r>
          </a:p>
          <a:p>
            <a:pPr algn="just"/>
            <a:r>
              <a:rPr lang="es-ES" sz="2000" dirty="0">
                <a:solidFill>
                  <a:srgbClr val="000000"/>
                </a:solidFill>
                <a:latin typeface="AppleSymbols"/>
              </a:rPr>
              <a:t>▸</a:t>
            </a:r>
            <a:r>
              <a:rPr lang="es-ES" sz="2000" dirty="0">
                <a:solidFill>
                  <a:srgbClr val="000000"/>
                </a:solidFill>
                <a:latin typeface="HelveticaNeueLTStd-Lt"/>
              </a:rPr>
              <a:t>▸ Ajusta o plantea estrategias pedagógicas orientadas a la mejora de los aprendizajes de sus estudiantes, a partir de los resultados obtenidos por ellos/as </a:t>
            </a:r>
            <a:r>
              <a:rPr lang="en-US" sz="2000" dirty="0" err="1">
                <a:solidFill>
                  <a:srgbClr val="000000"/>
                </a:solidFill>
                <a:latin typeface="HelveticaNeueLTStd-Lt"/>
              </a:rPr>
              <a:t>en</a:t>
            </a:r>
            <a:r>
              <a:rPr lang="en-US" sz="2000" dirty="0">
                <a:solidFill>
                  <a:srgbClr val="000000"/>
                </a:solidFill>
                <a:latin typeface="HelveticaNeueLTStd-Lt"/>
              </a:rPr>
              <a:t> las </a:t>
            </a:r>
            <a:r>
              <a:rPr lang="en-US" sz="2000" dirty="0" err="1">
                <a:solidFill>
                  <a:srgbClr val="000000"/>
                </a:solidFill>
                <a:latin typeface="HelveticaNeueLTStd-Lt"/>
              </a:rPr>
              <a:t>evaluaciones</a:t>
            </a:r>
            <a:r>
              <a:rPr lang="en-US" sz="2000" dirty="0">
                <a:solidFill>
                  <a:srgbClr val="000000"/>
                </a:solidFill>
                <a:latin typeface="HelveticaNeueLTStd-Lt"/>
              </a:rPr>
              <a:t>.</a:t>
            </a:r>
            <a:endParaRPr lang="en-US" sz="2000" dirty="0"/>
          </a:p>
        </p:txBody>
      </p:sp>
    </p:spTree>
    <p:extLst>
      <p:ext uri="{BB962C8B-B14F-4D97-AF65-F5344CB8AC3E}">
        <p14:creationId xmlns:p14="http://schemas.microsoft.com/office/powerpoint/2010/main" val="1839573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45">
            <a:extLst>
              <a:ext uri="{FF2B5EF4-FFF2-40B4-BE49-F238E27FC236}">
                <a16:creationId xmlns:a16="http://schemas.microsoft.com/office/drawing/2014/main" xmlns=""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6">
            <a:extLst>
              <a:ext uri="{FF2B5EF4-FFF2-40B4-BE49-F238E27FC236}">
                <a16:creationId xmlns:a16="http://schemas.microsoft.com/office/drawing/2014/main" xmlns=""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7">
            <a:extLst>
              <a:ext uri="{FF2B5EF4-FFF2-40B4-BE49-F238E27FC236}">
                <a16:creationId xmlns:a16="http://schemas.microsoft.com/office/drawing/2014/main" xmlns=""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44">
            <a:extLst>
              <a:ext uri="{FF2B5EF4-FFF2-40B4-BE49-F238E27FC236}">
                <a16:creationId xmlns:a16="http://schemas.microsoft.com/office/drawing/2014/main" xmlns=""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Rectangle 21">
            <a:extLst>
              <a:ext uri="{FF2B5EF4-FFF2-40B4-BE49-F238E27FC236}">
                <a16:creationId xmlns:a16="http://schemas.microsoft.com/office/drawing/2014/main" xmlns=""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p:cNvSpPr>
            <a:spLocks noGrp="1"/>
          </p:cNvSpPr>
          <p:nvPr>
            <p:ph type="title"/>
          </p:nvPr>
        </p:nvSpPr>
        <p:spPr>
          <a:xfrm>
            <a:off x="958506" y="800392"/>
            <a:ext cx="10264697" cy="1212102"/>
          </a:xfrm>
        </p:spPr>
        <p:txBody>
          <a:bodyPr>
            <a:normAutofit/>
          </a:bodyPr>
          <a:lstStyle/>
          <a:p>
            <a:r>
              <a:rPr lang="es-CL" sz="4000" b="1">
                <a:solidFill>
                  <a:srgbClr val="FFFFFF"/>
                </a:solidFill>
              </a:rPr>
              <a:t>Análisis y uso de los resultados de la evaluación</a:t>
            </a:r>
            <a:endParaRPr lang="en-US" sz="4000" b="1">
              <a:solidFill>
                <a:srgbClr val="FFFFFF"/>
              </a:solidFill>
            </a:endParaRPr>
          </a:p>
        </p:txBody>
      </p:sp>
      <p:sp>
        <p:nvSpPr>
          <p:cNvPr id="7" name="Marcador de contenido 6"/>
          <p:cNvSpPr>
            <a:spLocks noGrp="1"/>
          </p:cNvSpPr>
          <p:nvPr>
            <p:ph idx="1"/>
          </p:nvPr>
        </p:nvSpPr>
        <p:spPr>
          <a:xfrm>
            <a:off x="1119322" y="2490436"/>
            <a:ext cx="10432493" cy="4057848"/>
          </a:xfrm>
          <a:ln>
            <a:solidFill>
              <a:schemeClr val="accent1"/>
            </a:solidFill>
          </a:ln>
        </p:spPr>
        <p:txBody>
          <a:bodyPr anchor="ctr">
            <a:noAutofit/>
          </a:bodyPr>
          <a:lstStyle/>
          <a:p>
            <a:pPr marL="0" indent="0">
              <a:buNone/>
            </a:pPr>
            <a:r>
              <a:rPr lang="en-US" sz="2000" b="1" dirty="0" err="1"/>
              <a:t>Instrucciones</a:t>
            </a:r>
            <a:endParaRPr lang="en-US" sz="2000" b="1" dirty="0"/>
          </a:p>
          <a:p>
            <a:pPr marL="0" indent="0">
              <a:buNone/>
            </a:pPr>
            <a:r>
              <a:rPr lang="es-ES" sz="2000" dirty="0"/>
              <a:t>B.1 Considerando todos los aprendizajes que evaluó, analice las respuestas o desempeños de sus estudiantes en la evaluación presentada en el punto anterior y explique qué </a:t>
            </a:r>
            <a:r>
              <a:rPr lang="en-US" sz="2000" dirty="0" err="1"/>
              <a:t>conclusiones</a:t>
            </a:r>
            <a:r>
              <a:rPr lang="en-US" sz="2000" dirty="0"/>
              <a:t> </a:t>
            </a:r>
            <a:r>
              <a:rPr lang="en-US" sz="2000" dirty="0" err="1"/>
              <a:t>puede</a:t>
            </a:r>
            <a:r>
              <a:rPr lang="en-US" sz="2000" dirty="0"/>
              <a:t> </a:t>
            </a:r>
            <a:r>
              <a:rPr lang="en-US" sz="2000" dirty="0" err="1"/>
              <a:t>extraer</a:t>
            </a:r>
            <a:r>
              <a:rPr lang="en-US" sz="2000" dirty="0"/>
              <a:t>.</a:t>
            </a:r>
          </a:p>
          <a:p>
            <a:pPr marL="0" indent="0">
              <a:buNone/>
            </a:pPr>
            <a:r>
              <a:rPr lang="es-ES" sz="2000" dirty="0"/>
              <a:t>Para elaborar su análisis de los resultados, puede guiarse por las siguientes preguntas: </a:t>
            </a:r>
          </a:p>
          <a:p>
            <a:r>
              <a:rPr lang="es-ES" sz="2000" dirty="0"/>
              <a:t>¿En qué grado se alcanzaron los aprendizajes?</a:t>
            </a:r>
          </a:p>
          <a:p>
            <a:r>
              <a:rPr lang="es-ES" sz="2000" dirty="0"/>
              <a:t> ¿Qué contenidos, habilidades y/o procedimientos se observaron en un mejor nivel? </a:t>
            </a:r>
          </a:p>
          <a:p>
            <a:r>
              <a:rPr lang="es-ES" sz="2000" dirty="0"/>
              <a:t>¿En qué aprendizajes es necesario focalizar el trabajo que viene?</a:t>
            </a:r>
          </a:p>
          <a:p>
            <a:r>
              <a:rPr lang="es-ES" sz="2000" dirty="0"/>
              <a:t>¿Qué diferencias observó entre sus estudiantes? </a:t>
            </a:r>
          </a:p>
          <a:p>
            <a:r>
              <a:rPr lang="es-ES" sz="2000" dirty="0"/>
              <a:t>¿Cómo interpreta o explica los resultados?</a:t>
            </a:r>
          </a:p>
          <a:p>
            <a:pPr marL="0" indent="0">
              <a:buNone/>
            </a:pPr>
            <a:r>
              <a:rPr lang="es-ES" sz="2000" dirty="0"/>
              <a:t>Considere que puede plantearse otras preguntas para construir su análisis.</a:t>
            </a:r>
          </a:p>
        </p:txBody>
      </p:sp>
    </p:spTree>
    <p:extLst>
      <p:ext uri="{BB962C8B-B14F-4D97-AF65-F5344CB8AC3E}">
        <p14:creationId xmlns:p14="http://schemas.microsoft.com/office/powerpoint/2010/main" val="2421245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522514" y="966652"/>
            <a:ext cx="10907486" cy="4199611"/>
          </a:xfrm>
          <a:prstGeom prst="rect">
            <a:avLst/>
          </a:prstGeom>
          <a:solidFill>
            <a:schemeClr val="accent5">
              <a:lumMod val="20000"/>
              <a:lumOff val="80000"/>
            </a:schemeClr>
          </a:solidFill>
          <a:ln>
            <a:solidFill>
              <a:schemeClr val="accent1"/>
            </a:solidFill>
          </a:ln>
        </p:spPr>
        <p:txBody>
          <a:bodyPr wrap="square">
            <a:spAutoFit/>
          </a:bodyPr>
          <a:lstStyle/>
          <a:p>
            <a:pPr algn="just">
              <a:lnSpc>
                <a:spcPct val="150000"/>
              </a:lnSpc>
            </a:pPr>
            <a:r>
              <a:rPr lang="es-ES" sz="2000" dirty="0"/>
              <a:t>B.2 ¿Qué desafíos se planteó a partir del análisis anterior?</a:t>
            </a:r>
          </a:p>
          <a:p>
            <a:pPr algn="just">
              <a:lnSpc>
                <a:spcPct val="150000"/>
              </a:lnSpc>
            </a:pPr>
            <a:r>
              <a:rPr lang="es-ES" sz="2000" dirty="0"/>
              <a:t> Describa detalladamente las estrategias pedagógicas que utilizó para aprovechar esta información y favorecer los aprendizajes de los/as estudiantes que evaluó. Para responder, puede guiarse por las siguientes preguntas:</a:t>
            </a:r>
          </a:p>
          <a:p>
            <a:pPr algn="just">
              <a:lnSpc>
                <a:spcPct val="150000"/>
              </a:lnSpc>
            </a:pPr>
            <a:r>
              <a:rPr lang="es-ES" sz="2000" dirty="0"/>
              <a:t> ¿Cómo siguió trabajando con sus estudiantes?,</a:t>
            </a:r>
          </a:p>
          <a:p>
            <a:pPr algn="just">
              <a:lnSpc>
                <a:spcPct val="150000"/>
              </a:lnSpc>
            </a:pPr>
            <a:r>
              <a:rPr lang="es-ES" sz="2000" dirty="0"/>
              <a:t> ¿se concentró en todos/as los/as estudiantes o solo en algunos/as?</a:t>
            </a:r>
          </a:p>
          <a:p>
            <a:pPr algn="just">
              <a:lnSpc>
                <a:spcPct val="150000"/>
              </a:lnSpc>
            </a:pPr>
            <a:r>
              <a:rPr lang="es-ES" sz="2000" dirty="0"/>
              <a:t> ¿Modificó algo de lo que había planificado realizar luego de la evaluación?, ¿por qué? </a:t>
            </a:r>
          </a:p>
          <a:p>
            <a:pPr algn="just">
              <a:lnSpc>
                <a:spcPct val="150000"/>
              </a:lnSpc>
            </a:pPr>
            <a:r>
              <a:rPr lang="es-ES" sz="2000" dirty="0"/>
              <a:t>¿Generó alguna </a:t>
            </a:r>
            <a:r>
              <a:rPr lang="en-US" sz="2000" dirty="0" err="1"/>
              <a:t>nueva</a:t>
            </a:r>
            <a:r>
              <a:rPr lang="en-US" sz="2000" dirty="0"/>
              <a:t> </a:t>
            </a:r>
            <a:r>
              <a:rPr lang="en-US" sz="2000" dirty="0" err="1"/>
              <a:t>estrategia</a:t>
            </a:r>
            <a:r>
              <a:rPr lang="en-US" sz="2000" dirty="0"/>
              <a:t>?</a:t>
            </a:r>
          </a:p>
          <a:p>
            <a:pPr algn="just">
              <a:lnSpc>
                <a:spcPct val="150000"/>
              </a:lnSpc>
            </a:pPr>
            <a:r>
              <a:rPr lang="es-ES" sz="2000" dirty="0"/>
              <a:t>Refiérase a acciones concretas tales como actividades, explicaciones, metodología, recursos </a:t>
            </a:r>
            <a:r>
              <a:rPr lang="en-US" sz="2000" dirty="0"/>
              <a:t>u </a:t>
            </a:r>
            <a:r>
              <a:rPr lang="en-US" sz="2000" dirty="0" err="1"/>
              <a:t>otros</a:t>
            </a:r>
            <a:r>
              <a:rPr lang="en-US" sz="2000" dirty="0"/>
              <a:t>.</a:t>
            </a:r>
          </a:p>
        </p:txBody>
      </p:sp>
    </p:spTree>
    <p:extLst>
      <p:ext uri="{BB962C8B-B14F-4D97-AF65-F5344CB8AC3E}">
        <p14:creationId xmlns:p14="http://schemas.microsoft.com/office/powerpoint/2010/main" val="144410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771344"/>
          </a:xfrm>
        </p:spPr>
        <p:txBody>
          <a:bodyPr>
            <a:noAutofit/>
          </a:bodyPr>
          <a:lstStyle/>
          <a:p>
            <a:r>
              <a:rPr lang="en-US" sz="3200" b="1" dirty="0" err="1"/>
              <a:t>Tarea</a:t>
            </a:r>
            <a:r>
              <a:rPr lang="en-US" sz="3200" b="1" dirty="0"/>
              <a:t> 3  </a:t>
            </a:r>
            <a:r>
              <a:rPr lang="en-US" sz="3200" b="1" dirty="0" err="1"/>
              <a:t>Reflexión</a:t>
            </a:r>
            <a:r>
              <a:rPr lang="en-US" sz="3200" b="1" dirty="0"/>
              <a:t/>
            </a:r>
            <a:br>
              <a:rPr lang="en-US" sz="3200" b="1" dirty="0"/>
            </a:br>
            <a:endParaRPr lang="en-US" sz="3200" b="1" dirty="0"/>
          </a:p>
        </p:txBody>
      </p:sp>
      <p:sp>
        <p:nvSpPr>
          <p:cNvPr id="3" name="Marcador de contenido 2"/>
          <p:cNvSpPr>
            <a:spLocks noGrp="1"/>
          </p:cNvSpPr>
          <p:nvPr>
            <p:ph idx="1"/>
          </p:nvPr>
        </p:nvSpPr>
        <p:spPr>
          <a:xfrm>
            <a:off x="720634" y="1316174"/>
            <a:ext cx="10515600" cy="4351338"/>
          </a:xfrm>
        </p:spPr>
        <p:txBody>
          <a:bodyPr/>
          <a:lstStyle/>
          <a:p>
            <a:pPr algn="just"/>
            <a:r>
              <a:rPr lang="en-US" dirty="0"/>
              <a:t>A. </a:t>
            </a:r>
            <a:r>
              <a:rPr lang="en-US" dirty="0" err="1"/>
              <a:t>Análisis</a:t>
            </a:r>
            <a:r>
              <a:rPr lang="en-US" dirty="0"/>
              <a:t> a </a:t>
            </a:r>
            <a:r>
              <a:rPr lang="en-US" dirty="0" err="1"/>
              <a:t>partir</a:t>
            </a:r>
            <a:r>
              <a:rPr lang="en-US" dirty="0"/>
              <a:t> de las </a:t>
            </a:r>
            <a:r>
              <a:rPr lang="en-US" dirty="0" err="1"/>
              <a:t>características</a:t>
            </a:r>
            <a:r>
              <a:rPr lang="en-US" dirty="0"/>
              <a:t> </a:t>
            </a:r>
            <a:r>
              <a:rPr lang="es-ES" dirty="0"/>
              <a:t>de los y las estudiantes</a:t>
            </a:r>
            <a:br>
              <a:rPr lang="es-ES" dirty="0"/>
            </a:br>
            <a:r>
              <a:rPr lang="es-ES" dirty="0"/>
              <a:t>En esta tarea debe reflexionar sobre cómo incorporó las características de su grupo de estudiantes al planificar o realizar las clases de su Unidad Pedagógica.</a:t>
            </a:r>
            <a:endParaRPr lang="en-US" dirty="0"/>
          </a:p>
        </p:txBody>
      </p:sp>
      <p:sp>
        <p:nvSpPr>
          <p:cNvPr id="4" name="Rectángulo 3"/>
          <p:cNvSpPr/>
          <p:nvPr/>
        </p:nvSpPr>
        <p:spPr>
          <a:xfrm>
            <a:off x="720634" y="3297632"/>
            <a:ext cx="6096000" cy="1938992"/>
          </a:xfrm>
          <a:prstGeom prst="rect">
            <a:avLst/>
          </a:prstGeom>
          <a:solidFill>
            <a:schemeClr val="accent6">
              <a:lumMod val="20000"/>
              <a:lumOff val="80000"/>
            </a:schemeClr>
          </a:solidFill>
          <a:ln>
            <a:solidFill>
              <a:schemeClr val="accent1"/>
            </a:solidFill>
          </a:ln>
        </p:spPr>
        <p:txBody>
          <a:bodyPr>
            <a:spAutoFit/>
          </a:bodyPr>
          <a:lstStyle/>
          <a:p>
            <a:r>
              <a:rPr lang="es-ES" sz="2000" b="0" i="0" u="none" strike="noStrike" baseline="0" dirty="0">
                <a:solidFill>
                  <a:srgbClr val="006831"/>
                </a:solidFill>
                <a:latin typeface="HelveticaNeueLTStd-Md"/>
              </a:rPr>
              <a:t>¿Qué me evaluarán en esta tarea?</a:t>
            </a:r>
          </a:p>
          <a:p>
            <a:r>
              <a:rPr lang="es-ES" sz="2000" b="0" i="0" u="none" strike="noStrike" baseline="0" dirty="0">
                <a:solidFill>
                  <a:srgbClr val="000000"/>
                </a:solidFill>
                <a:latin typeface="HelveticaNeueLTStd-Md"/>
              </a:rPr>
              <a:t>Un/a docente que muestra un desempeño Competente…</a:t>
            </a:r>
          </a:p>
          <a:p>
            <a:r>
              <a:rPr lang="es-ES" sz="2000" dirty="0">
                <a:solidFill>
                  <a:srgbClr val="000000"/>
                </a:solidFill>
                <a:latin typeface="AppleSymbols"/>
              </a:rPr>
              <a:t>▸</a:t>
            </a:r>
            <a:r>
              <a:rPr lang="es-ES" sz="2000" dirty="0">
                <a:solidFill>
                  <a:srgbClr val="000000"/>
                </a:solidFill>
                <a:latin typeface="HelveticaNeueLTStd-Lt"/>
              </a:rPr>
              <a:t>▸ Analiza sus decisiones pedagógicas en función de las características de sus estudiantes, dando cuenta del conocimiento que posee de ellos y ellas.</a:t>
            </a:r>
            <a:endParaRPr lang="en-US" sz="2000" dirty="0"/>
          </a:p>
        </p:txBody>
      </p:sp>
      <p:sp>
        <p:nvSpPr>
          <p:cNvPr id="5" name="Rectángulo 4"/>
          <p:cNvSpPr/>
          <p:nvPr/>
        </p:nvSpPr>
        <p:spPr>
          <a:xfrm>
            <a:off x="7574279" y="3491843"/>
            <a:ext cx="3914503" cy="646331"/>
          </a:xfrm>
          <a:prstGeom prst="rect">
            <a:avLst/>
          </a:prstGeom>
          <a:solidFill>
            <a:schemeClr val="accent6">
              <a:lumMod val="20000"/>
              <a:lumOff val="80000"/>
            </a:schemeClr>
          </a:solidFill>
          <a:ln>
            <a:solidFill>
              <a:schemeClr val="accent1"/>
            </a:solidFill>
          </a:ln>
        </p:spPr>
        <p:txBody>
          <a:bodyPr wrap="square">
            <a:spAutoFit/>
          </a:bodyPr>
          <a:lstStyle/>
          <a:p>
            <a:r>
              <a:rPr lang="en-US" dirty="0">
                <a:latin typeface="HelveticaNeueLTStd-Lt"/>
              </a:rPr>
              <a:t>Este </a:t>
            </a:r>
            <a:r>
              <a:rPr lang="en-US" dirty="0" err="1">
                <a:latin typeface="HelveticaNeueLTStd-Lt"/>
              </a:rPr>
              <a:t>aspecto</a:t>
            </a:r>
            <a:r>
              <a:rPr lang="en-US" dirty="0">
                <a:latin typeface="HelveticaNeueLTStd-Lt"/>
              </a:rPr>
              <a:t> se </a:t>
            </a:r>
            <a:r>
              <a:rPr lang="en-US" dirty="0" err="1">
                <a:latin typeface="HelveticaNeueLTStd-Lt"/>
              </a:rPr>
              <a:t>relaciona</a:t>
            </a:r>
            <a:r>
              <a:rPr lang="en-US" dirty="0">
                <a:latin typeface="HelveticaNeueLTStd-Lt"/>
              </a:rPr>
              <a:t> con los</a:t>
            </a:r>
          </a:p>
          <a:p>
            <a:r>
              <a:rPr lang="en-US" dirty="0" err="1">
                <a:latin typeface="HelveticaNeueLTStd-Lt"/>
              </a:rPr>
              <a:t>criterios</a:t>
            </a:r>
            <a:r>
              <a:rPr lang="en-US" dirty="0">
                <a:latin typeface="HelveticaNeueLTStd-Lt"/>
              </a:rPr>
              <a:t> </a:t>
            </a:r>
            <a:r>
              <a:rPr lang="en-US" dirty="0">
                <a:latin typeface="HelveticaNeueLTStd-Md"/>
              </a:rPr>
              <a:t>A.2 </a:t>
            </a:r>
            <a:r>
              <a:rPr lang="en-US" dirty="0">
                <a:latin typeface="HelveticaNeueLTStd-Lt"/>
              </a:rPr>
              <a:t>y </a:t>
            </a:r>
            <a:r>
              <a:rPr lang="en-US" dirty="0">
                <a:latin typeface="HelveticaNeueLTStd-Md"/>
              </a:rPr>
              <a:t>A.4 </a:t>
            </a:r>
            <a:r>
              <a:rPr lang="en-US" dirty="0">
                <a:latin typeface="HelveticaNeueLTStd-Lt"/>
              </a:rPr>
              <a:t>del MBE.</a:t>
            </a:r>
            <a:endParaRPr lang="en-US" dirty="0"/>
          </a:p>
        </p:txBody>
      </p:sp>
    </p:spTree>
    <p:extLst>
      <p:ext uri="{BB962C8B-B14F-4D97-AF65-F5344CB8AC3E}">
        <p14:creationId xmlns:p14="http://schemas.microsoft.com/office/powerpoint/2010/main" val="1548994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2330" y="454025"/>
            <a:ext cx="10933611" cy="5437323"/>
          </a:xfrm>
          <a:ln>
            <a:solidFill>
              <a:schemeClr val="accent1"/>
            </a:solidFill>
          </a:ln>
        </p:spPr>
        <p:txBody>
          <a:bodyPr>
            <a:noAutofit/>
          </a:bodyPr>
          <a:lstStyle/>
          <a:p>
            <a:pPr marL="0" indent="0">
              <a:buNone/>
            </a:pPr>
            <a:r>
              <a:rPr lang="en-US" sz="2000" dirty="0" err="1"/>
              <a:t>Instrucciones</a:t>
            </a:r>
            <a:endParaRPr lang="en-US" sz="2000" dirty="0"/>
          </a:p>
          <a:p>
            <a:pPr marL="0" indent="0">
              <a:buNone/>
            </a:pPr>
            <a:r>
              <a:rPr lang="es-ES" sz="2000" dirty="0"/>
              <a:t>A.1.  ¿Cómo son sus estudiantes?</a:t>
            </a:r>
          </a:p>
          <a:p>
            <a:pPr marL="0" indent="0" algn="just">
              <a:buNone/>
            </a:pPr>
            <a:r>
              <a:rPr lang="es-ES" sz="2000" dirty="0"/>
              <a:t>Para responder, puede guiarse por las siguientes preguntas:</a:t>
            </a:r>
          </a:p>
          <a:p>
            <a:pPr algn="just"/>
            <a:r>
              <a:rPr lang="es-ES" sz="2000" dirty="0"/>
              <a:t> ¿Qué motiva a sus estudiantes?</a:t>
            </a:r>
          </a:p>
          <a:p>
            <a:pPr algn="just"/>
            <a:r>
              <a:rPr lang="es-ES" sz="2000" dirty="0"/>
              <a:t>¿Cómo se relacionan entre ellos/as? </a:t>
            </a:r>
          </a:p>
          <a:p>
            <a:pPr algn="just"/>
            <a:r>
              <a:rPr lang="es-ES" sz="2000" dirty="0"/>
              <a:t>¿Qué conocimientos tenían antes de trabajar la unidad?</a:t>
            </a:r>
          </a:p>
          <a:p>
            <a:pPr algn="just"/>
            <a:r>
              <a:rPr lang="es-ES" sz="2000" dirty="0"/>
              <a:t>¿Qué aspecto(s) de su contexto familiar o cultural influye(n) en su aprendizaje?</a:t>
            </a:r>
          </a:p>
          <a:p>
            <a:pPr algn="just"/>
            <a:endParaRPr lang="en-US" sz="2000" dirty="0"/>
          </a:p>
          <a:p>
            <a:pPr marL="0" indent="0" algn="just">
              <a:buNone/>
            </a:pPr>
            <a:r>
              <a:rPr lang="en-US" sz="2000" dirty="0"/>
              <a:t>A.2.  </a:t>
            </a:r>
            <a:r>
              <a:rPr lang="en-US" sz="2000" dirty="0" err="1"/>
              <a:t>Escoja</a:t>
            </a:r>
            <a:r>
              <a:rPr lang="en-US" sz="2000" dirty="0"/>
              <a:t> dos de las </a:t>
            </a:r>
            <a:r>
              <a:rPr lang="en-US" sz="2000" dirty="0" err="1"/>
              <a:t>características</a:t>
            </a:r>
            <a:r>
              <a:rPr lang="en-US" sz="2000" dirty="0"/>
              <a:t> </a:t>
            </a:r>
            <a:r>
              <a:rPr lang="en-US" sz="2000" dirty="0" err="1"/>
              <a:t>descritas</a:t>
            </a:r>
            <a:r>
              <a:rPr lang="en-US" sz="2000" dirty="0"/>
              <a:t> </a:t>
            </a:r>
            <a:r>
              <a:rPr lang="en-US" sz="2000" dirty="0" err="1"/>
              <a:t>anteriormente</a:t>
            </a:r>
            <a:r>
              <a:rPr lang="en-US" sz="2000" dirty="0"/>
              <a:t> y </a:t>
            </a:r>
            <a:r>
              <a:rPr lang="en-US" sz="2000" dirty="0" err="1"/>
              <a:t>explique</a:t>
            </a:r>
            <a:r>
              <a:rPr lang="en-US" sz="2000" dirty="0"/>
              <a:t> </a:t>
            </a:r>
            <a:r>
              <a:rPr lang="en-US" sz="2000" dirty="0" err="1"/>
              <a:t>cómo</a:t>
            </a:r>
            <a:r>
              <a:rPr lang="en-US" sz="2000" dirty="0"/>
              <a:t> </a:t>
            </a:r>
            <a:r>
              <a:rPr lang="en-US" sz="2000" dirty="0" err="1"/>
              <a:t>incorporó</a:t>
            </a:r>
            <a:r>
              <a:rPr lang="en-US" sz="2000" dirty="0"/>
              <a:t> </a:t>
            </a:r>
            <a:r>
              <a:rPr lang="es-ES" sz="2000" dirty="0"/>
              <a:t>cada una de ellas al planificar o realizar las clases de su unidad. Entregue ejemplos que </a:t>
            </a:r>
            <a:r>
              <a:rPr lang="en-US" sz="2000" dirty="0" err="1"/>
              <a:t>ilustren</a:t>
            </a:r>
            <a:r>
              <a:rPr lang="en-US" sz="2000" dirty="0"/>
              <a:t> </a:t>
            </a:r>
            <a:r>
              <a:rPr lang="en-US" sz="2000" dirty="0" err="1"/>
              <a:t>su</a:t>
            </a:r>
            <a:r>
              <a:rPr lang="en-US" sz="2000" dirty="0"/>
              <a:t> </a:t>
            </a:r>
            <a:r>
              <a:rPr lang="en-US" sz="2000" dirty="0" err="1"/>
              <a:t>respuesta</a:t>
            </a:r>
            <a:r>
              <a:rPr lang="en-US" sz="2000" dirty="0"/>
              <a:t>.</a:t>
            </a:r>
          </a:p>
          <a:p>
            <a:pPr marL="0" indent="0" algn="just">
              <a:buNone/>
            </a:pPr>
            <a:r>
              <a:rPr lang="es-ES" sz="2000" dirty="0"/>
              <a:t>Para responder, puede guiarse por las siguientes preguntas:</a:t>
            </a:r>
          </a:p>
          <a:p>
            <a:pPr algn="just"/>
            <a:r>
              <a:rPr lang="es-ES" sz="2000" dirty="0"/>
              <a:t> ¿Cómo las actividades, evaluaciones, recursos, metodología u otros aspectos de su unidad responden a las características de sus estudiantes? </a:t>
            </a:r>
          </a:p>
          <a:p>
            <a:pPr algn="just"/>
            <a:r>
              <a:rPr lang="es-ES" sz="2000" dirty="0"/>
              <a:t>¿Realizó alguna modificación durante la unidad considerando estas características?</a:t>
            </a:r>
            <a:endParaRPr lang="en-US" sz="2000" dirty="0"/>
          </a:p>
        </p:txBody>
      </p:sp>
    </p:spTree>
    <p:extLst>
      <p:ext uri="{BB962C8B-B14F-4D97-AF65-F5344CB8AC3E}">
        <p14:creationId xmlns:p14="http://schemas.microsoft.com/office/powerpoint/2010/main" val="2510399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50817" y="323396"/>
            <a:ext cx="10515600" cy="6142718"/>
          </a:xfrm>
          <a:ln>
            <a:solidFill>
              <a:schemeClr val="accent6">
                <a:lumMod val="60000"/>
                <a:lumOff val="40000"/>
              </a:schemeClr>
            </a:solidFill>
          </a:ln>
        </p:spPr>
        <p:txBody>
          <a:bodyPr>
            <a:normAutofit fontScale="85000" lnSpcReduction="10000"/>
          </a:bodyPr>
          <a:lstStyle/>
          <a:p>
            <a:pPr marL="0" indent="0">
              <a:buNone/>
            </a:pPr>
            <a:r>
              <a:rPr lang="es-ES" b="1" dirty="0"/>
              <a:t>B. Uso del error para el aprendizaje</a:t>
            </a:r>
          </a:p>
          <a:p>
            <a:pPr algn="just">
              <a:lnSpc>
                <a:spcPct val="150000"/>
              </a:lnSpc>
            </a:pPr>
            <a:r>
              <a:rPr lang="es-ES" sz="2600" dirty="0"/>
              <a:t>Los y las docentes constantemente están evaluando el aprendizaje, y no siempre requieren aplicar un instrumento para hacerlo. En cada clase logran detectar errores, dificultades y fortalezas, a través de la observación del trabajo de sus alumnos/as (cómo responden a las preguntas, cómo ejecutan un procedimiento, cómo realizan una tarea, etc.). </a:t>
            </a:r>
          </a:p>
          <a:p>
            <a:pPr algn="just">
              <a:lnSpc>
                <a:spcPct val="150000"/>
              </a:lnSpc>
            </a:pPr>
            <a:r>
              <a:rPr lang="es-ES" sz="2600" dirty="0"/>
              <a:t>En ese contexto, los errores de los/as estudiantes son parte del proceso de aprender y constituyen una fuente de información para que el/la docente los/as retroalimente y les haga partícipes de su propio proceso, ayudándoles a monitorear su aprendizaje.</a:t>
            </a:r>
          </a:p>
          <a:p>
            <a:pPr algn="just">
              <a:lnSpc>
                <a:spcPct val="150000"/>
              </a:lnSpc>
            </a:pPr>
            <a:r>
              <a:rPr lang="es-ES" sz="2600" dirty="0"/>
              <a:t>En esta tarea debe dar cuenta de un error que presentaron sus estudiantes durante el proceso de aprendizaje de algún contenido, habilidad o procedimiento y que le dio la oportunidad de </a:t>
            </a:r>
            <a:r>
              <a:rPr lang="en-US" sz="2600" dirty="0" err="1"/>
              <a:t>retroalimentarlos</a:t>
            </a:r>
            <a:r>
              <a:rPr lang="en-US" sz="2600" dirty="0"/>
              <a:t>/as para </a:t>
            </a:r>
            <a:r>
              <a:rPr lang="en-US" sz="2600" dirty="0" err="1"/>
              <a:t>orientar</a:t>
            </a:r>
            <a:r>
              <a:rPr lang="en-US" sz="2600" dirty="0"/>
              <a:t> </a:t>
            </a:r>
            <a:r>
              <a:rPr lang="en-US" sz="2600" dirty="0" err="1"/>
              <a:t>su</a:t>
            </a:r>
            <a:r>
              <a:rPr lang="en-US" sz="2600" dirty="0"/>
              <a:t> </a:t>
            </a:r>
            <a:r>
              <a:rPr lang="en-US" sz="2600" dirty="0" err="1"/>
              <a:t>aprendizaje</a:t>
            </a:r>
            <a:r>
              <a:rPr lang="en-US" sz="2600" dirty="0"/>
              <a:t>.</a:t>
            </a:r>
          </a:p>
        </p:txBody>
      </p:sp>
    </p:spTree>
    <p:extLst>
      <p:ext uri="{BB962C8B-B14F-4D97-AF65-F5344CB8AC3E}">
        <p14:creationId xmlns:p14="http://schemas.microsoft.com/office/powerpoint/2010/main" val="4236411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6314" y="388711"/>
            <a:ext cx="10515600" cy="3791404"/>
          </a:xfrm>
          <a:ln>
            <a:solidFill>
              <a:schemeClr val="accent1"/>
            </a:solidFill>
          </a:ln>
        </p:spPr>
        <p:txBody>
          <a:bodyPr>
            <a:normAutofit/>
          </a:bodyPr>
          <a:lstStyle/>
          <a:p>
            <a:pPr marL="0" indent="0">
              <a:lnSpc>
                <a:spcPct val="150000"/>
              </a:lnSpc>
              <a:buNone/>
            </a:pPr>
            <a:r>
              <a:rPr lang="es-ES" sz="2000" b="1" dirty="0"/>
              <a:t>¿Qué me evaluarán en esta tarea?</a:t>
            </a:r>
          </a:p>
          <a:p>
            <a:pPr marL="0" indent="0" algn="just">
              <a:lnSpc>
                <a:spcPct val="150000"/>
              </a:lnSpc>
              <a:buNone/>
            </a:pPr>
            <a:r>
              <a:rPr lang="es-ES" sz="2000" dirty="0"/>
              <a:t>Un/a docente que muestra un desempeño Competente…</a:t>
            </a:r>
          </a:p>
          <a:p>
            <a:pPr algn="just">
              <a:lnSpc>
                <a:spcPct val="150000"/>
              </a:lnSpc>
            </a:pPr>
            <a:r>
              <a:rPr lang="es-ES" sz="2000" dirty="0"/>
              <a:t>Identifica errores en el aprendizaje de los y las estudiantes en contenidos propios de la asignatura que enseña y reflexiona sobre las causas que los originan.</a:t>
            </a:r>
          </a:p>
          <a:p>
            <a:pPr algn="just">
              <a:lnSpc>
                <a:spcPct val="150000"/>
              </a:lnSpc>
            </a:pPr>
            <a:r>
              <a:rPr lang="es-ES" sz="2000" dirty="0"/>
              <a:t>Retroalimenta a los y las estudiantes mediante estrategias que los/as involucran activamente y que los/as orientan en cómo mejorar sus aprendizajes a partir de </a:t>
            </a:r>
            <a:r>
              <a:rPr lang="en-US" sz="2000" dirty="0"/>
              <a:t>los </a:t>
            </a:r>
            <a:r>
              <a:rPr lang="en-US" sz="2000" dirty="0" err="1"/>
              <a:t>errores</a:t>
            </a:r>
            <a:r>
              <a:rPr lang="en-US" sz="2000" dirty="0"/>
              <a:t>.</a:t>
            </a:r>
          </a:p>
        </p:txBody>
      </p:sp>
      <p:sp>
        <p:nvSpPr>
          <p:cNvPr id="4" name="Rectángulo 3"/>
          <p:cNvSpPr/>
          <p:nvPr/>
        </p:nvSpPr>
        <p:spPr>
          <a:xfrm>
            <a:off x="446315" y="4180115"/>
            <a:ext cx="10515600" cy="369332"/>
          </a:xfrm>
          <a:prstGeom prst="rect">
            <a:avLst/>
          </a:prstGeom>
          <a:solidFill>
            <a:schemeClr val="accent6">
              <a:lumMod val="20000"/>
              <a:lumOff val="80000"/>
            </a:schemeClr>
          </a:solidFill>
          <a:ln>
            <a:solidFill>
              <a:schemeClr val="accent1"/>
            </a:solidFill>
          </a:ln>
        </p:spPr>
        <p:txBody>
          <a:bodyPr wrap="square">
            <a:spAutoFit/>
          </a:bodyPr>
          <a:lstStyle/>
          <a:p>
            <a:r>
              <a:rPr lang="en-US" dirty="0" err="1">
                <a:latin typeface="HelveticaNeueLTStd-Lt"/>
              </a:rPr>
              <a:t>Estos</a:t>
            </a:r>
            <a:r>
              <a:rPr lang="en-US" dirty="0">
                <a:latin typeface="HelveticaNeueLTStd-Lt"/>
              </a:rPr>
              <a:t> </a:t>
            </a:r>
            <a:r>
              <a:rPr lang="en-US" dirty="0" err="1">
                <a:latin typeface="HelveticaNeueLTStd-Lt"/>
              </a:rPr>
              <a:t>aspectos</a:t>
            </a:r>
            <a:r>
              <a:rPr lang="en-US" dirty="0">
                <a:latin typeface="HelveticaNeueLTStd-Lt"/>
              </a:rPr>
              <a:t> se </a:t>
            </a:r>
            <a:r>
              <a:rPr lang="en-US" dirty="0" err="1">
                <a:latin typeface="HelveticaNeueLTStd-Lt"/>
              </a:rPr>
              <a:t>relacionan</a:t>
            </a:r>
            <a:r>
              <a:rPr lang="en-US" dirty="0">
                <a:latin typeface="HelveticaNeueLTStd-Lt"/>
              </a:rPr>
              <a:t> con los </a:t>
            </a:r>
            <a:r>
              <a:rPr lang="en-US" dirty="0" err="1">
                <a:latin typeface="HelveticaNeueLTStd-Lt"/>
              </a:rPr>
              <a:t>criterios</a:t>
            </a:r>
            <a:r>
              <a:rPr lang="en-US" dirty="0">
                <a:latin typeface="HelveticaNeueLTStd-Lt"/>
              </a:rPr>
              <a:t> </a:t>
            </a:r>
            <a:r>
              <a:rPr lang="en-US" dirty="0">
                <a:latin typeface="HelveticaNeueLTStd-Md"/>
              </a:rPr>
              <a:t>A.3, C.5 </a:t>
            </a:r>
            <a:r>
              <a:rPr lang="en-US" dirty="0">
                <a:latin typeface="HelveticaNeueLTStd-Lt"/>
              </a:rPr>
              <a:t>y </a:t>
            </a:r>
            <a:r>
              <a:rPr lang="en-US" dirty="0">
                <a:latin typeface="HelveticaNeueLTStd-Md"/>
              </a:rPr>
              <a:t>C.6 </a:t>
            </a:r>
            <a:r>
              <a:rPr lang="en-US" dirty="0">
                <a:latin typeface="HelveticaNeueLTStd-Lt"/>
              </a:rPr>
              <a:t>del MBE.</a:t>
            </a:r>
            <a:endParaRPr lang="en-US" dirty="0"/>
          </a:p>
        </p:txBody>
      </p:sp>
      <p:sp>
        <p:nvSpPr>
          <p:cNvPr id="5" name="Rectángulo 4"/>
          <p:cNvSpPr/>
          <p:nvPr/>
        </p:nvSpPr>
        <p:spPr>
          <a:xfrm>
            <a:off x="446314" y="4661654"/>
            <a:ext cx="5763116" cy="369332"/>
          </a:xfrm>
          <a:prstGeom prst="rect">
            <a:avLst/>
          </a:prstGeom>
          <a:ln>
            <a:solidFill>
              <a:schemeClr val="accent2">
                <a:lumMod val="75000"/>
              </a:schemeClr>
            </a:solidFill>
          </a:ln>
        </p:spPr>
        <p:txBody>
          <a:bodyPr wrap="none">
            <a:spAutoFit/>
          </a:bodyPr>
          <a:lstStyle/>
          <a:p>
            <a:r>
              <a:rPr lang="es-ES" b="1" dirty="0">
                <a:solidFill>
                  <a:srgbClr val="C5000D"/>
                </a:solidFill>
                <a:latin typeface="HelveticaNeue-Black"/>
              </a:rPr>
              <a:t>A3. </a:t>
            </a:r>
            <a:r>
              <a:rPr lang="es-ES" dirty="0">
                <a:solidFill>
                  <a:srgbClr val="000000"/>
                </a:solidFill>
                <a:latin typeface="HelveticaNeue-Light"/>
              </a:rPr>
              <a:t>Domina la didáctica de las disciplinas que enseña.</a:t>
            </a:r>
            <a:endParaRPr lang="en-US" dirty="0"/>
          </a:p>
        </p:txBody>
      </p:sp>
      <p:sp>
        <p:nvSpPr>
          <p:cNvPr id="6" name="Rectángulo 5"/>
          <p:cNvSpPr/>
          <p:nvPr/>
        </p:nvSpPr>
        <p:spPr>
          <a:xfrm>
            <a:off x="446314" y="5143194"/>
            <a:ext cx="10515600" cy="923330"/>
          </a:xfrm>
          <a:prstGeom prst="rect">
            <a:avLst/>
          </a:prstGeom>
          <a:ln>
            <a:solidFill>
              <a:schemeClr val="accent4">
                <a:lumMod val="60000"/>
                <a:lumOff val="40000"/>
              </a:schemeClr>
            </a:solidFill>
          </a:ln>
        </p:spPr>
        <p:txBody>
          <a:bodyPr wrap="square">
            <a:spAutoFit/>
          </a:bodyPr>
          <a:lstStyle/>
          <a:p>
            <a:r>
              <a:rPr lang="es-ES" b="1" dirty="0">
                <a:solidFill>
                  <a:srgbClr val="FF9F0F"/>
                </a:solidFill>
                <a:latin typeface="HelveticaNeue-Black"/>
              </a:rPr>
              <a:t>C5. </a:t>
            </a:r>
            <a:r>
              <a:rPr lang="es-ES" dirty="0">
                <a:solidFill>
                  <a:srgbClr val="000000"/>
                </a:solidFill>
                <a:latin typeface="HelveticaNeue-Light"/>
              </a:rPr>
              <a:t>Promueve el desarrollo del pensamiento.</a:t>
            </a:r>
          </a:p>
          <a:p>
            <a:r>
              <a:rPr lang="es-ES" b="1" dirty="0">
                <a:solidFill>
                  <a:srgbClr val="FF9F0F"/>
                </a:solidFill>
                <a:latin typeface="HelveticaNeue-Black"/>
              </a:rPr>
              <a:t>C6. </a:t>
            </a:r>
            <a:r>
              <a:rPr lang="es-ES" dirty="0">
                <a:solidFill>
                  <a:srgbClr val="000000"/>
                </a:solidFill>
                <a:latin typeface="HelveticaNeue-Light"/>
              </a:rPr>
              <a:t>Evalúa y monitorea el proceso de comprensión y apropiación de los contenidos por parte de los estudiantes.</a:t>
            </a:r>
            <a:endParaRPr lang="en-US" dirty="0"/>
          </a:p>
        </p:txBody>
      </p:sp>
    </p:spTree>
    <p:extLst>
      <p:ext uri="{BB962C8B-B14F-4D97-AF65-F5344CB8AC3E}">
        <p14:creationId xmlns:p14="http://schemas.microsoft.com/office/powerpoint/2010/main" val="2671285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4875" y="2374266"/>
            <a:ext cx="11179628" cy="4235541"/>
          </a:xfrm>
          <a:solidFill>
            <a:schemeClr val="accent1">
              <a:lumMod val="20000"/>
              <a:lumOff val="80000"/>
            </a:schemeClr>
          </a:solidFill>
          <a:ln>
            <a:solidFill>
              <a:schemeClr val="accent6">
                <a:lumMod val="60000"/>
                <a:lumOff val="40000"/>
              </a:schemeClr>
            </a:solidFill>
          </a:ln>
        </p:spPr>
        <p:txBody>
          <a:bodyPr>
            <a:noAutofit/>
          </a:bodyPr>
          <a:lstStyle/>
          <a:p>
            <a:pPr marL="0" indent="0">
              <a:lnSpc>
                <a:spcPct val="100000"/>
              </a:lnSpc>
              <a:spcBef>
                <a:spcPts val="0"/>
              </a:spcBef>
              <a:buNone/>
            </a:pPr>
            <a:r>
              <a:rPr lang="en-US" sz="1600" b="1" dirty="0"/>
              <a:t>CRITERIO C.5:  </a:t>
            </a:r>
            <a:r>
              <a:rPr lang="es-ES" sz="1600" b="1" dirty="0"/>
              <a:t>Promueve el desarrollo del pensamiento.</a:t>
            </a:r>
          </a:p>
          <a:p>
            <a:pPr marL="0" indent="0">
              <a:lnSpc>
                <a:spcPct val="100000"/>
              </a:lnSpc>
              <a:spcBef>
                <a:spcPts val="0"/>
              </a:spcBef>
              <a:buNone/>
            </a:pPr>
            <a:r>
              <a:rPr lang="en-US" sz="1600" dirty="0" err="1"/>
              <a:t>Descriptores</a:t>
            </a:r>
            <a:r>
              <a:rPr lang="en-US" sz="1600" dirty="0"/>
              <a:t>:</a:t>
            </a:r>
          </a:p>
          <a:p>
            <a:pPr>
              <a:lnSpc>
                <a:spcPct val="100000"/>
              </a:lnSpc>
              <a:spcBef>
                <a:spcPts val="0"/>
              </a:spcBef>
            </a:pPr>
            <a:r>
              <a:rPr lang="es-ES" sz="1600" dirty="0"/>
              <a:t>Incentiva a los estudiantes a establecer relaciones y ubicar en contextos el conocimiento de objetos, eventos y fenómenos, desde la </a:t>
            </a:r>
            <a:r>
              <a:rPr lang="en-US" sz="1600" dirty="0" err="1"/>
              <a:t>perspectiva</a:t>
            </a:r>
            <a:r>
              <a:rPr lang="en-US" sz="1600" dirty="0"/>
              <a:t> de los </a:t>
            </a:r>
            <a:r>
              <a:rPr lang="en-US" sz="1600" dirty="0" err="1"/>
              <a:t>distintos</a:t>
            </a:r>
            <a:r>
              <a:rPr lang="en-US" sz="1600" dirty="0"/>
              <a:t> </a:t>
            </a:r>
            <a:r>
              <a:rPr lang="en-US" sz="1600" dirty="0" err="1"/>
              <a:t>subsectores</a:t>
            </a:r>
            <a:r>
              <a:rPr lang="en-US" sz="1600" dirty="0"/>
              <a:t>.</a:t>
            </a:r>
          </a:p>
          <a:p>
            <a:pPr>
              <a:lnSpc>
                <a:spcPct val="100000"/>
              </a:lnSpc>
              <a:spcBef>
                <a:spcPts val="0"/>
              </a:spcBef>
            </a:pPr>
            <a:r>
              <a:rPr lang="es-ES" sz="1600" dirty="0"/>
              <a:t>Formula preguntas y problemas y concede el tiempo necesario para </a:t>
            </a:r>
            <a:r>
              <a:rPr lang="en-US" sz="1600" dirty="0" err="1"/>
              <a:t>resolverlos</a:t>
            </a:r>
            <a:r>
              <a:rPr lang="en-US" sz="1600" dirty="0"/>
              <a:t>.</a:t>
            </a:r>
          </a:p>
          <a:p>
            <a:pPr>
              <a:lnSpc>
                <a:spcPct val="100000"/>
              </a:lnSpc>
              <a:spcBef>
                <a:spcPts val="0"/>
              </a:spcBef>
            </a:pPr>
            <a:r>
              <a:rPr lang="es-ES" sz="1600" dirty="0"/>
              <a:t>Aborda los errores no como fracasos, sino como ocasiones para enriquecer el proceso de aprendizaje.</a:t>
            </a:r>
          </a:p>
          <a:p>
            <a:pPr>
              <a:lnSpc>
                <a:spcPct val="100000"/>
              </a:lnSpc>
              <a:spcBef>
                <a:spcPts val="0"/>
              </a:spcBef>
            </a:pPr>
            <a:r>
              <a:rPr lang="es-ES" sz="1600" dirty="0"/>
              <a:t>Orienta a sus estudiantes hacia temáticas ligadas a los objetivos transversales del currículum, con el fin de favorecer su proceso de </a:t>
            </a:r>
            <a:r>
              <a:rPr lang="en-US" sz="1600" dirty="0" err="1"/>
              <a:t>construcción</a:t>
            </a:r>
            <a:r>
              <a:rPr lang="en-US" sz="1600" dirty="0"/>
              <a:t> de </a:t>
            </a:r>
            <a:r>
              <a:rPr lang="en-US" sz="1600" dirty="0" err="1"/>
              <a:t>valores</a:t>
            </a:r>
            <a:r>
              <a:rPr lang="en-US" sz="1600" dirty="0"/>
              <a:t>.</a:t>
            </a:r>
          </a:p>
          <a:p>
            <a:pPr>
              <a:lnSpc>
                <a:spcPct val="100000"/>
              </a:lnSpc>
              <a:spcBef>
                <a:spcPts val="0"/>
              </a:spcBef>
            </a:pPr>
            <a:r>
              <a:rPr lang="es-ES" sz="1600" dirty="0"/>
              <a:t>Promueve la utilización de un lenguaje oral y escrito gradualmente </a:t>
            </a:r>
            <a:r>
              <a:rPr lang="en-US" sz="1600" dirty="0" err="1"/>
              <a:t>más</a:t>
            </a:r>
            <a:r>
              <a:rPr lang="en-US" sz="1600" dirty="0"/>
              <a:t> </a:t>
            </a:r>
            <a:r>
              <a:rPr lang="en-US" sz="1600" dirty="0" err="1"/>
              <a:t>preciso</a:t>
            </a:r>
            <a:r>
              <a:rPr lang="en-US" sz="1600" dirty="0"/>
              <a:t> y </a:t>
            </a:r>
            <a:r>
              <a:rPr lang="en-US" sz="1600" dirty="0" err="1"/>
              <a:t>pertinente</a:t>
            </a:r>
            <a:r>
              <a:rPr lang="en-US" sz="1600" dirty="0"/>
              <a:t>.</a:t>
            </a:r>
          </a:p>
          <a:p>
            <a:pPr>
              <a:lnSpc>
                <a:spcPct val="100000"/>
              </a:lnSpc>
              <a:spcBef>
                <a:spcPts val="0"/>
              </a:spcBef>
            </a:pPr>
            <a:endParaRPr lang="es-CL" sz="1600" dirty="0"/>
          </a:p>
          <a:p>
            <a:pPr>
              <a:lnSpc>
                <a:spcPct val="100000"/>
              </a:lnSpc>
              <a:spcBef>
                <a:spcPts val="0"/>
              </a:spcBef>
            </a:pPr>
            <a:endParaRPr lang="en-US" sz="1600" dirty="0"/>
          </a:p>
          <a:p>
            <a:pPr marL="0" indent="0">
              <a:lnSpc>
                <a:spcPct val="100000"/>
              </a:lnSpc>
              <a:spcBef>
                <a:spcPts val="0"/>
              </a:spcBef>
              <a:buNone/>
            </a:pPr>
            <a:r>
              <a:rPr lang="en-US" sz="1600" b="1" dirty="0"/>
              <a:t>CRITERIO C.6: </a:t>
            </a:r>
            <a:r>
              <a:rPr lang="es-ES" sz="1600" b="1" dirty="0"/>
              <a:t>Evalúa y monitorea el proceso de comprensión y apropiación de los contenidos por parte de los estudiantes.</a:t>
            </a:r>
          </a:p>
          <a:p>
            <a:pPr marL="0" indent="0">
              <a:lnSpc>
                <a:spcPct val="100000"/>
              </a:lnSpc>
              <a:spcBef>
                <a:spcPts val="0"/>
              </a:spcBef>
              <a:buNone/>
            </a:pPr>
            <a:r>
              <a:rPr lang="en-US" sz="1600" dirty="0" err="1"/>
              <a:t>Descriptores</a:t>
            </a:r>
            <a:r>
              <a:rPr lang="en-US" sz="1600" dirty="0"/>
              <a:t>:</a:t>
            </a:r>
          </a:p>
          <a:p>
            <a:pPr>
              <a:lnSpc>
                <a:spcPct val="100000"/>
              </a:lnSpc>
              <a:spcBef>
                <a:spcPts val="0"/>
              </a:spcBef>
            </a:pPr>
            <a:r>
              <a:rPr lang="es-ES" sz="1600" dirty="0"/>
              <a:t>Utiliza estrategias pertinentes para evaluar el logro de los objetivos de aprendizaje definidos para una clase.</a:t>
            </a:r>
          </a:p>
          <a:p>
            <a:pPr>
              <a:lnSpc>
                <a:spcPct val="100000"/>
              </a:lnSpc>
              <a:spcBef>
                <a:spcPts val="0"/>
              </a:spcBef>
            </a:pPr>
            <a:r>
              <a:rPr lang="es-ES" sz="1600" dirty="0"/>
              <a:t>Utiliza estrategias de retroalimentación que permiten a los estudiantes tomar conciencia de sus logros de aprendizaje.</a:t>
            </a:r>
          </a:p>
          <a:p>
            <a:pPr>
              <a:lnSpc>
                <a:spcPct val="100000"/>
              </a:lnSpc>
              <a:spcBef>
                <a:spcPts val="0"/>
              </a:spcBef>
            </a:pPr>
            <a:r>
              <a:rPr lang="es-ES" sz="1600" dirty="0"/>
              <a:t>Reformula y adapta las actividades de enseñanza de acuerdo con las evidencias que recoge sobre los aprendizajes de sus estudiantes.</a:t>
            </a:r>
            <a:endParaRPr lang="en-US" sz="1600" dirty="0"/>
          </a:p>
        </p:txBody>
      </p:sp>
      <p:sp>
        <p:nvSpPr>
          <p:cNvPr id="4" name="Rectángulo 3"/>
          <p:cNvSpPr/>
          <p:nvPr/>
        </p:nvSpPr>
        <p:spPr>
          <a:xfrm>
            <a:off x="354875" y="329602"/>
            <a:ext cx="11179628" cy="1815882"/>
          </a:xfrm>
          <a:prstGeom prst="rect">
            <a:avLst/>
          </a:prstGeom>
          <a:solidFill>
            <a:schemeClr val="accent4">
              <a:lumMod val="20000"/>
              <a:lumOff val="80000"/>
            </a:schemeClr>
          </a:solidFill>
          <a:ln>
            <a:solidFill>
              <a:schemeClr val="accent4">
                <a:lumMod val="60000"/>
                <a:lumOff val="40000"/>
              </a:schemeClr>
            </a:solidFill>
          </a:ln>
        </p:spPr>
        <p:txBody>
          <a:bodyPr wrap="square">
            <a:spAutoFit/>
          </a:bodyPr>
          <a:lstStyle/>
          <a:p>
            <a:r>
              <a:rPr lang="en-US" sz="1600" b="1" dirty="0"/>
              <a:t>CRITERIO A.3: </a:t>
            </a:r>
            <a:r>
              <a:rPr lang="es-ES" sz="1600" b="1" dirty="0"/>
              <a:t>Domina la didáctica de las disciplinas que enseña.</a:t>
            </a:r>
          </a:p>
          <a:p>
            <a:r>
              <a:rPr lang="en-US" sz="1600" dirty="0" err="1"/>
              <a:t>Descriptores</a:t>
            </a:r>
            <a:r>
              <a:rPr lang="en-US" sz="1600" dirty="0"/>
              <a:t>:</a:t>
            </a:r>
          </a:p>
          <a:p>
            <a:r>
              <a:rPr lang="es-ES" sz="1600" dirty="0"/>
              <a:t>Conoce variadas estrategias de enseñanza y actividades congruentes con la complejidad de los contenidos.</a:t>
            </a:r>
          </a:p>
          <a:p>
            <a:r>
              <a:rPr lang="es-ES" sz="1600" dirty="0"/>
              <a:t>Conoce estrategias de enseñanza para generar aprendizajes significativos.</a:t>
            </a:r>
          </a:p>
          <a:p>
            <a:r>
              <a:rPr lang="es-ES" sz="1600" dirty="0"/>
              <a:t>Conoce y selecciona distintos recursos de aprendizaje congruentes con la complejidad de los contenidos y las características de sus </a:t>
            </a:r>
            <a:r>
              <a:rPr lang="en-US" sz="1600" dirty="0" err="1"/>
              <a:t>alumnos</a:t>
            </a:r>
            <a:r>
              <a:rPr lang="en-US" sz="1600" dirty="0"/>
              <a:t>.</a:t>
            </a:r>
          </a:p>
          <a:p>
            <a:r>
              <a:rPr lang="es-ES" sz="1600" dirty="0"/>
              <a:t>Conoce las dificultades más recurrentes en el aprendizaje de los </a:t>
            </a:r>
            <a:r>
              <a:rPr lang="en-US" sz="1600" dirty="0" err="1"/>
              <a:t>contenidos</a:t>
            </a:r>
            <a:r>
              <a:rPr lang="en-US" sz="1600" dirty="0"/>
              <a:t> que </a:t>
            </a:r>
            <a:r>
              <a:rPr lang="en-US" sz="1600" dirty="0" err="1"/>
              <a:t>enseña</a:t>
            </a:r>
            <a:r>
              <a:rPr lang="en-US" sz="1600" dirty="0"/>
              <a:t>.</a:t>
            </a:r>
          </a:p>
        </p:txBody>
      </p:sp>
    </p:spTree>
    <p:extLst>
      <p:ext uri="{BB962C8B-B14F-4D97-AF65-F5344CB8AC3E}">
        <p14:creationId xmlns:p14="http://schemas.microsoft.com/office/powerpoint/2010/main" val="36428926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72440" y="649967"/>
            <a:ext cx="11114314" cy="5610873"/>
          </a:xfrm>
          <a:solidFill>
            <a:schemeClr val="accent2">
              <a:lumMod val="20000"/>
              <a:lumOff val="80000"/>
            </a:schemeClr>
          </a:solidFill>
          <a:ln>
            <a:solidFill>
              <a:schemeClr val="accent1"/>
            </a:solidFill>
          </a:ln>
        </p:spPr>
        <p:txBody>
          <a:bodyPr>
            <a:normAutofit fontScale="92500" lnSpcReduction="20000"/>
          </a:bodyPr>
          <a:lstStyle/>
          <a:p>
            <a:pPr algn="just"/>
            <a:r>
              <a:rPr lang="es-ES" dirty="0"/>
              <a:t>Seleccione un error presentado por sus estudiantes, durante la realización de sus clases. Para </a:t>
            </a:r>
            <a:r>
              <a:rPr lang="en-US" dirty="0" err="1"/>
              <a:t>esto</a:t>
            </a:r>
            <a:r>
              <a:rPr lang="en-US" dirty="0"/>
              <a:t>, </a:t>
            </a:r>
            <a:r>
              <a:rPr lang="en-US" dirty="0" err="1"/>
              <a:t>considere</a:t>
            </a:r>
            <a:r>
              <a:rPr lang="en-US" dirty="0"/>
              <a:t> que:</a:t>
            </a:r>
          </a:p>
          <a:p>
            <a:pPr algn="just"/>
            <a:endParaRPr lang="en-US" dirty="0"/>
          </a:p>
          <a:p>
            <a:pPr algn="just"/>
            <a:r>
              <a:rPr lang="es-ES" dirty="0"/>
              <a:t>Debe haber detectado este error mientras interactuaba con sus estudiantes u observaba su trabajo, y no desprenderse de una instancia en que aplicó un instrumento de evaluación.</a:t>
            </a:r>
          </a:p>
          <a:p>
            <a:pPr algn="just"/>
            <a:endParaRPr lang="es-ES" dirty="0"/>
          </a:p>
          <a:p>
            <a:pPr algn="just"/>
            <a:r>
              <a:rPr lang="es-ES" dirty="0"/>
              <a:t>Este debe ser relativo a un contenido, habilidad o procedimiento propio de su asignatura, que haya enseñado recientemente. No es necesario que el error se haya presentado durante la Unidad Pedagógica que presentó en la tarea “Planificación”.</a:t>
            </a:r>
          </a:p>
          <a:p>
            <a:pPr algn="just"/>
            <a:endParaRPr lang="es-ES" dirty="0"/>
          </a:p>
          <a:p>
            <a:pPr algn="just"/>
            <a:r>
              <a:rPr lang="es-ES" dirty="0"/>
              <a:t>Debe ser un error que le permitió conocer los obstáculos que enfrentaron los/as estudiantes al aprender. No se trata de cualquier error, sino que debe seleccionar aquello que le entregó información relevante sobre lo que no estaban aprendiendo bien sus estudiantes y le sirvió para iniciar un proceso de retroalimentación orientado a mejorar su aprendizaje.</a:t>
            </a:r>
            <a:endParaRPr lang="en-US" dirty="0"/>
          </a:p>
        </p:txBody>
      </p:sp>
    </p:spTree>
    <p:extLst>
      <p:ext uri="{BB962C8B-B14F-4D97-AF65-F5344CB8AC3E}">
        <p14:creationId xmlns:p14="http://schemas.microsoft.com/office/powerpoint/2010/main" val="3615923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24692" y="427899"/>
            <a:ext cx="10515600" cy="5842271"/>
          </a:xfrm>
          <a:solidFill>
            <a:schemeClr val="accent5">
              <a:lumMod val="20000"/>
              <a:lumOff val="80000"/>
            </a:schemeClr>
          </a:solidFill>
          <a:ln>
            <a:solidFill>
              <a:schemeClr val="accent4">
                <a:lumMod val="60000"/>
                <a:lumOff val="40000"/>
              </a:schemeClr>
            </a:solidFill>
          </a:ln>
        </p:spPr>
        <p:txBody>
          <a:bodyPr>
            <a:normAutofit fontScale="62500" lnSpcReduction="20000"/>
          </a:bodyPr>
          <a:lstStyle/>
          <a:p>
            <a:pPr marL="0" indent="0" algn="just">
              <a:lnSpc>
                <a:spcPct val="170000"/>
              </a:lnSpc>
              <a:buNone/>
            </a:pPr>
            <a:r>
              <a:rPr lang="es-ES" dirty="0"/>
              <a:t>B.1 ¿En qué curso y en cuál contenido, habilidad o procedimiento de su asignatura se </a:t>
            </a:r>
            <a:r>
              <a:rPr lang="en-US" dirty="0" err="1"/>
              <a:t>presentó</a:t>
            </a:r>
            <a:r>
              <a:rPr lang="en-US" dirty="0"/>
              <a:t> el error?</a:t>
            </a:r>
          </a:p>
          <a:p>
            <a:pPr marL="0" indent="0" algn="just">
              <a:lnSpc>
                <a:spcPct val="170000"/>
              </a:lnSpc>
              <a:buNone/>
            </a:pPr>
            <a:r>
              <a:rPr lang="es-ES" dirty="0"/>
              <a:t>B.2 Describa específicamente en qué consistió el error presentado por sus estudiantes, </a:t>
            </a:r>
            <a:r>
              <a:rPr lang="en-US" dirty="0" err="1"/>
              <a:t>respondiendo</a:t>
            </a:r>
            <a:r>
              <a:rPr lang="en-US" dirty="0"/>
              <a:t> las </a:t>
            </a:r>
            <a:r>
              <a:rPr lang="en-US" dirty="0" err="1"/>
              <a:t>siguientes</a:t>
            </a:r>
            <a:r>
              <a:rPr lang="en-US" dirty="0"/>
              <a:t> </a:t>
            </a:r>
            <a:r>
              <a:rPr lang="en-US" dirty="0" err="1"/>
              <a:t>preguntas</a:t>
            </a:r>
            <a:r>
              <a:rPr lang="en-US" dirty="0"/>
              <a:t>:</a:t>
            </a:r>
          </a:p>
          <a:p>
            <a:pPr algn="just">
              <a:lnSpc>
                <a:spcPct val="170000"/>
              </a:lnSpc>
            </a:pPr>
            <a:r>
              <a:rPr lang="es-ES" dirty="0"/>
              <a:t>¿Cuál fue el error? ¿Cómo se reflejó en los/as estudiantes? Puede referir a trabajos, ejecuciones, respuestas o preguntas, entre otros. Ilustre a través de un ejemplo concreto.</a:t>
            </a:r>
          </a:p>
          <a:p>
            <a:pPr algn="just">
              <a:lnSpc>
                <a:spcPct val="170000"/>
              </a:lnSpc>
            </a:pPr>
            <a:r>
              <a:rPr lang="es-ES" dirty="0"/>
              <a:t>¿Qué cree que pensaban o les pasaba a sus estudiantes que les llevó a realizar la tarea de esa forma?</a:t>
            </a:r>
          </a:p>
          <a:p>
            <a:pPr algn="just">
              <a:lnSpc>
                <a:spcPct val="170000"/>
              </a:lnSpc>
            </a:pPr>
            <a:r>
              <a:rPr lang="es-ES" dirty="0"/>
              <a:t> ¿Cuál o cuáles considera que podrían ser las causas de este </a:t>
            </a:r>
            <a:r>
              <a:rPr lang="en-US" dirty="0"/>
              <a:t>error?</a:t>
            </a:r>
          </a:p>
          <a:p>
            <a:pPr marL="0" indent="0" algn="just">
              <a:lnSpc>
                <a:spcPct val="170000"/>
              </a:lnSpc>
              <a:buNone/>
            </a:pPr>
            <a:r>
              <a:rPr lang="es-ES" dirty="0"/>
              <a:t>B.3 Describa y analice cómo retroalimentó a los/as estudiantes, respondiendo las siguientes </a:t>
            </a:r>
            <a:r>
              <a:rPr lang="en-US" dirty="0" err="1"/>
              <a:t>preguntas</a:t>
            </a:r>
            <a:r>
              <a:rPr lang="en-US" dirty="0"/>
              <a:t>:</a:t>
            </a:r>
          </a:p>
          <a:p>
            <a:pPr algn="just">
              <a:lnSpc>
                <a:spcPct val="170000"/>
              </a:lnSpc>
            </a:pPr>
            <a:r>
              <a:rPr lang="es-ES" dirty="0"/>
              <a:t>¿A través de qué preguntas, actividades u otras acciones fue retroalimentando a los/as estudiantes para orientarlos/as en la mejora de sus aprendizajes? ¿Cómo </a:t>
            </a:r>
            <a:r>
              <a:rPr lang="en-US" dirty="0" err="1"/>
              <a:t>fueron</a:t>
            </a:r>
            <a:r>
              <a:rPr lang="en-US" dirty="0"/>
              <a:t> </a:t>
            </a:r>
            <a:r>
              <a:rPr lang="en-US" dirty="0" err="1"/>
              <a:t>reaccionando</a:t>
            </a:r>
            <a:r>
              <a:rPr lang="en-US" dirty="0"/>
              <a:t>  sus estudiantes?</a:t>
            </a:r>
          </a:p>
          <a:p>
            <a:pPr algn="just">
              <a:lnSpc>
                <a:spcPct val="170000"/>
              </a:lnSpc>
            </a:pPr>
            <a:r>
              <a:rPr lang="es-ES" dirty="0"/>
              <a:t> ¿Por qué eligió esas acciones? ¿De qué manera esperaba que ayudaran a los/as </a:t>
            </a:r>
            <a:r>
              <a:rPr lang="en-US" dirty="0"/>
              <a:t>estudiantes?</a:t>
            </a:r>
          </a:p>
        </p:txBody>
      </p:sp>
    </p:spTree>
    <p:extLst>
      <p:ext uri="{BB962C8B-B14F-4D97-AF65-F5344CB8AC3E}">
        <p14:creationId xmlns:p14="http://schemas.microsoft.com/office/powerpoint/2010/main" val="3101962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47EDAE16-4CF5-4909-A1D4-3A1764F77384}"/>
              </a:ext>
            </a:extLst>
          </p:cNvPr>
          <p:cNvSpPr>
            <a:spLocks noGrp="1"/>
          </p:cNvSpPr>
          <p:nvPr>
            <p:ph idx="1"/>
          </p:nvPr>
        </p:nvSpPr>
        <p:spPr>
          <a:xfrm>
            <a:off x="678402" y="731128"/>
            <a:ext cx="10515600" cy="4351338"/>
          </a:xfrm>
        </p:spPr>
        <p:txBody>
          <a:bodyPr>
            <a:norm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sz="2400" b="1" i="0" u="none" strike="noStrike" cap="none" normalizeH="0" baseline="0" dirty="0">
                <a:ln>
                  <a:noFill/>
                </a:ln>
                <a:solidFill>
                  <a:srgbClr val="333333"/>
                </a:solidFill>
                <a:effectLst/>
                <a:cs typeface="Arial" panose="020B0604020202020204" pitchFamily="34" charset="0"/>
              </a:rPr>
              <a:t>¿Por qué es importante la manera de formular los objetivos de aprendizaje?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L" altLang="es-CL" sz="2400" b="0" i="0" u="none" strike="noStrike" cap="none" normalizeH="0" baseline="0" dirty="0">
              <a:ln>
                <a:noFill/>
              </a:ln>
              <a:solidFill>
                <a:srgbClr val="333333"/>
              </a:solidFill>
              <a:effectLst/>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sz="2400" b="0" i="0" u="none" strike="noStrike" cap="none" normalizeH="0" baseline="0" dirty="0">
                <a:ln>
                  <a:noFill/>
                </a:ln>
                <a:solidFill>
                  <a:srgbClr val="333333"/>
                </a:solidFill>
                <a:effectLst/>
                <a:cs typeface="Arial" panose="020B0604020202020204" pitchFamily="34" charset="0"/>
              </a:rPr>
              <a:t>Cuando los objetivos de aprendizaje están formulados correctamente, permiten al docente </a:t>
            </a:r>
            <a:r>
              <a:rPr kumimoji="0" lang="es-CL" altLang="es-CL" sz="2400" b="1" i="0" u="none" strike="noStrike" cap="none" normalizeH="0" baseline="0" dirty="0">
                <a:ln>
                  <a:noFill/>
                </a:ln>
                <a:solidFill>
                  <a:srgbClr val="333333"/>
                </a:solidFill>
                <a:effectLst/>
                <a:cs typeface="Arial" panose="020B0604020202020204" pitchFamily="34" charset="0"/>
              </a:rPr>
              <a:t>orientar su trabajo</a:t>
            </a:r>
            <a:r>
              <a:rPr kumimoji="0" lang="es-CL" altLang="es-CL" sz="2400" b="0" i="0" u="none" strike="noStrike" cap="none" normalizeH="0" baseline="0" dirty="0">
                <a:ln>
                  <a:noFill/>
                </a:ln>
                <a:solidFill>
                  <a:srgbClr val="333333"/>
                </a:solidFill>
                <a:effectLst/>
                <a:cs typeface="Arial" panose="020B0604020202020204" pitchFamily="34" charset="0"/>
              </a:rPr>
              <a:t> hacia el logro de las habilidades y conocimientos esperados e identificar oportunamente las dificultades de sus estudiantes con el fin </a:t>
            </a:r>
            <a:r>
              <a:rPr kumimoji="0" lang="es-CL" altLang="es-CL" sz="2400" b="1" i="0" u="none" strike="noStrike" cap="none" normalizeH="0" baseline="0" dirty="0">
                <a:ln>
                  <a:noFill/>
                </a:ln>
                <a:solidFill>
                  <a:srgbClr val="333333"/>
                </a:solidFill>
                <a:effectLst/>
                <a:cs typeface="Arial" panose="020B0604020202020204" pitchFamily="34" charset="0"/>
              </a:rPr>
              <a:t>de ir adecuando su enseñanza.</a:t>
            </a:r>
            <a:endParaRPr kumimoji="0" lang="es-CL" altLang="es-CL" sz="2400" b="0" i="0" u="none" strike="noStrike" cap="none" normalizeH="0" baseline="0" dirty="0">
              <a:ln>
                <a:noFill/>
              </a:ln>
              <a:solidFill>
                <a:schemeClr val="tx1"/>
              </a:solidFill>
              <a:effectLst/>
            </a:endParaRPr>
          </a:p>
          <a:p>
            <a:endParaRPr lang="es-CL" sz="2400" dirty="0"/>
          </a:p>
        </p:txBody>
      </p:sp>
      <p:sp>
        <p:nvSpPr>
          <p:cNvPr id="5" name="CuadroTexto 4">
            <a:extLst>
              <a:ext uri="{FF2B5EF4-FFF2-40B4-BE49-F238E27FC236}">
                <a16:creationId xmlns:a16="http://schemas.microsoft.com/office/drawing/2014/main" xmlns="" id="{AC17B9BE-3327-4A3A-B6AB-8362168F4F7D}"/>
              </a:ext>
            </a:extLst>
          </p:cNvPr>
          <p:cNvSpPr txBox="1"/>
          <p:nvPr/>
        </p:nvSpPr>
        <p:spPr>
          <a:xfrm>
            <a:off x="765699" y="3727271"/>
            <a:ext cx="10341006" cy="967957"/>
          </a:xfrm>
          <a:prstGeom prst="rect">
            <a:avLst/>
          </a:prstGeom>
          <a:solidFill>
            <a:schemeClr val="accent1">
              <a:lumMod val="20000"/>
              <a:lumOff val="80000"/>
            </a:schemeClr>
          </a:solidFill>
          <a:ln>
            <a:solidFill>
              <a:schemeClr val="accent1"/>
            </a:solidFill>
          </a:ln>
        </p:spPr>
        <p:txBody>
          <a:bodyPr wrap="square">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s-CL" altLang="es-CL" sz="2000" b="1" i="0" u="none" strike="noStrike" cap="none" normalizeH="0" baseline="0" dirty="0">
                <a:ln>
                  <a:noFill/>
                </a:ln>
                <a:solidFill>
                  <a:srgbClr val="333333"/>
                </a:solidFill>
                <a:effectLst/>
                <a:cs typeface="Arial" panose="020B0604020202020204" pitchFamily="34" charset="0"/>
              </a:rPr>
              <a:t>Los objetivos de aprendizaje que nos proponemos deben indicar lo que esperamos desarrollar en los alumnos. ¿Cuál es el error de esta docente al formular los objetivos?</a:t>
            </a:r>
            <a:endParaRPr kumimoji="0" lang="es-CL" altLang="es-CL" sz="2000" b="0" i="0" u="none" strike="noStrike" cap="none" normalizeH="0" baseline="0" dirty="0">
              <a:ln>
                <a:noFill/>
              </a:ln>
              <a:solidFill>
                <a:srgbClr val="333333"/>
              </a:solidFill>
              <a:effectLst/>
              <a:cs typeface="Arial" panose="020B0604020202020204" pitchFamily="34" charset="0"/>
            </a:endParaRPr>
          </a:p>
        </p:txBody>
      </p:sp>
    </p:spTree>
    <p:extLst>
      <p:ext uri="{BB962C8B-B14F-4D97-AF65-F5344CB8AC3E}">
        <p14:creationId xmlns:p14="http://schemas.microsoft.com/office/powerpoint/2010/main" val="1128527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xmlns="" id="{EBE48C98-000B-4891-88C1-E5034FAEAC1C}"/>
              </a:ext>
            </a:extLst>
          </p:cNvPr>
          <p:cNvGraphicFramePr>
            <a:graphicFrameLocks noGrp="1"/>
          </p:cNvGraphicFramePr>
          <p:nvPr>
            <p:ph idx="1"/>
            <p:extLst>
              <p:ext uri="{D42A27DB-BD31-4B8C-83A1-F6EECF244321}">
                <p14:modId xmlns:p14="http://schemas.microsoft.com/office/powerpoint/2010/main" val="772460429"/>
              </p:ext>
            </p:extLst>
          </p:nvPr>
        </p:nvGraphicFramePr>
        <p:xfrm>
          <a:off x="2724728" y="1880090"/>
          <a:ext cx="7753926" cy="2377440"/>
        </p:xfrm>
        <a:graphic>
          <a:graphicData uri="http://schemas.openxmlformats.org/drawingml/2006/table">
            <a:tbl>
              <a:tblPr/>
              <a:tblGrid>
                <a:gridCol w="2584642">
                  <a:extLst>
                    <a:ext uri="{9D8B030D-6E8A-4147-A177-3AD203B41FA5}">
                      <a16:colId xmlns:a16="http://schemas.microsoft.com/office/drawing/2014/main" xmlns="" val="4114308596"/>
                    </a:ext>
                  </a:extLst>
                </a:gridCol>
                <a:gridCol w="2584642">
                  <a:extLst>
                    <a:ext uri="{9D8B030D-6E8A-4147-A177-3AD203B41FA5}">
                      <a16:colId xmlns:a16="http://schemas.microsoft.com/office/drawing/2014/main" xmlns="" val="2604888965"/>
                    </a:ext>
                  </a:extLst>
                </a:gridCol>
                <a:gridCol w="2584642">
                  <a:extLst>
                    <a:ext uri="{9D8B030D-6E8A-4147-A177-3AD203B41FA5}">
                      <a16:colId xmlns:a16="http://schemas.microsoft.com/office/drawing/2014/main" xmlns="" val="851943296"/>
                    </a:ext>
                  </a:extLst>
                </a:gridCol>
              </a:tblGrid>
              <a:tr h="377966">
                <a:tc>
                  <a:txBody>
                    <a:bodyPr/>
                    <a:lstStyle/>
                    <a:p>
                      <a:r>
                        <a:rPr lang="es-CL" b="1">
                          <a:solidFill>
                            <a:srgbClr val="FFFFFF"/>
                          </a:solidFill>
                          <a:effectLst/>
                        </a:rPr>
                        <a:t>Clase 1</a:t>
                      </a:r>
                      <a:endParaRPr lang="es-CL">
                        <a:effectLst/>
                      </a:endParaRPr>
                    </a:p>
                  </a:txBody>
                  <a:tcPr marL="114300" marR="114300" marT="114300" marB="11430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006CB8"/>
                    </a:solidFill>
                  </a:tcPr>
                </a:tc>
                <a:tc>
                  <a:txBody>
                    <a:bodyPr/>
                    <a:lstStyle/>
                    <a:p>
                      <a:r>
                        <a:rPr lang="es-CL" b="1">
                          <a:solidFill>
                            <a:srgbClr val="FFFFFF"/>
                          </a:solidFill>
                          <a:effectLst/>
                        </a:rPr>
                        <a:t>Clase 2</a:t>
                      </a:r>
                      <a:endParaRPr lang="es-CL">
                        <a:effectLst/>
                      </a:endParaRPr>
                    </a:p>
                  </a:txBody>
                  <a:tcPr marL="114300" marR="114300" marT="114300" marB="11430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006CB8"/>
                    </a:solidFill>
                  </a:tcPr>
                </a:tc>
                <a:tc>
                  <a:txBody>
                    <a:bodyPr/>
                    <a:lstStyle/>
                    <a:p>
                      <a:r>
                        <a:rPr lang="es-CL" b="1" dirty="0">
                          <a:solidFill>
                            <a:srgbClr val="FFFFFF"/>
                          </a:solidFill>
                          <a:effectLst/>
                        </a:rPr>
                        <a:t>Clase 3</a:t>
                      </a:r>
                      <a:endParaRPr lang="es-CL" dirty="0">
                        <a:effectLst/>
                      </a:endParaRPr>
                    </a:p>
                  </a:txBody>
                  <a:tcPr marL="114300" marR="114300" marT="114300" marB="11430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006CB8"/>
                    </a:solidFill>
                  </a:tcPr>
                </a:tc>
                <a:extLst>
                  <a:ext uri="{0D108BD9-81ED-4DB2-BD59-A6C34878D82A}">
                    <a16:rowId xmlns:a16="http://schemas.microsoft.com/office/drawing/2014/main" xmlns="" val="3106931293"/>
                  </a:ext>
                </a:extLst>
              </a:tr>
              <a:tr h="1408781">
                <a:tc>
                  <a:txBody>
                    <a:bodyPr/>
                    <a:lstStyle/>
                    <a:p>
                      <a:r>
                        <a:rPr lang="es-ES" dirty="0">
                          <a:effectLst/>
                          <a:highlight>
                            <a:srgbClr val="FFFF00"/>
                          </a:highlight>
                        </a:rPr>
                        <a:t>Apreciar</a:t>
                      </a:r>
                      <a:r>
                        <a:rPr lang="es-ES" dirty="0">
                          <a:effectLst/>
                        </a:rPr>
                        <a:t> piezas musicales del repertorio folklórico nacional, leyendo la partitura general.</a:t>
                      </a:r>
                    </a:p>
                  </a:txBody>
                  <a:tcPr marL="114300" marR="114300" marT="114300" marB="11430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r>
                        <a:rPr lang="es-ES" dirty="0">
                          <a:effectLst/>
                          <a:highlight>
                            <a:srgbClr val="FFFF00"/>
                          </a:highlight>
                        </a:rPr>
                        <a:t>Ejecutar</a:t>
                      </a:r>
                      <a:r>
                        <a:rPr lang="es-ES" dirty="0">
                          <a:effectLst/>
                        </a:rPr>
                        <a:t> individualmente, en flauta o </a:t>
                      </a:r>
                      <a:r>
                        <a:rPr lang="es-ES" dirty="0" err="1">
                          <a:effectLst/>
                        </a:rPr>
                        <a:t>metalófono</a:t>
                      </a:r>
                      <a:r>
                        <a:rPr lang="es-ES" dirty="0">
                          <a:effectLst/>
                        </a:rPr>
                        <a:t>, melodías folklóricas, aplicando conocimientos de lectura musical.</a:t>
                      </a:r>
                    </a:p>
                  </a:txBody>
                  <a:tcPr marL="114300" marR="114300" marT="114300" marB="11430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r>
                        <a:rPr lang="es-ES" dirty="0">
                          <a:effectLst/>
                        </a:rPr>
                        <a:t>Explicar a los alumnos el contexto en que surge el Rin del Angelito y entregar una partitura para su ejecución.</a:t>
                      </a:r>
                    </a:p>
                  </a:txBody>
                  <a:tcPr marL="114300" marR="114300" marT="114300" marB="11430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1448144650"/>
                  </a:ext>
                </a:extLst>
              </a:tr>
            </a:tbl>
          </a:graphicData>
        </a:graphic>
      </p:graphicFrame>
      <p:pic>
        <p:nvPicPr>
          <p:cNvPr id="2050" name="Picture 2" descr="ejecución musica">
            <a:extLst>
              <a:ext uri="{FF2B5EF4-FFF2-40B4-BE49-F238E27FC236}">
                <a16:creationId xmlns:a16="http://schemas.microsoft.com/office/drawing/2014/main" xmlns="" id="{42651698-A502-4867-8CDF-18B12260E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63" y="2116126"/>
            <a:ext cx="1932669" cy="161536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xmlns="" id="{FB67D865-DE87-44FB-865E-9B8CC831F7F2}"/>
              </a:ext>
            </a:extLst>
          </p:cNvPr>
          <p:cNvSpPr>
            <a:spLocks noChangeArrowheads="1"/>
          </p:cNvSpPr>
          <p:nvPr/>
        </p:nvSpPr>
        <p:spPr bwMode="auto">
          <a:xfrm>
            <a:off x="397486" y="4562471"/>
            <a:ext cx="11397027" cy="1782181"/>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1902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b="0" i="0" u="none" strike="noStrike" cap="none" normalizeH="0" baseline="0" dirty="0">
                <a:ln>
                  <a:noFill/>
                </a:ln>
                <a:solidFill>
                  <a:srgbClr val="333333"/>
                </a:solidFill>
                <a:effectLst/>
                <a:latin typeface="Arial" panose="020B0604020202020204" pitchFamily="34" charset="0"/>
                <a:cs typeface="Arial" panose="020B0604020202020204" pitchFamily="34" charset="0"/>
              </a:rPr>
              <a:t>En las primeras dos clases, la profesora plantea objetivos que indican habilidades y contenidos que sus alumnos deben lograr y hacia los cuales orientar su trabajo. En la tercera clase, en cambio, el objetivo </a:t>
            </a:r>
            <a:r>
              <a:rPr kumimoji="0" lang="es-CL" altLang="es-CL" b="1" i="0" u="none" strike="noStrike" cap="none" normalizeH="0" baseline="0" dirty="0">
                <a:ln>
                  <a:noFill/>
                </a:ln>
                <a:solidFill>
                  <a:srgbClr val="333333"/>
                </a:solidFill>
                <a:effectLst/>
                <a:latin typeface="Arial" panose="020B0604020202020204" pitchFamily="34" charset="0"/>
                <a:cs typeface="Arial" panose="020B0604020202020204" pitchFamily="34" charset="0"/>
              </a:rPr>
              <a:t>señala una habilidad que debe demostrar la docente en la clase.</a:t>
            </a:r>
            <a:r>
              <a:rPr kumimoji="0" lang="es-CL" altLang="es-CL" b="0" i="0" u="none" strike="noStrike" cap="none" normalizeH="0" baseline="0" dirty="0">
                <a:ln>
                  <a:noFill/>
                </a:ln>
                <a:solidFill>
                  <a:srgbClr val="333333"/>
                </a:solidFill>
                <a:effectLst/>
                <a:latin typeface="Arial" panose="020B0604020202020204" pitchFamily="34" charset="0"/>
                <a:cs typeface="Arial" panose="020B0604020202020204" pitchFamily="34" charset="0"/>
              </a:rPr>
              <a:t> ¿Qué espera que logren sus alumnos?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b="0" i="0" u="none" strike="noStrike" cap="none" normalizeH="0" baseline="0" dirty="0">
                <a:ln>
                  <a:noFill/>
                </a:ln>
                <a:solidFill>
                  <a:srgbClr val="333333"/>
                </a:solidFill>
                <a:effectLst/>
                <a:latin typeface="Arial" panose="020B0604020202020204" pitchFamily="34" charset="0"/>
                <a:cs typeface="Arial" panose="020B0604020202020204" pitchFamily="34" charset="0"/>
              </a:rPr>
              <a:t>Esto quedaría claro si los objetivos contuviesen las habilidades y contenidos que los alumnos pondrán en juego, por ejemplo: “conocer el contexto en que surge el Rin del Angelito” o “ejecutar el Rin del Angelito, leyendo la partitura entregada por la docente”.</a:t>
            </a:r>
          </a:p>
        </p:txBody>
      </p:sp>
      <p:sp>
        <p:nvSpPr>
          <p:cNvPr id="9" name="CuadroTexto 8">
            <a:extLst>
              <a:ext uri="{FF2B5EF4-FFF2-40B4-BE49-F238E27FC236}">
                <a16:creationId xmlns:a16="http://schemas.microsoft.com/office/drawing/2014/main" xmlns="" id="{4E34ECEB-3B7A-469B-B745-2E34261B1AC3}"/>
              </a:ext>
            </a:extLst>
          </p:cNvPr>
          <p:cNvSpPr txBox="1"/>
          <p:nvPr/>
        </p:nvSpPr>
        <p:spPr>
          <a:xfrm>
            <a:off x="1122217" y="179969"/>
            <a:ext cx="9467272" cy="1631216"/>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sz="2000" b="0" i="0" u="none" strike="noStrike" cap="none" normalizeH="0" baseline="0" dirty="0">
                <a:ln>
                  <a:noFill/>
                </a:ln>
                <a:solidFill>
                  <a:srgbClr val="3E3E3E"/>
                </a:solidFill>
                <a:effectLst/>
                <a:cs typeface="Arial" panose="020B0604020202020204" pitchFamily="34" charset="0"/>
              </a:rPr>
              <a:t>Ejemplo: </a:t>
            </a:r>
            <a:r>
              <a:rPr kumimoji="0" lang="es-CL" altLang="es-CL" sz="2000" b="1" i="0" u="none" strike="noStrike" cap="none" normalizeH="0" baseline="0" dirty="0">
                <a:ln>
                  <a:noFill/>
                </a:ln>
                <a:solidFill>
                  <a:srgbClr val="006CB8"/>
                </a:solidFill>
                <a:effectLst/>
                <a:cs typeface="Arial" panose="020B0604020202020204" pitchFamily="34" charset="0"/>
              </a:rPr>
              <a:t>Ejecución Musical</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sz="2000" b="0" i="0" u="none" strike="noStrike" cap="none" normalizeH="0" baseline="0" dirty="0">
                <a:ln>
                  <a:noFill/>
                </a:ln>
                <a:solidFill>
                  <a:srgbClr val="333333"/>
                </a:solidFill>
                <a:effectLst/>
                <a:cs typeface="Arial" panose="020B0604020202020204" pitchFamily="34" charset="0"/>
              </a:rPr>
              <a:t>Una docente de Artes Musicales diseña una unidad de aprendizaje para sus alumnos</a:t>
            </a:r>
            <a:br>
              <a:rPr kumimoji="0" lang="es-CL" altLang="es-CL" sz="2000" b="0" i="0" u="none" strike="noStrike" cap="none" normalizeH="0" baseline="0" dirty="0">
                <a:ln>
                  <a:noFill/>
                </a:ln>
                <a:solidFill>
                  <a:srgbClr val="333333"/>
                </a:solidFill>
                <a:effectLst/>
                <a:cs typeface="Arial" panose="020B0604020202020204" pitchFamily="34" charset="0"/>
              </a:rPr>
            </a:br>
            <a:r>
              <a:rPr kumimoji="0" lang="es-CL" altLang="es-CL" sz="2000" b="0" i="0" u="none" strike="noStrike" cap="none" normalizeH="0" baseline="0" dirty="0">
                <a:ln>
                  <a:noFill/>
                </a:ln>
                <a:solidFill>
                  <a:srgbClr val="333333"/>
                </a:solidFill>
                <a:effectLst/>
                <a:cs typeface="Arial" panose="020B0604020202020204" pitchFamily="34" charset="0"/>
              </a:rPr>
              <a:t>de 7º año básico, con el objetivo de que logren expresarse musicalmente por</a:t>
            </a:r>
            <a:br>
              <a:rPr kumimoji="0" lang="es-CL" altLang="es-CL" sz="2000" b="0" i="0" u="none" strike="noStrike" cap="none" normalizeH="0" baseline="0" dirty="0">
                <a:ln>
                  <a:noFill/>
                </a:ln>
                <a:solidFill>
                  <a:srgbClr val="333333"/>
                </a:solidFill>
                <a:effectLst/>
                <a:cs typeface="Arial" panose="020B0604020202020204" pitchFamily="34" charset="0"/>
              </a:rPr>
            </a:br>
            <a:r>
              <a:rPr kumimoji="0" lang="es-CL" altLang="es-CL" sz="2000" b="0" i="0" u="none" strike="noStrike" cap="none" normalizeH="0" baseline="0" dirty="0">
                <a:ln>
                  <a:noFill/>
                </a:ln>
                <a:solidFill>
                  <a:srgbClr val="333333"/>
                </a:solidFill>
                <a:effectLst/>
                <a:cs typeface="Arial" panose="020B0604020202020204" pitchFamily="34" charset="0"/>
              </a:rPr>
              <a:t>medio de instrumentos. En las primeras tres clases de su planificación plantea los</a:t>
            </a:r>
            <a:br>
              <a:rPr kumimoji="0" lang="es-CL" altLang="es-CL" sz="2000" b="0" i="0" u="none" strike="noStrike" cap="none" normalizeH="0" baseline="0" dirty="0">
                <a:ln>
                  <a:noFill/>
                </a:ln>
                <a:solidFill>
                  <a:srgbClr val="333333"/>
                </a:solidFill>
                <a:effectLst/>
                <a:cs typeface="Arial" panose="020B0604020202020204" pitchFamily="34" charset="0"/>
              </a:rPr>
            </a:br>
            <a:r>
              <a:rPr kumimoji="0" lang="es-CL" altLang="es-CL" sz="2000" b="0" i="0" u="none" strike="noStrike" cap="none" normalizeH="0" baseline="0" dirty="0">
                <a:ln>
                  <a:noFill/>
                </a:ln>
                <a:solidFill>
                  <a:srgbClr val="333333"/>
                </a:solidFill>
                <a:effectLst/>
                <a:cs typeface="Arial" panose="020B0604020202020204" pitchFamily="34" charset="0"/>
              </a:rPr>
              <a:t>siguientes objetivos de aprendizaje:</a:t>
            </a:r>
          </a:p>
        </p:txBody>
      </p:sp>
    </p:spTree>
    <p:extLst>
      <p:ext uri="{BB962C8B-B14F-4D97-AF65-F5344CB8AC3E}">
        <p14:creationId xmlns:p14="http://schemas.microsoft.com/office/powerpoint/2010/main" val="2782354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xmlns="" id="{271CB012-FB71-403B-A2B6-C40E95FCE0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xmlns="" id="{067F19C3-C09C-4B70-8306-E0ACF405B7C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74" name="Rectangle 73">
              <a:extLst>
                <a:ext uri="{FF2B5EF4-FFF2-40B4-BE49-F238E27FC236}">
                  <a16:creationId xmlns:a16="http://schemas.microsoft.com/office/drawing/2014/main" xmlns="" id="{01DC4A20-F1FA-4CA9-BCEC-949F9F4A7D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xmlns="" id="{FA7C81C7-8023-46F2-BA0F-B2E785DBEF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ítulo 1">
            <a:extLst>
              <a:ext uri="{FF2B5EF4-FFF2-40B4-BE49-F238E27FC236}">
                <a16:creationId xmlns:a16="http://schemas.microsoft.com/office/drawing/2014/main" xmlns="" id="{0B2AC361-9339-4AFA-827B-5C44BA6DFE47}"/>
              </a:ext>
            </a:extLst>
          </p:cNvPr>
          <p:cNvSpPr>
            <a:spLocks noGrp="1"/>
          </p:cNvSpPr>
          <p:nvPr>
            <p:ph type="title"/>
          </p:nvPr>
        </p:nvSpPr>
        <p:spPr>
          <a:xfrm>
            <a:off x="1092200" y="1001484"/>
            <a:ext cx="2951163" cy="4861832"/>
          </a:xfrm>
        </p:spPr>
        <p:txBody>
          <a:bodyPr anchor="t">
            <a:normAutofit/>
          </a:bodyPr>
          <a:lstStyle/>
          <a:p>
            <a:r>
              <a:rPr lang="es-ES" sz="2200" b="0" i="0">
                <a:effectLst/>
                <a:latin typeface="Arial" panose="020B0604020202020204" pitchFamily="34" charset="0"/>
              </a:rPr>
              <a:t>Relación entre actividades y objetivos</a:t>
            </a:r>
            <a:br>
              <a:rPr lang="es-ES" sz="2200" b="0" i="0">
                <a:effectLst/>
                <a:latin typeface="Arial" panose="020B0604020202020204" pitchFamily="34" charset="0"/>
              </a:rPr>
            </a:br>
            <a:endParaRPr lang="es-CL" sz="2200"/>
          </a:p>
        </p:txBody>
      </p:sp>
      <p:pic>
        <p:nvPicPr>
          <p:cNvPr id="5122" name="Picture 2" descr="La Creación - Docente más">
            <a:extLst>
              <a:ext uri="{FF2B5EF4-FFF2-40B4-BE49-F238E27FC236}">
                <a16:creationId xmlns:a16="http://schemas.microsoft.com/office/drawing/2014/main" xmlns="" id="{5E8776AD-7DF3-4F73-A1E4-22F445FB4F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776" r="6378"/>
          <a:stretch/>
        </p:blipFill>
        <p:spPr bwMode="auto">
          <a:xfrm>
            <a:off x="710522" y="2084386"/>
            <a:ext cx="2442253" cy="2442253"/>
          </a:xfrm>
          <a:prstGeom prst="rect">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xmlns="" id="{81E1C24C-3F87-4F96-B2ED-B3D3877A6060}"/>
              </a:ext>
            </a:extLst>
          </p:cNvPr>
          <p:cNvSpPr>
            <a:spLocks noGrp="1"/>
          </p:cNvSpPr>
          <p:nvPr>
            <p:ph idx="1"/>
          </p:nvPr>
        </p:nvSpPr>
        <p:spPr>
          <a:xfrm>
            <a:off x="3462291" y="178434"/>
            <a:ext cx="8422967" cy="5931807"/>
          </a:xfrm>
        </p:spPr>
        <p:txBody>
          <a:bodyPr anchor="t">
            <a:noAutofit/>
          </a:bodyPr>
          <a:lstStyle/>
          <a:p>
            <a:pPr marL="0" indent="0">
              <a:lnSpc>
                <a:spcPct val="100000"/>
              </a:lnSpc>
              <a:buNone/>
            </a:pPr>
            <a:r>
              <a:rPr lang="es-ES" sz="1800" b="0" i="0" dirty="0">
                <a:solidFill>
                  <a:schemeClr val="tx1">
                    <a:alpha val="60000"/>
                  </a:schemeClr>
                </a:solidFill>
                <a:effectLst/>
              </a:rPr>
              <a:t>Ejemplo: </a:t>
            </a:r>
            <a:r>
              <a:rPr lang="es-ES" sz="1800" b="1" i="0" dirty="0">
                <a:solidFill>
                  <a:schemeClr val="tx1">
                    <a:alpha val="60000"/>
                  </a:schemeClr>
                </a:solidFill>
                <a:effectLst/>
              </a:rPr>
              <a:t>La Creación</a:t>
            </a:r>
          </a:p>
          <a:p>
            <a:pPr marL="0" indent="0">
              <a:lnSpc>
                <a:spcPct val="100000"/>
              </a:lnSpc>
              <a:buNone/>
            </a:pPr>
            <a:r>
              <a:rPr lang="es-ES" sz="1800" b="0" i="0" dirty="0">
                <a:solidFill>
                  <a:schemeClr val="tx1">
                    <a:alpha val="60000"/>
                  </a:schemeClr>
                </a:solidFill>
                <a:effectLst/>
              </a:rPr>
              <a:t>Una profesora de Religión se ha planteado como objetivo que los estudiantes vinculen la Creación de Dios con la capacidad para crear del ser humano. De forma transversal, espera que los estudiantes valoren la naturaleza y el medio ambiente como un espacio que todos debemos cuidar.  Para ello, realiza las siguientes actividades:</a:t>
            </a:r>
          </a:p>
          <a:p>
            <a:pPr>
              <a:lnSpc>
                <a:spcPct val="100000"/>
              </a:lnSpc>
            </a:pPr>
            <a:endParaRPr lang="es-ES" sz="1800" b="0" i="0" dirty="0">
              <a:solidFill>
                <a:schemeClr val="tx1">
                  <a:alpha val="60000"/>
                </a:schemeClr>
              </a:solidFill>
              <a:effectLst/>
            </a:endParaRPr>
          </a:p>
          <a:p>
            <a:pPr marL="514350" indent="-514350" algn="just">
              <a:lnSpc>
                <a:spcPct val="100000"/>
              </a:lnSpc>
              <a:buFont typeface="+mj-lt"/>
              <a:buAutoNum type="arabicPeriod"/>
            </a:pPr>
            <a:r>
              <a:rPr lang="es-ES" sz="1800" b="0" i="0" dirty="0">
                <a:solidFill>
                  <a:schemeClr val="tx1">
                    <a:alpha val="60000"/>
                  </a:schemeClr>
                </a:solidFill>
                <a:effectLst/>
              </a:rPr>
              <a:t>Pide a los estudiantes escuchar la lectura del Génesis 1 sobre la Creación. Comentan cuál es la importancia de cada una de las creaciones de Dios para nuestros días.</a:t>
            </a:r>
          </a:p>
          <a:p>
            <a:pPr marL="514350" indent="-514350">
              <a:lnSpc>
                <a:spcPct val="100000"/>
              </a:lnSpc>
              <a:buFont typeface="+mj-lt"/>
              <a:buAutoNum type="arabicPeriod"/>
            </a:pPr>
            <a:r>
              <a:rPr lang="es-ES" sz="1800" b="0" i="0" dirty="0">
                <a:solidFill>
                  <a:schemeClr val="tx1">
                    <a:alpha val="60000"/>
                  </a:schemeClr>
                </a:solidFill>
                <a:effectLst/>
              </a:rPr>
              <a:t>Entrega a los estudiantes un listado de palabras ante las que deben fundamentar si corresponden a creaciones de Dios o creaciones del ser humano.</a:t>
            </a:r>
          </a:p>
          <a:p>
            <a:pPr marL="514350" indent="-514350" algn="just">
              <a:lnSpc>
                <a:spcPct val="100000"/>
              </a:lnSpc>
              <a:buFont typeface="+mj-lt"/>
              <a:buAutoNum type="arabicPeriod"/>
            </a:pPr>
            <a:r>
              <a:rPr lang="es-ES" sz="1800" b="0" i="0" dirty="0">
                <a:solidFill>
                  <a:schemeClr val="tx1">
                    <a:alpha val="60000"/>
                  </a:schemeClr>
                </a:solidFill>
                <a:effectLst/>
              </a:rPr>
              <a:t>Solicita a los alumnos que, en pequeños grupos, reflexionen en torno a las siguientes preguntas: ¿Qué diferencia las creaciones de Dios de las creaciones del ser humano? Las especies que son producto de manipulación genética, ¿son creación del ser humano o de Dios?</a:t>
            </a:r>
          </a:p>
          <a:p>
            <a:pPr marL="514350" indent="-514350">
              <a:lnSpc>
                <a:spcPct val="100000"/>
              </a:lnSpc>
              <a:buFont typeface="+mj-lt"/>
              <a:buAutoNum type="arabicPeriod"/>
            </a:pPr>
            <a:r>
              <a:rPr lang="es-ES" sz="1800" b="0" i="0" dirty="0">
                <a:solidFill>
                  <a:schemeClr val="tx1">
                    <a:alpha val="60000"/>
                  </a:schemeClr>
                </a:solidFill>
                <a:effectLst/>
              </a:rPr>
              <a:t>Realiza un debate en función de las preguntas anteriores.</a:t>
            </a:r>
          </a:p>
          <a:p>
            <a:pPr>
              <a:lnSpc>
                <a:spcPct val="100000"/>
              </a:lnSpc>
            </a:pPr>
            <a:endParaRPr lang="es-CL" sz="1800" dirty="0">
              <a:solidFill>
                <a:schemeClr val="tx1">
                  <a:alpha val="60000"/>
                </a:schemeClr>
              </a:solidFill>
            </a:endParaRPr>
          </a:p>
        </p:txBody>
      </p:sp>
    </p:spTree>
    <p:extLst>
      <p:ext uri="{BB962C8B-B14F-4D97-AF65-F5344CB8AC3E}">
        <p14:creationId xmlns:p14="http://schemas.microsoft.com/office/powerpoint/2010/main" val="11146582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AFA67CD3-AB4E-4A7A-BEB8-53C445D8C4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577125"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xmlns="" id="{07CF545F-9C2E-4446-97CD-AD92990C2B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3" name="Marcador de contenido 2">
            <a:extLst>
              <a:ext uri="{FF2B5EF4-FFF2-40B4-BE49-F238E27FC236}">
                <a16:creationId xmlns:a16="http://schemas.microsoft.com/office/drawing/2014/main" xmlns="" id="{5B2ACE83-7C46-4DFA-985E-8A033C015145}"/>
              </a:ext>
            </a:extLst>
          </p:cNvPr>
          <p:cNvSpPr>
            <a:spLocks noGrp="1"/>
          </p:cNvSpPr>
          <p:nvPr>
            <p:ph idx="1"/>
          </p:nvPr>
        </p:nvSpPr>
        <p:spPr>
          <a:xfrm>
            <a:off x="407283" y="430957"/>
            <a:ext cx="6498341" cy="6150818"/>
          </a:xfrm>
        </p:spPr>
        <p:txBody>
          <a:bodyPr anchor="ctr">
            <a:normAutofit/>
          </a:bodyPr>
          <a:lstStyle/>
          <a:p>
            <a:pPr marL="0" indent="0">
              <a:buNone/>
            </a:pPr>
            <a:r>
              <a:rPr lang="es-ES" sz="1600" b="1" i="0" dirty="0">
                <a:solidFill>
                  <a:srgbClr val="000000"/>
                </a:solidFill>
                <a:effectLst/>
              </a:rPr>
              <a:t>Las actividades y preguntas realizadas por la docente, ¿abordan los aprendizajes propuestos?</a:t>
            </a:r>
            <a:endParaRPr lang="es-ES" sz="1600" dirty="0">
              <a:solidFill>
                <a:srgbClr val="000000"/>
              </a:solidFill>
            </a:endParaRPr>
          </a:p>
          <a:p>
            <a:pPr marL="0" indent="0" algn="just">
              <a:buNone/>
            </a:pPr>
            <a:r>
              <a:rPr lang="es-ES" sz="1600" b="0" i="0" dirty="0">
                <a:solidFill>
                  <a:srgbClr val="000000"/>
                </a:solidFill>
                <a:effectLst/>
              </a:rPr>
              <a:t>Las actividades realizadas efectivamente permiten a los alumnos entender que la naturaleza es una creación de Dios, que fue hecha para el ser humano y les permite reflexionar sobre la capacidad creadora del ser humano. Sin embargo, con esta actividad </a:t>
            </a:r>
            <a:r>
              <a:rPr lang="es-ES" sz="1600" b="1" i="0" dirty="0">
                <a:solidFill>
                  <a:srgbClr val="000000"/>
                </a:solidFill>
                <a:effectLst/>
              </a:rPr>
              <a:t>no se aborda completamente el valor de la naturaleza y por qué debemos cuidarla,</a:t>
            </a:r>
            <a:r>
              <a:rPr lang="es-ES" sz="1600" b="0" i="0" dirty="0">
                <a:solidFill>
                  <a:srgbClr val="000000"/>
                </a:solidFill>
                <a:effectLst/>
              </a:rPr>
              <a:t> ya que no se realizan actividades orientadas a la reflexión en torno a este aspecto.</a:t>
            </a:r>
          </a:p>
          <a:p>
            <a:pPr marL="0" indent="0" algn="just">
              <a:buNone/>
            </a:pPr>
            <a:r>
              <a:rPr lang="es-ES" sz="1600" b="1" i="0" dirty="0">
                <a:solidFill>
                  <a:srgbClr val="000000"/>
                </a:solidFill>
                <a:effectLst/>
              </a:rPr>
              <a:t>¿De qué manera se podría haber trabajado este aprendizaje transversal?</a:t>
            </a:r>
            <a:endParaRPr lang="es-ES" sz="1600" b="0" i="0" dirty="0">
              <a:solidFill>
                <a:srgbClr val="000000"/>
              </a:solidFill>
              <a:effectLst/>
            </a:endParaRPr>
          </a:p>
          <a:p>
            <a:pPr marL="0" indent="0" algn="just">
              <a:buNone/>
            </a:pPr>
            <a:r>
              <a:rPr lang="es-ES" sz="1600" b="0" i="0" dirty="0">
                <a:solidFill>
                  <a:srgbClr val="000000"/>
                </a:solidFill>
                <a:effectLst/>
              </a:rPr>
              <a:t>La docente podría haber complementado las actividades con preguntas orientadas a valorar la naturaleza y su cuidado como, por ejemplo:</a:t>
            </a:r>
          </a:p>
          <a:p>
            <a:pPr marL="0" indent="0" algn="just">
              <a:buNone/>
            </a:pPr>
            <a:r>
              <a:rPr lang="es-ES" sz="1600" b="0" i="0" dirty="0">
                <a:solidFill>
                  <a:srgbClr val="000000"/>
                </a:solidFill>
                <a:effectLst/>
              </a:rPr>
              <a:t>Si la naturaleza es un regalo de Dios, ¿qué debemos hacer con ella?, ¿Qué tarea encomendó Dios al hombre según el Génesis 1?,  ¿De qué forma podríamos hacernos cargo de esta misión hoy?</a:t>
            </a:r>
          </a:p>
          <a:p>
            <a:pPr marL="0" indent="0" algn="just">
              <a:buNone/>
            </a:pPr>
            <a:endParaRPr lang="es-ES" sz="1600" b="0" i="0" dirty="0">
              <a:solidFill>
                <a:srgbClr val="000000"/>
              </a:solidFill>
              <a:effectLst/>
            </a:endParaRPr>
          </a:p>
          <a:p>
            <a:pPr marL="0" indent="0" algn="just">
              <a:buNone/>
            </a:pPr>
            <a:r>
              <a:rPr lang="es-ES" sz="1600" b="0" i="0" dirty="0">
                <a:solidFill>
                  <a:srgbClr val="000000"/>
                </a:solidFill>
                <a:effectLst/>
              </a:rPr>
              <a:t>Cuando se diseñan las unidades de aprendizaje es relevante plantearse aprendizajes transversales, ya que estos permiten potenciar el desarrollo personal y la conducta moral y social de los estudiantes. Sin embargo, para trabajarlos es necesario que las </a:t>
            </a:r>
            <a:r>
              <a:rPr lang="es-ES" sz="1600" b="1" i="0" dirty="0">
                <a:solidFill>
                  <a:srgbClr val="000000"/>
                </a:solidFill>
                <a:effectLst/>
              </a:rPr>
              <a:t>actividades permitan a los alumnos y alumnas reflexionar sobre los aspectos transversales propuestos y vincularlos con su propia vida,</a:t>
            </a:r>
            <a:r>
              <a:rPr lang="es-ES" sz="1600" b="0" i="0" dirty="0">
                <a:solidFill>
                  <a:srgbClr val="000000"/>
                </a:solidFill>
                <a:effectLst/>
              </a:rPr>
              <a:t>  de modo que vayan desarrollando progresivamente estos valores.</a:t>
            </a:r>
          </a:p>
          <a:p>
            <a:endParaRPr lang="es-CL" sz="1600" dirty="0">
              <a:solidFill>
                <a:srgbClr val="000000"/>
              </a:solidFill>
            </a:endParaRPr>
          </a:p>
        </p:txBody>
      </p:sp>
      <p:sp>
        <p:nvSpPr>
          <p:cNvPr id="23" name="Freeform 62">
            <a:extLst>
              <a:ext uri="{FF2B5EF4-FFF2-40B4-BE49-F238E27FC236}">
                <a16:creationId xmlns:a16="http://schemas.microsoft.com/office/drawing/2014/main" xmlns=""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7191562"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a:extLst>
              <a:ext uri="{FF2B5EF4-FFF2-40B4-BE49-F238E27FC236}">
                <a16:creationId xmlns:a16="http://schemas.microsoft.com/office/drawing/2014/main" xmlns="" id="{EEA49F93-FF45-4853-8497-7FF2FD621E6A}"/>
              </a:ext>
            </a:extLst>
          </p:cNvPr>
          <p:cNvPicPr>
            <a:picLocks noChangeAspect="1"/>
          </p:cNvPicPr>
          <p:nvPr/>
        </p:nvPicPr>
        <p:blipFill rotWithShape="1">
          <a:blip r:embed="rId3"/>
          <a:srcRect l="4458" r="-3" b="-3"/>
          <a:stretch/>
        </p:blipFill>
        <p:spPr>
          <a:xfrm>
            <a:off x="8202414" y="1629089"/>
            <a:ext cx="3458645" cy="3620021"/>
          </a:xfrm>
          <a:prstGeom prst="rect">
            <a:avLst/>
          </a:prstGeom>
        </p:spPr>
      </p:pic>
    </p:spTree>
    <p:extLst>
      <p:ext uri="{BB962C8B-B14F-4D97-AF65-F5344CB8AC3E}">
        <p14:creationId xmlns:p14="http://schemas.microsoft.com/office/powerpoint/2010/main" val="30693296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AFA67CD3-AB4E-4A7A-BEB8-53C445D8C4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3726"/>
            <a:ext cx="5614875"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xmlns="" id="{07CF545F-9C2E-4446-97CD-AD92990C2B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5" name="Freeform 62">
            <a:extLst>
              <a:ext uri="{FF2B5EF4-FFF2-40B4-BE49-F238E27FC236}">
                <a16:creationId xmlns:a16="http://schemas.microsoft.com/office/drawing/2014/main" xmlns=""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6"/>
                </a:gs>
                <a:gs pos="23000">
                  <a:schemeClr val="accent6"/>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4" name="Picture 2" descr="hansel y gretel">
            <a:extLst>
              <a:ext uri="{FF2B5EF4-FFF2-40B4-BE49-F238E27FC236}">
                <a16:creationId xmlns:a16="http://schemas.microsoft.com/office/drawing/2014/main" xmlns="" id="{C018023B-50F5-46A6-9800-1942A4D956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9349" y="1908782"/>
            <a:ext cx="3661831" cy="3060634"/>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xmlns="" id="{D5FAF0AB-7080-4746-A8E6-7E9CBD882E79}"/>
              </a:ext>
            </a:extLst>
          </p:cNvPr>
          <p:cNvSpPr>
            <a:spLocks noGrp="1"/>
          </p:cNvSpPr>
          <p:nvPr>
            <p:ph idx="1"/>
          </p:nvPr>
        </p:nvSpPr>
        <p:spPr>
          <a:xfrm>
            <a:off x="5323136" y="367878"/>
            <a:ext cx="6582389" cy="6122243"/>
          </a:xfrm>
          <a:ln>
            <a:solidFill>
              <a:schemeClr val="accent1"/>
            </a:solidFill>
          </a:ln>
        </p:spPr>
        <p:txBody>
          <a:bodyPr anchor="ctr">
            <a:noAutofit/>
          </a:bodyPr>
          <a:lstStyle/>
          <a:p>
            <a:r>
              <a:rPr lang="es-ES" sz="2000" b="0" i="0" dirty="0">
                <a:solidFill>
                  <a:srgbClr val="000000"/>
                </a:solidFill>
                <a:effectLst/>
              </a:rPr>
              <a:t>Ejemplo: </a:t>
            </a:r>
            <a:r>
              <a:rPr lang="es-ES" sz="2000" b="1" i="0" dirty="0">
                <a:solidFill>
                  <a:srgbClr val="000000"/>
                </a:solidFill>
                <a:effectLst/>
              </a:rPr>
              <a:t>Hansel y Gretel</a:t>
            </a:r>
          </a:p>
          <a:p>
            <a:endParaRPr lang="es-ES" sz="1600" b="1" i="0" dirty="0">
              <a:solidFill>
                <a:srgbClr val="000000"/>
              </a:solidFill>
              <a:effectLst/>
            </a:endParaRPr>
          </a:p>
          <a:p>
            <a:r>
              <a:rPr lang="es-ES" sz="1600" b="0" i="0" dirty="0">
                <a:solidFill>
                  <a:srgbClr val="000000"/>
                </a:solidFill>
                <a:effectLst/>
              </a:rPr>
              <a:t>Una docente realiza una clase de Lenguaje en 1° básico cuyo objetivo </a:t>
            </a:r>
            <a:r>
              <a:rPr lang="es-ES" sz="1800" b="0" i="0" dirty="0">
                <a:solidFill>
                  <a:srgbClr val="000000"/>
                </a:solidFill>
                <a:effectLst/>
              </a:rPr>
              <a:t>es que los alumnos logren “Demostrar comprensión de narraciones, extrayendo información explícita e implícita sobre los personajes y la historia”.</a:t>
            </a:r>
          </a:p>
          <a:p>
            <a:r>
              <a:rPr lang="es-ES" sz="1800" b="0" i="0" dirty="0">
                <a:solidFill>
                  <a:srgbClr val="000000"/>
                </a:solidFill>
                <a:effectLst/>
              </a:rPr>
              <a:t>Al comenzar la clase, la profesora les pide a los alumnos que comenten las características de los textos literarios y en particular de los cuentos. A continuación presenta el cuento “Hansel y Gretel” y lo leen en conjunto. Luego, los alumnos deben responder en forma individual una guía con preguntas acerca del cuento:</a:t>
            </a:r>
          </a:p>
          <a:p>
            <a:r>
              <a:rPr lang="es-ES" sz="1800" b="1" i="0" dirty="0">
                <a:solidFill>
                  <a:srgbClr val="000000"/>
                </a:solidFill>
                <a:effectLst/>
              </a:rPr>
              <a:t>Guía de lectura “Hansel y Gretel”</a:t>
            </a:r>
            <a:endParaRPr lang="es-ES" sz="1800" b="0" i="0" dirty="0">
              <a:solidFill>
                <a:srgbClr val="000000"/>
              </a:solidFill>
              <a:effectLst/>
            </a:endParaRPr>
          </a:p>
          <a:p>
            <a:pPr>
              <a:buFont typeface="+mj-lt"/>
              <a:buAutoNum type="arabicPeriod"/>
            </a:pPr>
            <a:r>
              <a:rPr lang="es-ES" sz="1800" b="0" i="0" dirty="0">
                <a:solidFill>
                  <a:srgbClr val="000000"/>
                </a:solidFill>
                <a:effectLst/>
              </a:rPr>
              <a:t>¿Con quiénes vivían Hansel y Gretel?</a:t>
            </a:r>
          </a:p>
          <a:p>
            <a:pPr>
              <a:buFont typeface="+mj-lt"/>
              <a:buAutoNum type="arabicPeriod"/>
            </a:pPr>
            <a:r>
              <a:rPr lang="es-ES" sz="1800" b="0" i="0" dirty="0">
                <a:solidFill>
                  <a:srgbClr val="000000"/>
                </a:solidFill>
                <a:effectLst/>
              </a:rPr>
              <a:t>¿Dónde fueron abandonados Hansel y Gretel?</a:t>
            </a:r>
          </a:p>
          <a:p>
            <a:pPr>
              <a:buFont typeface="+mj-lt"/>
              <a:buAutoNum type="arabicPeriod"/>
            </a:pPr>
            <a:r>
              <a:rPr lang="es-ES" sz="1800" b="0" i="0" dirty="0">
                <a:solidFill>
                  <a:srgbClr val="000000"/>
                </a:solidFill>
                <a:effectLst/>
              </a:rPr>
              <a:t>¿Qué pasó con las migas de pan que fue tirando Hansel?</a:t>
            </a:r>
          </a:p>
          <a:p>
            <a:pPr>
              <a:buFont typeface="+mj-lt"/>
              <a:buAutoNum type="arabicPeriod"/>
            </a:pPr>
            <a:r>
              <a:rPr lang="es-ES" sz="1800" b="0" i="0" dirty="0">
                <a:solidFill>
                  <a:srgbClr val="000000"/>
                </a:solidFill>
                <a:effectLst/>
              </a:rPr>
              <a:t>¿Cómo era la casa de la bruja?</a:t>
            </a:r>
          </a:p>
          <a:p>
            <a:pPr>
              <a:buFont typeface="+mj-lt"/>
              <a:buAutoNum type="arabicPeriod"/>
            </a:pPr>
            <a:r>
              <a:rPr lang="es-ES" sz="1800" b="0" i="0" dirty="0">
                <a:solidFill>
                  <a:srgbClr val="000000"/>
                </a:solidFill>
                <a:effectLst/>
              </a:rPr>
              <a:t>¿Qué hacía la bruja con los niños que llegaban a su casa?</a:t>
            </a:r>
          </a:p>
          <a:p>
            <a:pPr>
              <a:buFont typeface="+mj-lt"/>
              <a:buAutoNum type="arabicPeriod"/>
            </a:pPr>
            <a:r>
              <a:rPr lang="es-ES" sz="1800" b="0" i="0" dirty="0">
                <a:solidFill>
                  <a:srgbClr val="000000"/>
                </a:solidFill>
                <a:effectLst/>
              </a:rPr>
              <a:t>¿Cómo escaparon Hansel y Gretel de la bruja?</a:t>
            </a:r>
          </a:p>
          <a:p>
            <a:endParaRPr lang="es-CL" sz="1600" dirty="0">
              <a:solidFill>
                <a:srgbClr val="000000"/>
              </a:solidFill>
            </a:endParaRPr>
          </a:p>
        </p:txBody>
      </p:sp>
    </p:spTree>
    <p:extLst>
      <p:ext uri="{BB962C8B-B14F-4D97-AF65-F5344CB8AC3E}">
        <p14:creationId xmlns:p14="http://schemas.microsoft.com/office/powerpoint/2010/main" val="353086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AFA67CD3-AB4E-4A7A-BEB8-53C445D8C4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xmlns="" id="{07CF545F-9C2E-4446-97CD-AD92990C2B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5" name="Freeform 62">
            <a:extLst>
              <a:ext uri="{FF2B5EF4-FFF2-40B4-BE49-F238E27FC236}">
                <a16:creationId xmlns:a16="http://schemas.microsoft.com/office/drawing/2014/main" xmlns=""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098" name="Picture 2" descr="hansel y gretel">
            <a:extLst>
              <a:ext uri="{FF2B5EF4-FFF2-40B4-BE49-F238E27FC236}">
                <a16:creationId xmlns:a16="http://schemas.microsoft.com/office/drawing/2014/main" xmlns="" id="{BD5AEB82-0D73-417D-897F-A1C85E73403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9349" y="1908782"/>
            <a:ext cx="3661831" cy="3060634"/>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xmlns="" id="{BDB75FA1-823B-4838-BF4D-C76BEB7E7D8C}"/>
              </a:ext>
            </a:extLst>
          </p:cNvPr>
          <p:cNvSpPr>
            <a:spLocks noGrp="1"/>
          </p:cNvSpPr>
          <p:nvPr>
            <p:ph idx="1"/>
          </p:nvPr>
        </p:nvSpPr>
        <p:spPr>
          <a:xfrm>
            <a:off x="5000438" y="353591"/>
            <a:ext cx="6948906" cy="6171496"/>
          </a:xfrm>
          <a:solidFill>
            <a:schemeClr val="accent1">
              <a:lumMod val="20000"/>
              <a:lumOff val="80000"/>
            </a:schemeClr>
          </a:solidFill>
        </p:spPr>
        <p:txBody>
          <a:bodyPr anchor="ctr">
            <a:normAutofit/>
          </a:bodyPr>
          <a:lstStyle/>
          <a:p>
            <a:pPr algn="just"/>
            <a:r>
              <a:rPr lang="es-ES" sz="1800" b="1" i="0" dirty="0">
                <a:solidFill>
                  <a:srgbClr val="000000"/>
                </a:solidFill>
                <a:effectLst/>
              </a:rPr>
              <a:t>Analicemos el ejemplo</a:t>
            </a:r>
          </a:p>
          <a:p>
            <a:pPr algn="just"/>
            <a:r>
              <a:rPr lang="es-ES" sz="1800" b="1" i="0" dirty="0">
                <a:solidFill>
                  <a:srgbClr val="000000"/>
                </a:solidFill>
                <a:effectLst/>
              </a:rPr>
              <a:t>Las actividades realizadas en esta clase, ¿permiten que los alumnos logren el objetivo que se planteó la profesora?</a:t>
            </a:r>
            <a:endParaRPr lang="es-ES" sz="1800" b="0" i="0" dirty="0">
              <a:solidFill>
                <a:srgbClr val="000000"/>
              </a:solidFill>
              <a:effectLst/>
            </a:endParaRPr>
          </a:p>
          <a:p>
            <a:pPr algn="just"/>
            <a:r>
              <a:rPr lang="es-ES" sz="1800" b="0" i="0" dirty="0">
                <a:solidFill>
                  <a:srgbClr val="000000"/>
                </a:solidFill>
                <a:effectLst/>
              </a:rPr>
              <a:t>Los alumnos demostraron entender la narración al responder correctamente las preguntas de la guía extrayendo la información que les entregó el cuento, sin embargo, las preguntas referían solo a información que estaba presente de manera explícita en el texto. A partir de las actividades de la clase</a:t>
            </a:r>
            <a:r>
              <a:rPr lang="es-ES" sz="1800" b="1" i="0" dirty="0">
                <a:solidFill>
                  <a:srgbClr val="000000"/>
                </a:solidFill>
                <a:effectLst/>
              </a:rPr>
              <a:t> no es posible afirmar que los alumnos sean capaces de extraer información implícita</a:t>
            </a:r>
            <a:r>
              <a:rPr lang="es-ES" sz="1800" b="0" i="0" dirty="0">
                <a:solidFill>
                  <a:srgbClr val="000000"/>
                </a:solidFill>
                <a:effectLst/>
              </a:rPr>
              <a:t> pues nunca se vieron enfrentados a la </a:t>
            </a:r>
            <a:r>
              <a:rPr lang="es-ES" sz="1800" b="1" i="0" dirty="0">
                <a:solidFill>
                  <a:srgbClr val="000000"/>
                </a:solidFill>
                <a:effectLst/>
              </a:rPr>
              <a:t>tarea de vincular elementos del texto para inferir nueva información</a:t>
            </a:r>
            <a:r>
              <a:rPr lang="es-ES" sz="1800" b="0" i="0" dirty="0">
                <a:solidFill>
                  <a:srgbClr val="000000"/>
                </a:solidFill>
                <a:effectLst/>
              </a:rPr>
              <a:t>. Lo anterior da cuenta que la docente no diseñó actividades que promuevan en los alumnos una comprensión cabal de lo que el cuento buscaba transmitir.</a:t>
            </a:r>
          </a:p>
          <a:p>
            <a:pPr algn="just"/>
            <a:r>
              <a:rPr lang="es-ES" sz="1800" b="1" i="0" dirty="0">
                <a:solidFill>
                  <a:srgbClr val="000000"/>
                </a:solidFill>
                <a:effectLst/>
              </a:rPr>
              <a:t>¿Qué podría hacer la docente para dar cobertura al objetivo que se propuso?</a:t>
            </a:r>
            <a:endParaRPr lang="es-ES" sz="1800" b="0" i="0" dirty="0">
              <a:solidFill>
                <a:srgbClr val="000000"/>
              </a:solidFill>
              <a:effectLst/>
            </a:endParaRPr>
          </a:p>
          <a:p>
            <a:pPr algn="just"/>
            <a:r>
              <a:rPr lang="es-ES" sz="1800" b="0" i="0" dirty="0">
                <a:solidFill>
                  <a:srgbClr val="000000"/>
                </a:solidFill>
                <a:effectLst/>
              </a:rPr>
              <a:t>Para  abordar no solo la comprensión de información explícita sino también implícita, la docente debería incluir preguntas cuyas respuestas no se extraen en forma directa del texto, pero pueden desprenderse de las claves que este entrega. Por ejemplo: ¿por qué la bruja se disfrazaba de anciana indefensa?, ¿a qué se refiere el texto cuando dice “el corazón del bosque”?, ¿podríamos afirmar que Hansel y Gretel se querían mucho?, ¿por qué?, etc.</a:t>
            </a:r>
          </a:p>
          <a:p>
            <a:endParaRPr lang="es-CL" sz="1000" dirty="0">
              <a:solidFill>
                <a:srgbClr val="000000"/>
              </a:solidFill>
            </a:endParaRPr>
          </a:p>
        </p:txBody>
      </p:sp>
    </p:spTree>
    <p:extLst>
      <p:ext uri="{BB962C8B-B14F-4D97-AF65-F5344CB8AC3E}">
        <p14:creationId xmlns:p14="http://schemas.microsoft.com/office/powerpoint/2010/main" val="14191635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930C4C16-098A-4AE3-B3F6-EA901BB85A34}"/>
              </a:ext>
            </a:extLst>
          </p:cNvPr>
          <p:cNvSpPr>
            <a:spLocks noGrp="1"/>
          </p:cNvSpPr>
          <p:nvPr>
            <p:ph idx="1"/>
          </p:nvPr>
        </p:nvSpPr>
        <p:spPr>
          <a:xfrm>
            <a:off x="305540" y="387443"/>
            <a:ext cx="10515600" cy="4351338"/>
          </a:xfrm>
        </p:spPr>
        <p:txBody>
          <a:bodyPr>
            <a:normAutofit/>
          </a:bodyPr>
          <a:lstStyle/>
          <a:p>
            <a:pPr marL="0" indent="0">
              <a:buNone/>
            </a:pPr>
            <a:r>
              <a:rPr lang="es-ES" sz="3200" b="1" dirty="0">
                <a:effectLst/>
              </a:rPr>
              <a:t>Evaluación</a:t>
            </a:r>
          </a:p>
          <a:p>
            <a:pPr marL="0" indent="0">
              <a:buNone/>
            </a:pPr>
            <a:endParaRPr lang="es-ES" b="1" dirty="0">
              <a:effectLst/>
            </a:endParaRPr>
          </a:p>
          <a:p>
            <a:pPr marL="0" indent="0" algn="l">
              <a:buNone/>
            </a:pPr>
            <a:r>
              <a:rPr lang="es-ES" b="0" i="0" dirty="0">
                <a:solidFill>
                  <a:srgbClr val="3E3E3E"/>
                </a:solidFill>
                <a:effectLst/>
              </a:rPr>
              <a:t>En el Portafolio...</a:t>
            </a:r>
          </a:p>
          <a:p>
            <a:pPr marL="0" indent="0" algn="l">
              <a:buNone/>
            </a:pPr>
            <a:endParaRPr lang="es-ES" dirty="0">
              <a:solidFill>
                <a:srgbClr val="3E3E3E"/>
              </a:solidFill>
            </a:endParaRPr>
          </a:p>
          <a:p>
            <a:pPr marL="0" indent="0" algn="ctr">
              <a:buNone/>
            </a:pPr>
            <a:r>
              <a:rPr lang="es-ES" b="1" i="0" dirty="0">
                <a:solidFill>
                  <a:srgbClr val="006CB8"/>
                </a:solidFill>
                <a:effectLst/>
              </a:rPr>
              <a:t>¿Qué debilidades presentan los docentes al evaluar el aprendizaje de los estudiantes y analizar sus resultados? </a:t>
            </a:r>
          </a:p>
          <a:p>
            <a:pPr marL="0" indent="0" algn="ctr">
              <a:buNone/>
            </a:pPr>
            <a:r>
              <a:rPr lang="es-ES" b="1" i="0" dirty="0">
                <a:solidFill>
                  <a:srgbClr val="006CB8"/>
                </a:solidFill>
                <a:effectLst/>
              </a:rPr>
              <a:t>¿Cómo superarlas? </a:t>
            </a:r>
          </a:p>
          <a:p>
            <a:pPr marL="0" indent="0" algn="ctr">
              <a:buNone/>
            </a:pPr>
            <a:endParaRPr lang="es-ES" b="1" dirty="0">
              <a:solidFill>
                <a:srgbClr val="006CB8"/>
              </a:solidFill>
            </a:endParaRPr>
          </a:p>
          <a:p>
            <a:endParaRPr lang="es-CL" dirty="0"/>
          </a:p>
        </p:txBody>
      </p:sp>
    </p:spTree>
    <p:extLst>
      <p:ext uri="{BB962C8B-B14F-4D97-AF65-F5344CB8AC3E}">
        <p14:creationId xmlns:p14="http://schemas.microsoft.com/office/powerpoint/2010/main" val="37824323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jemplo english">
            <a:extLst>
              <a:ext uri="{FF2B5EF4-FFF2-40B4-BE49-F238E27FC236}">
                <a16:creationId xmlns:a16="http://schemas.microsoft.com/office/drawing/2014/main" xmlns="" id="{3125D186-1FCE-42C2-9D97-9C148831DD1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75272" y="3101949"/>
            <a:ext cx="7496073" cy="224590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xmlns="" id="{063EBD3C-458C-4813-B8E6-A07B958AE244}"/>
              </a:ext>
            </a:extLst>
          </p:cNvPr>
          <p:cNvSpPr txBox="1"/>
          <p:nvPr/>
        </p:nvSpPr>
        <p:spPr>
          <a:xfrm>
            <a:off x="437595" y="324775"/>
            <a:ext cx="11360828" cy="2308324"/>
          </a:xfrm>
          <a:prstGeom prst="rect">
            <a:avLst/>
          </a:prstGeom>
          <a:noFill/>
        </p:spPr>
        <p:txBody>
          <a:bodyPr wrap="square" rtlCol="0">
            <a:spAutoFit/>
          </a:bodyPr>
          <a:lstStyle/>
          <a:p>
            <a:pPr algn="l"/>
            <a:r>
              <a:rPr lang="es-ES" b="0" i="0" dirty="0">
                <a:solidFill>
                  <a:srgbClr val="3E3E3E"/>
                </a:solidFill>
                <a:effectLst/>
                <a:latin typeface="Arial" panose="020B0604020202020204" pitchFamily="34" charset="0"/>
              </a:rPr>
              <a:t>Ejemplo: </a:t>
            </a:r>
            <a:r>
              <a:rPr lang="es-ES" b="1" i="0" dirty="0" err="1">
                <a:solidFill>
                  <a:srgbClr val="006CB8"/>
                </a:solidFill>
                <a:effectLst/>
                <a:latin typeface="Arial" panose="020B0604020202020204" pitchFamily="34" charset="0"/>
              </a:rPr>
              <a:t>What</a:t>
            </a:r>
            <a:r>
              <a:rPr lang="es-ES" b="1" i="0" dirty="0">
                <a:solidFill>
                  <a:srgbClr val="006CB8"/>
                </a:solidFill>
                <a:effectLst/>
                <a:latin typeface="Arial" panose="020B0604020202020204" pitchFamily="34" charset="0"/>
              </a:rPr>
              <a:t> are </a:t>
            </a:r>
            <a:r>
              <a:rPr lang="es-ES" b="1" i="0" dirty="0" err="1">
                <a:solidFill>
                  <a:srgbClr val="006CB8"/>
                </a:solidFill>
                <a:effectLst/>
                <a:latin typeface="Arial" panose="020B0604020202020204" pitchFamily="34" charset="0"/>
              </a:rPr>
              <a:t>they</a:t>
            </a:r>
            <a:r>
              <a:rPr lang="es-ES" b="1" i="0" dirty="0">
                <a:solidFill>
                  <a:srgbClr val="006CB8"/>
                </a:solidFill>
                <a:effectLst/>
                <a:latin typeface="Arial" panose="020B0604020202020204" pitchFamily="34" charset="0"/>
              </a:rPr>
              <a:t> </a:t>
            </a:r>
            <a:r>
              <a:rPr lang="es-ES" b="1" i="0" dirty="0" err="1">
                <a:solidFill>
                  <a:srgbClr val="006CB8"/>
                </a:solidFill>
                <a:effectLst/>
                <a:latin typeface="Arial" panose="020B0604020202020204" pitchFamily="34" charset="0"/>
              </a:rPr>
              <a:t>doing</a:t>
            </a:r>
            <a:r>
              <a:rPr lang="es-ES" b="1" i="0" dirty="0">
                <a:solidFill>
                  <a:srgbClr val="006CB8"/>
                </a:solidFill>
                <a:effectLst/>
                <a:latin typeface="Arial" panose="020B0604020202020204" pitchFamily="34" charset="0"/>
              </a:rPr>
              <a:t>?</a:t>
            </a:r>
          </a:p>
          <a:p>
            <a:pPr algn="l"/>
            <a:endParaRPr lang="es-ES" b="1" i="0" dirty="0">
              <a:solidFill>
                <a:srgbClr val="006CB8"/>
              </a:solidFill>
              <a:effectLst/>
              <a:latin typeface="Arial" panose="020B0604020202020204" pitchFamily="34" charset="0"/>
            </a:endParaRPr>
          </a:p>
          <a:p>
            <a:pPr algn="l"/>
            <a:r>
              <a:rPr lang="es-ES" b="0" i="0" dirty="0">
                <a:solidFill>
                  <a:srgbClr val="333333"/>
                </a:solidFill>
                <a:effectLst/>
                <a:latin typeface="Arial" panose="020B0604020202020204" pitchFamily="34" charset="0"/>
              </a:rPr>
              <a:t>Una profesora de Inglés trabaja vocabulario con sus alumnos de 5º básico. En la evaluación les presenta la siguiente tarea:</a:t>
            </a:r>
          </a:p>
          <a:p>
            <a:pPr algn="l"/>
            <a:endParaRPr lang="es-ES" b="0" i="0" dirty="0">
              <a:solidFill>
                <a:srgbClr val="333333"/>
              </a:solidFill>
              <a:effectLst/>
              <a:latin typeface="Arial" panose="020B0604020202020204" pitchFamily="34" charset="0"/>
            </a:endParaRPr>
          </a:p>
          <a:p>
            <a:pPr algn="l"/>
            <a:r>
              <a:rPr lang="es-ES" b="1" i="0" dirty="0" err="1">
                <a:solidFill>
                  <a:srgbClr val="333333"/>
                </a:solidFill>
                <a:effectLst/>
                <a:latin typeface="Arial" panose="020B0604020202020204" pitchFamily="34" charset="0"/>
              </a:rPr>
              <a:t>What</a:t>
            </a:r>
            <a:r>
              <a:rPr lang="es-ES" b="1" i="0" dirty="0">
                <a:solidFill>
                  <a:srgbClr val="333333"/>
                </a:solidFill>
                <a:effectLst/>
                <a:latin typeface="Arial" panose="020B0604020202020204" pitchFamily="34" charset="0"/>
              </a:rPr>
              <a:t> are </a:t>
            </a:r>
            <a:r>
              <a:rPr lang="es-ES" b="1" i="0" dirty="0" err="1">
                <a:solidFill>
                  <a:srgbClr val="333333"/>
                </a:solidFill>
                <a:effectLst/>
                <a:latin typeface="Arial" panose="020B0604020202020204" pitchFamily="34" charset="0"/>
              </a:rPr>
              <a:t>they</a:t>
            </a:r>
            <a:r>
              <a:rPr lang="es-ES" b="1" i="0" dirty="0">
                <a:solidFill>
                  <a:srgbClr val="333333"/>
                </a:solidFill>
                <a:effectLst/>
                <a:latin typeface="Arial" panose="020B0604020202020204" pitchFamily="34" charset="0"/>
              </a:rPr>
              <a:t> </a:t>
            </a:r>
            <a:r>
              <a:rPr lang="es-ES" b="1" i="0" dirty="0" err="1">
                <a:solidFill>
                  <a:srgbClr val="333333"/>
                </a:solidFill>
                <a:effectLst/>
                <a:latin typeface="Arial" panose="020B0604020202020204" pitchFamily="34" charset="0"/>
              </a:rPr>
              <a:t>doing</a:t>
            </a:r>
            <a:r>
              <a:rPr lang="es-ES" b="1" i="0" dirty="0">
                <a:solidFill>
                  <a:srgbClr val="333333"/>
                </a:solidFill>
                <a:effectLst/>
                <a:latin typeface="Arial" panose="020B0604020202020204" pitchFamily="34" charset="0"/>
              </a:rPr>
              <a:t>? *</a:t>
            </a:r>
          </a:p>
          <a:p>
            <a:pPr algn="l"/>
            <a:r>
              <a:rPr lang="es-ES" b="0" i="0" dirty="0">
                <a:solidFill>
                  <a:srgbClr val="333333"/>
                </a:solidFill>
                <a:effectLst/>
                <a:latin typeface="Arial" panose="020B0604020202020204" pitchFamily="34" charset="0"/>
              </a:rPr>
              <a:t/>
            </a:r>
            <a:br>
              <a:rPr lang="es-ES" b="0" i="0" dirty="0">
                <a:solidFill>
                  <a:srgbClr val="333333"/>
                </a:solidFill>
                <a:effectLst/>
                <a:latin typeface="Arial" panose="020B0604020202020204" pitchFamily="34" charset="0"/>
              </a:rPr>
            </a:br>
            <a:r>
              <a:rPr lang="es-ES" b="0" i="0" dirty="0">
                <a:solidFill>
                  <a:srgbClr val="333333"/>
                </a:solidFill>
                <a:effectLst/>
                <a:latin typeface="Arial" panose="020B0604020202020204" pitchFamily="34" charset="0"/>
              </a:rPr>
              <a:t>Describe la acción que ellos están realizando, usando el verbo que corresponde.</a:t>
            </a:r>
          </a:p>
        </p:txBody>
      </p:sp>
    </p:spTree>
    <p:extLst>
      <p:ext uri="{BB962C8B-B14F-4D97-AF65-F5344CB8AC3E}">
        <p14:creationId xmlns:p14="http://schemas.microsoft.com/office/powerpoint/2010/main" val="35466361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0" name="Rectangle 109">
            <a:extLst>
              <a:ext uri="{FF2B5EF4-FFF2-40B4-BE49-F238E27FC236}">
                <a16:creationId xmlns:a16="http://schemas.microsoft.com/office/drawing/2014/main" xmlns="" id="{6F03AE69-368E-4E98-AB87-ED23441C17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 name="Graphic 111">
            <a:extLst>
              <a:ext uri="{FF2B5EF4-FFF2-40B4-BE49-F238E27FC236}">
                <a16:creationId xmlns:a16="http://schemas.microsoft.com/office/drawing/2014/main" xmlns="" id="{49882614-11C4-4368-9534-6EBAC3488C7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rot="5400000">
            <a:off x="2684274" y="-4610867"/>
            <a:ext cx="7223503" cy="16095236"/>
          </a:xfrm>
          <a:prstGeom prst="rect">
            <a:avLst/>
          </a:prstGeom>
        </p:spPr>
      </p:pic>
      <p:sp>
        <p:nvSpPr>
          <p:cNvPr id="114" name="Rectangle 113">
            <a:extLst>
              <a:ext uri="{FF2B5EF4-FFF2-40B4-BE49-F238E27FC236}">
                <a16:creationId xmlns:a16="http://schemas.microsoft.com/office/drawing/2014/main" xmlns="" id="{2010FDC2-8038-452C-BBFC-E9F3A8B13C2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85797"/>
            <a:ext cx="118872"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ejemplo english">
            <a:extLst>
              <a:ext uri="{FF2B5EF4-FFF2-40B4-BE49-F238E27FC236}">
                <a16:creationId xmlns:a16="http://schemas.microsoft.com/office/drawing/2014/main" xmlns="" id="{E12847A5-FDBE-49FA-B595-73AD64873D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18852" y="3200397"/>
            <a:ext cx="12191980" cy="3657600"/>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xmlns="" id="{1810DF8A-1840-431E-977E-09390F69FF17}"/>
              </a:ext>
            </a:extLst>
          </p:cNvPr>
          <p:cNvSpPr>
            <a:spLocks noGrp="1"/>
          </p:cNvSpPr>
          <p:nvPr>
            <p:ph idx="1"/>
          </p:nvPr>
        </p:nvSpPr>
        <p:spPr>
          <a:xfrm>
            <a:off x="118872" y="131798"/>
            <a:ext cx="11954256" cy="3297202"/>
          </a:xfrm>
          <a:solidFill>
            <a:schemeClr val="accent5">
              <a:lumMod val="20000"/>
              <a:lumOff val="80000"/>
            </a:schemeClr>
          </a:solidFill>
        </p:spPr>
        <p:txBody>
          <a:bodyPr anchor="ctr">
            <a:noAutofit/>
          </a:bodyPr>
          <a:lstStyle/>
          <a:p>
            <a:pPr marL="0" indent="0" algn="ctr">
              <a:buNone/>
            </a:pPr>
            <a:endParaRPr lang="es-ES" sz="1400" b="1" i="0" dirty="0">
              <a:effectLst/>
              <a:latin typeface="Arial" panose="020B0604020202020204" pitchFamily="34" charset="0"/>
            </a:endParaRPr>
          </a:p>
          <a:p>
            <a:pPr marL="0" indent="0" algn="ctr">
              <a:buNone/>
            </a:pPr>
            <a:endParaRPr lang="es-ES" sz="1400" b="1" dirty="0">
              <a:latin typeface="Arial" panose="020B0604020202020204" pitchFamily="34" charset="0"/>
            </a:endParaRPr>
          </a:p>
          <a:p>
            <a:pPr marL="0" indent="0" algn="ctr">
              <a:buNone/>
            </a:pPr>
            <a:r>
              <a:rPr lang="es-ES" sz="1400" b="1" i="0" dirty="0">
                <a:effectLst/>
                <a:latin typeface="Arial" panose="020B0604020202020204" pitchFamily="34" charset="0"/>
              </a:rPr>
              <a:t>Observe cada uno de los ítems, ¿existe una única forma de completarlos?</a:t>
            </a:r>
          </a:p>
          <a:p>
            <a:pPr marL="0" indent="0">
              <a:buNone/>
            </a:pPr>
            <a:endParaRPr lang="es-ES" sz="1400" b="0" i="0" dirty="0">
              <a:effectLst/>
              <a:latin typeface="Arial" panose="020B0604020202020204" pitchFamily="34" charset="0"/>
            </a:endParaRPr>
          </a:p>
          <a:p>
            <a:pPr marL="0" indent="0">
              <a:buNone/>
            </a:pPr>
            <a:r>
              <a:rPr lang="es-ES" sz="1400" b="0" i="0" dirty="0">
                <a:effectLst/>
                <a:latin typeface="Arial" panose="020B0604020202020204" pitchFamily="34" charset="0"/>
              </a:rPr>
              <a:t>En los ítems 1 y 2, las imágenes indican claramente cuál es el verbo que el alumno debe escribir en inglés: comiendo y cantando (</a:t>
            </a:r>
            <a:r>
              <a:rPr lang="es-ES" sz="1400" b="0" i="1" dirty="0" err="1">
                <a:effectLst/>
                <a:latin typeface="Arial" panose="020B0604020202020204" pitchFamily="34" charset="0"/>
              </a:rPr>
              <a:t>eating</a:t>
            </a:r>
            <a:r>
              <a:rPr lang="es-ES" sz="1400" b="0" i="0" dirty="0">
                <a:effectLst/>
                <a:latin typeface="Arial" panose="020B0604020202020204" pitchFamily="34" charset="0"/>
              </a:rPr>
              <a:t> y </a:t>
            </a:r>
            <a:r>
              <a:rPr lang="es-ES" sz="1400" b="0" i="1" dirty="0" err="1">
                <a:effectLst/>
                <a:latin typeface="Arial" panose="020B0604020202020204" pitchFamily="34" charset="0"/>
              </a:rPr>
              <a:t>singing</a:t>
            </a:r>
            <a:r>
              <a:rPr lang="es-ES" sz="1400" b="0" i="0" dirty="0">
                <a:effectLst/>
                <a:latin typeface="Arial" panose="020B0604020202020204" pitchFamily="34" charset="0"/>
              </a:rPr>
              <a:t>, respectivamente). En cambio, en el ítem 3, la docente usó una imagen pensando en el verbo “estudiar”, pero el ítem es confuso, pues </a:t>
            </a:r>
            <a:r>
              <a:rPr lang="es-ES" sz="1400" b="1" i="0" dirty="0">
                <a:effectLst/>
                <a:latin typeface="Arial" panose="020B0604020202020204" pitchFamily="34" charset="0"/>
              </a:rPr>
              <a:t>la ilustración sugiere varias acciones distintas</a:t>
            </a:r>
            <a:r>
              <a:rPr lang="es-ES" sz="1400" b="0" i="0" dirty="0">
                <a:effectLst/>
                <a:latin typeface="Arial" panose="020B0604020202020204" pitchFamily="34" charset="0"/>
              </a:rPr>
              <a:t> (estudiando, conversando, leyendo).</a:t>
            </a:r>
          </a:p>
          <a:p>
            <a:pPr marL="0" indent="0">
              <a:buNone/>
            </a:pPr>
            <a:endParaRPr lang="es-ES" sz="1400" b="0" i="0" dirty="0">
              <a:effectLst/>
              <a:latin typeface="Arial" panose="020B0604020202020204" pitchFamily="34" charset="0"/>
            </a:endParaRPr>
          </a:p>
          <a:p>
            <a:pPr marL="0" indent="0">
              <a:buNone/>
            </a:pPr>
            <a:r>
              <a:rPr lang="es-ES" sz="1400" b="1" i="0" dirty="0">
                <a:effectLst/>
                <a:latin typeface="Arial" panose="020B0604020202020204" pitchFamily="34" charset="0"/>
              </a:rPr>
              <a:t>Suponga que en el ítem 3, la mitad del curso respondió “</a:t>
            </a:r>
            <a:r>
              <a:rPr lang="es-ES" sz="1400" b="1" i="0" dirty="0" err="1">
                <a:effectLst/>
                <a:latin typeface="Arial" panose="020B0604020202020204" pitchFamily="34" charset="0"/>
              </a:rPr>
              <a:t>talking</a:t>
            </a:r>
            <a:r>
              <a:rPr lang="es-ES" sz="1400" b="1" i="0" dirty="0">
                <a:effectLst/>
                <a:latin typeface="Arial" panose="020B0604020202020204" pitchFamily="34" charset="0"/>
              </a:rPr>
              <a:t>” (conversando) y la otra mitad “</a:t>
            </a:r>
            <a:r>
              <a:rPr lang="es-ES" sz="1400" b="1" i="0" dirty="0" err="1">
                <a:effectLst/>
                <a:latin typeface="Arial" panose="020B0604020202020204" pitchFamily="34" charset="0"/>
              </a:rPr>
              <a:t>studying</a:t>
            </a:r>
            <a:r>
              <a:rPr lang="es-ES" sz="1400" b="1" i="0" dirty="0">
                <a:effectLst/>
                <a:latin typeface="Arial" panose="020B0604020202020204" pitchFamily="34" charset="0"/>
              </a:rPr>
              <a:t>” (estudiando), </a:t>
            </a:r>
          </a:p>
          <a:p>
            <a:pPr marL="0" indent="0" algn="ctr">
              <a:buNone/>
            </a:pPr>
            <a:r>
              <a:rPr lang="es-ES" sz="1400" b="1" i="0" dirty="0">
                <a:effectLst/>
                <a:latin typeface="Arial" panose="020B0604020202020204" pitchFamily="34" charset="0"/>
              </a:rPr>
              <a:t>¿significa esto que la mitad del curso no conoce el significado del verbo </a:t>
            </a:r>
            <a:r>
              <a:rPr lang="es-ES" sz="1400" b="1" i="1" dirty="0" err="1">
                <a:effectLst/>
                <a:latin typeface="Arial" panose="020B0604020202020204" pitchFamily="34" charset="0"/>
              </a:rPr>
              <a:t>to</a:t>
            </a:r>
            <a:r>
              <a:rPr lang="es-ES" sz="1400" b="1" i="1" dirty="0">
                <a:effectLst/>
                <a:latin typeface="Arial" panose="020B0604020202020204" pitchFamily="34" charset="0"/>
              </a:rPr>
              <a:t> </a:t>
            </a:r>
            <a:r>
              <a:rPr lang="es-ES" sz="1400" b="1" i="1" dirty="0" err="1">
                <a:effectLst/>
                <a:latin typeface="Arial" panose="020B0604020202020204" pitchFamily="34" charset="0"/>
              </a:rPr>
              <a:t>study</a:t>
            </a:r>
            <a:r>
              <a:rPr lang="es-ES" sz="1400" b="1" i="0" dirty="0">
                <a:effectLst/>
                <a:latin typeface="Arial" panose="020B0604020202020204" pitchFamily="34" charset="0"/>
              </a:rPr>
              <a:t>?</a:t>
            </a:r>
          </a:p>
          <a:p>
            <a:pPr marL="0" indent="0">
              <a:buNone/>
            </a:pPr>
            <a:endParaRPr lang="es-ES" sz="1400" b="0" i="0" dirty="0">
              <a:effectLst/>
              <a:latin typeface="Arial" panose="020B0604020202020204" pitchFamily="34" charset="0"/>
            </a:endParaRPr>
          </a:p>
          <a:p>
            <a:pPr marL="0" indent="0">
              <a:buNone/>
            </a:pPr>
            <a:r>
              <a:rPr lang="es-ES" sz="1400" b="0" i="0" dirty="0">
                <a:effectLst/>
                <a:latin typeface="Arial" panose="020B0604020202020204" pitchFamily="34" charset="0"/>
              </a:rPr>
              <a:t>La profesora podría pensar que así es, pero esta sería una </a:t>
            </a:r>
            <a:r>
              <a:rPr lang="es-ES" sz="1400" b="1" i="1" dirty="0">
                <a:effectLst/>
                <a:latin typeface="Arial" panose="020B0604020202020204" pitchFamily="34" charset="0"/>
              </a:rPr>
              <a:t>conclusión errónea</a:t>
            </a:r>
            <a:r>
              <a:rPr lang="es-ES" sz="1400" b="0" i="0" dirty="0">
                <a:effectLst/>
                <a:latin typeface="Arial" panose="020B0604020202020204" pitchFamily="34" charset="0"/>
              </a:rPr>
              <a:t>, ya que las respuestas de los alumnos no reflejan necesariamente su manejo de vocabulario, sino la forma en que interpretaron la ilustración.</a:t>
            </a:r>
          </a:p>
          <a:p>
            <a:pPr marL="0" indent="0">
              <a:buNone/>
            </a:pPr>
            <a:endParaRPr lang="es-ES" sz="1400" b="0" i="0" dirty="0">
              <a:effectLst/>
              <a:latin typeface="Arial" panose="020B0604020202020204" pitchFamily="34" charset="0"/>
            </a:endParaRPr>
          </a:p>
          <a:p>
            <a:endParaRPr lang="es-CL" sz="1400" dirty="0"/>
          </a:p>
        </p:txBody>
      </p:sp>
      <p:sp>
        <p:nvSpPr>
          <p:cNvPr id="116" name="Rectangle 115">
            <a:extLst>
              <a:ext uri="{FF2B5EF4-FFF2-40B4-BE49-F238E27FC236}">
                <a16:creationId xmlns:a16="http://schemas.microsoft.com/office/drawing/2014/main" xmlns="" id="{7D65985B-D548-44B4-9714-27AEC913DC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2073128" y="6172201"/>
            <a:ext cx="118872"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08867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75292BCD-DBC6-47F6-9828-C351F59C37F3}"/>
              </a:ext>
            </a:extLst>
          </p:cNvPr>
          <p:cNvSpPr>
            <a:spLocks noGrp="1"/>
          </p:cNvSpPr>
          <p:nvPr>
            <p:ph idx="1"/>
          </p:nvPr>
        </p:nvSpPr>
        <p:spPr>
          <a:xfrm>
            <a:off x="773694" y="236522"/>
            <a:ext cx="10515600" cy="4351338"/>
          </a:xfrm>
        </p:spPr>
        <p:txBody>
          <a:bodyPr/>
          <a:lstStyle/>
          <a:p>
            <a:pPr marL="0" indent="0" algn="l">
              <a:buNone/>
            </a:pPr>
            <a:r>
              <a:rPr lang="es-ES" sz="2000" b="0" i="0" dirty="0">
                <a:solidFill>
                  <a:srgbClr val="3E3E3E"/>
                </a:solidFill>
                <a:effectLst/>
                <a:latin typeface="Arial" panose="020B0604020202020204" pitchFamily="34" charset="0"/>
              </a:rPr>
              <a:t>Ejemplo:  </a:t>
            </a:r>
            <a:r>
              <a:rPr lang="es-ES" sz="2000" b="1" i="0" dirty="0">
                <a:solidFill>
                  <a:srgbClr val="006CB8"/>
                </a:solidFill>
                <a:effectLst/>
                <a:latin typeface="Arial" panose="020B0604020202020204" pitchFamily="34" charset="0"/>
              </a:rPr>
              <a:t>Sumas y restas</a:t>
            </a:r>
          </a:p>
          <a:p>
            <a:pPr marL="0" indent="0" algn="l">
              <a:buNone/>
            </a:pPr>
            <a:r>
              <a:rPr lang="es-ES" sz="2000" b="0" i="0" dirty="0">
                <a:solidFill>
                  <a:srgbClr val="333333"/>
                </a:solidFill>
                <a:effectLst/>
                <a:latin typeface="Arial" panose="020B0604020202020204" pitchFamily="34" charset="0"/>
              </a:rPr>
              <a:t>Una profesora de 1º básico trabaja sumas y restas con sus alumnos. En la evaluación les presenta el siguiente ítem.</a:t>
            </a:r>
          </a:p>
          <a:p>
            <a:pPr marL="0" indent="0" algn="l">
              <a:buNone/>
            </a:pPr>
            <a:r>
              <a:rPr lang="es-ES" sz="2000" b="0" i="1" dirty="0">
                <a:solidFill>
                  <a:srgbClr val="333333"/>
                </a:solidFill>
                <a:effectLst/>
                <a:latin typeface="Arial" panose="020B0604020202020204" pitchFamily="34" charset="0"/>
              </a:rPr>
              <a:t>Completa la siguiente tabla</a:t>
            </a:r>
            <a:r>
              <a:rPr lang="es-ES" b="0" i="1" dirty="0">
                <a:solidFill>
                  <a:srgbClr val="333333"/>
                </a:solidFill>
                <a:effectLst/>
                <a:latin typeface="Arial" panose="020B0604020202020204" pitchFamily="34" charset="0"/>
              </a:rPr>
              <a:t>:</a:t>
            </a:r>
            <a:endParaRPr lang="es-ES" b="0" i="0" dirty="0">
              <a:solidFill>
                <a:srgbClr val="333333"/>
              </a:solidFill>
              <a:effectLst/>
              <a:latin typeface="Arial" panose="020B0604020202020204" pitchFamily="34" charset="0"/>
            </a:endParaRPr>
          </a:p>
        </p:txBody>
      </p:sp>
      <p:pic>
        <p:nvPicPr>
          <p:cNvPr id="12290" name="Picture 2" descr="sumas">
            <a:extLst>
              <a:ext uri="{FF2B5EF4-FFF2-40B4-BE49-F238E27FC236}">
                <a16:creationId xmlns:a16="http://schemas.microsoft.com/office/drawing/2014/main" xmlns="" id="{BC722B27-3754-4BF6-88E3-5AE53FED84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706" y="1871095"/>
            <a:ext cx="2648362" cy="264836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sumas_2">
            <a:extLst>
              <a:ext uri="{FF2B5EF4-FFF2-40B4-BE49-F238E27FC236}">
                <a16:creationId xmlns:a16="http://schemas.microsoft.com/office/drawing/2014/main" xmlns="" id="{076D691C-1582-487C-A58F-0868FED1E9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5372" y="2209800"/>
            <a:ext cx="4743450" cy="243840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xmlns="" id="{E9AC2D25-6CC5-4C06-A8C3-9783DF67ADA7}"/>
              </a:ext>
            </a:extLst>
          </p:cNvPr>
          <p:cNvSpPr txBox="1"/>
          <p:nvPr/>
        </p:nvSpPr>
        <p:spPr>
          <a:xfrm>
            <a:off x="5906965" y="1288132"/>
            <a:ext cx="6094520" cy="646331"/>
          </a:xfrm>
          <a:prstGeom prst="rect">
            <a:avLst/>
          </a:prstGeom>
          <a:solidFill>
            <a:schemeClr val="accent5">
              <a:lumMod val="20000"/>
              <a:lumOff val="80000"/>
            </a:schemeClr>
          </a:solidFill>
          <a:ln>
            <a:solidFill>
              <a:schemeClr val="accent1"/>
            </a:solidFill>
          </a:ln>
        </p:spPr>
        <p:txBody>
          <a:bodyPr wrap="square">
            <a:spAutoFit/>
          </a:bodyPr>
          <a:lstStyle/>
          <a:p>
            <a:r>
              <a:rPr lang="es-ES" b="0" i="0" dirty="0">
                <a:solidFill>
                  <a:srgbClr val="333333"/>
                </a:solidFill>
                <a:effectLst/>
                <a:latin typeface="Arial" panose="020B0604020202020204" pitchFamily="34" charset="0"/>
              </a:rPr>
              <a:t>Las siguientes figuras muestran la corrección realizada por la profesora para dos alumnos distintos:</a:t>
            </a:r>
            <a:endParaRPr lang="es-CL" dirty="0"/>
          </a:p>
        </p:txBody>
      </p:sp>
      <p:sp>
        <p:nvSpPr>
          <p:cNvPr id="9" name="CuadroTexto 8">
            <a:extLst>
              <a:ext uri="{FF2B5EF4-FFF2-40B4-BE49-F238E27FC236}">
                <a16:creationId xmlns:a16="http://schemas.microsoft.com/office/drawing/2014/main" xmlns="" id="{9AADA2D8-A50D-45BC-B411-D5DF349BDA9B}"/>
              </a:ext>
            </a:extLst>
          </p:cNvPr>
          <p:cNvSpPr txBox="1"/>
          <p:nvPr/>
        </p:nvSpPr>
        <p:spPr>
          <a:xfrm>
            <a:off x="619073" y="5014118"/>
            <a:ext cx="11132598" cy="1600438"/>
          </a:xfrm>
          <a:prstGeom prst="rect">
            <a:avLst/>
          </a:prstGeom>
          <a:solidFill>
            <a:schemeClr val="accent5">
              <a:lumMod val="20000"/>
              <a:lumOff val="80000"/>
            </a:schemeClr>
          </a:solidFill>
          <a:ln>
            <a:solidFill>
              <a:schemeClr val="accent1"/>
            </a:solidFill>
          </a:ln>
        </p:spPr>
        <p:txBody>
          <a:bodyPr wrap="square">
            <a:spAutoFit/>
          </a:bodyPr>
          <a:lstStyle/>
          <a:p>
            <a:pPr algn="just"/>
            <a:r>
              <a:rPr lang="es-ES" sz="1400" b="1" i="0" dirty="0">
                <a:solidFill>
                  <a:srgbClr val="333333"/>
                </a:solidFill>
                <a:effectLst/>
                <a:latin typeface="Arial" panose="020B0604020202020204" pitchFamily="34" charset="0"/>
              </a:rPr>
              <a:t>Analice las respuestas de los alumnos… ¿por qué llegaron a respuestas distintas?</a:t>
            </a:r>
            <a:endParaRPr lang="es-ES" sz="1400" b="0" i="0" dirty="0">
              <a:solidFill>
                <a:srgbClr val="333333"/>
              </a:solidFill>
              <a:effectLst/>
              <a:latin typeface="Arial" panose="020B0604020202020204" pitchFamily="34" charset="0"/>
            </a:endParaRPr>
          </a:p>
          <a:p>
            <a:pPr algn="just"/>
            <a:r>
              <a:rPr lang="es-ES" sz="1400" b="0" i="0" dirty="0">
                <a:solidFill>
                  <a:srgbClr val="333333"/>
                </a:solidFill>
                <a:effectLst/>
                <a:latin typeface="Arial" panose="020B0604020202020204" pitchFamily="34" charset="0"/>
              </a:rPr>
              <a:t>En este caso, las respuestas de los alumnos son distintas porque la instrucción que entrega la profesora (“</a:t>
            </a:r>
            <a:r>
              <a:rPr lang="es-ES" sz="1400" b="0" i="1" dirty="0">
                <a:solidFill>
                  <a:srgbClr val="333333"/>
                </a:solidFill>
                <a:effectLst/>
                <a:latin typeface="Arial" panose="020B0604020202020204" pitchFamily="34" charset="0"/>
              </a:rPr>
              <a:t>completar la tabla</a:t>
            </a:r>
            <a:r>
              <a:rPr lang="es-ES" sz="1400" b="0" i="0" dirty="0">
                <a:solidFill>
                  <a:srgbClr val="333333"/>
                </a:solidFill>
                <a:effectLst/>
                <a:latin typeface="Arial" panose="020B0604020202020204" pitchFamily="34" charset="0"/>
              </a:rPr>
              <a:t>“) es incompleta. Con esa instrucción, la tabla podría completarse de dos formas: como lo hizo Brian, que realizó las sumas o restas siempre con el número de la primera columna (</a:t>
            </a:r>
            <a:r>
              <a:rPr lang="es-ES" sz="1400" b="1" i="0" dirty="0">
                <a:solidFill>
                  <a:srgbClr val="333333"/>
                </a:solidFill>
                <a:effectLst/>
                <a:latin typeface="Arial" panose="020B0604020202020204" pitchFamily="34" charset="0"/>
              </a:rPr>
              <a:t>4</a:t>
            </a:r>
            <a:r>
              <a:rPr lang="es-ES" sz="1400" b="0" i="0" dirty="0">
                <a:solidFill>
                  <a:srgbClr val="333333"/>
                </a:solidFill>
                <a:effectLst/>
                <a:latin typeface="Arial" panose="020B0604020202020204" pitchFamily="34" charset="0"/>
              </a:rPr>
              <a:t>+5=9, </a:t>
            </a:r>
            <a:r>
              <a:rPr lang="es-ES" sz="1400" b="1" i="0" dirty="0">
                <a:solidFill>
                  <a:srgbClr val="333333"/>
                </a:solidFill>
                <a:effectLst/>
                <a:latin typeface="Arial" panose="020B0604020202020204" pitchFamily="34" charset="0"/>
              </a:rPr>
              <a:t>4</a:t>
            </a:r>
            <a:r>
              <a:rPr lang="es-ES" sz="1400" b="0" i="0" dirty="0">
                <a:solidFill>
                  <a:srgbClr val="333333"/>
                </a:solidFill>
                <a:effectLst/>
                <a:latin typeface="Arial" panose="020B0604020202020204" pitchFamily="34" charset="0"/>
              </a:rPr>
              <a:t>-3=1,…), o bien, como lo hizo Claudia, que primero sumó </a:t>
            </a:r>
            <a:r>
              <a:rPr lang="es-ES" sz="1400" b="1" i="0" dirty="0">
                <a:solidFill>
                  <a:srgbClr val="333333"/>
                </a:solidFill>
                <a:effectLst/>
                <a:latin typeface="Arial" panose="020B0604020202020204" pitchFamily="34" charset="0"/>
              </a:rPr>
              <a:t>4</a:t>
            </a:r>
            <a:r>
              <a:rPr lang="es-ES" sz="1400" b="0" i="0" dirty="0">
                <a:solidFill>
                  <a:srgbClr val="333333"/>
                </a:solidFill>
                <a:effectLst/>
                <a:latin typeface="Arial" panose="020B0604020202020204" pitchFamily="34" charset="0"/>
              </a:rPr>
              <a:t>+5=9 y luego a ese resultado, le restó la cantidad que seguía (</a:t>
            </a:r>
            <a:r>
              <a:rPr lang="es-ES" sz="1400" b="1" i="0" dirty="0">
                <a:solidFill>
                  <a:srgbClr val="333333"/>
                </a:solidFill>
                <a:effectLst/>
                <a:latin typeface="Arial" panose="020B0604020202020204" pitchFamily="34" charset="0"/>
              </a:rPr>
              <a:t>9</a:t>
            </a:r>
            <a:r>
              <a:rPr lang="es-ES" sz="1400" b="0" i="0" dirty="0">
                <a:solidFill>
                  <a:srgbClr val="333333"/>
                </a:solidFill>
                <a:effectLst/>
                <a:latin typeface="Arial" panose="020B0604020202020204" pitchFamily="34" charset="0"/>
              </a:rPr>
              <a:t>-3=6).</a:t>
            </a:r>
          </a:p>
          <a:p>
            <a:pPr algn="just"/>
            <a:r>
              <a:rPr lang="es-ES" sz="1400" b="0" i="0" dirty="0">
                <a:solidFill>
                  <a:srgbClr val="333333"/>
                </a:solidFill>
                <a:effectLst/>
                <a:latin typeface="Arial" panose="020B0604020202020204" pitchFamily="34" charset="0"/>
              </a:rPr>
              <a:t>Sin embargo, la docente consideró que la mitad de sus respuestas fueron incorrectas y podría pensar que Claudia no aprendió restar, sin advertir que las diferencias de resultado se deben a una falencia en la instrucción.</a:t>
            </a:r>
          </a:p>
        </p:txBody>
      </p:sp>
    </p:spTree>
    <p:extLst>
      <p:ext uri="{BB962C8B-B14F-4D97-AF65-F5344CB8AC3E}">
        <p14:creationId xmlns:p14="http://schemas.microsoft.com/office/powerpoint/2010/main" val="7076647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F862EA2-0B03-4DD7-AD00-2780DDA45FF8}"/>
              </a:ext>
            </a:extLst>
          </p:cNvPr>
          <p:cNvSpPr>
            <a:spLocks noGrp="1"/>
          </p:cNvSpPr>
          <p:nvPr>
            <p:ph type="title"/>
          </p:nvPr>
        </p:nvSpPr>
        <p:spPr>
          <a:xfrm>
            <a:off x="176719" y="131662"/>
            <a:ext cx="10515600" cy="422816"/>
          </a:xfrm>
        </p:spPr>
        <p:txBody>
          <a:bodyPr>
            <a:noAutofit/>
          </a:bodyPr>
          <a:lstStyle/>
          <a:p>
            <a:r>
              <a:rPr lang="es-ES" sz="2800" b="1"/>
              <a:t>Ejemplo: La Conquista</a:t>
            </a:r>
            <a:endParaRPr lang="es-CL" sz="2800" b="1" dirty="0"/>
          </a:p>
        </p:txBody>
      </p:sp>
      <p:pic>
        <p:nvPicPr>
          <p:cNvPr id="13314" name="Picture 2" descr="La conquista">
            <a:extLst>
              <a:ext uri="{FF2B5EF4-FFF2-40B4-BE49-F238E27FC236}">
                <a16:creationId xmlns:a16="http://schemas.microsoft.com/office/drawing/2014/main" xmlns="" id="{302F4FBA-5CF9-4DA0-8C0E-02730B7721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7332" y="3694271"/>
            <a:ext cx="2560732" cy="25070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xmlns="" id="{B56E8969-5A00-4B54-9420-3E92AEE390CE}"/>
              </a:ext>
            </a:extLst>
          </p:cNvPr>
          <p:cNvSpPr>
            <a:spLocks noChangeArrowheads="1"/>
          </p:cNvSpPr>
          <p:nvPr/>
        </p:nvSpPr>
        <p:spPr bwMode="auto">
          <a:xfrm>
            <a:off x="249308" y="762564"/>
            <a:ext cx="11693383" cy="1703030"/>
          </a:xfrm>
          <a:prstGeom prst="rect">
            <a:avLst/>
          </a:prstGeom>
          <a:solidFill>
            <a:schemeClr val="accent6">
              <a:lumMod val="20000"/>
              <a:lumOff val="80000"/>
            </a:schemeClr>
          </a:solid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s-CL" altLang="es-CL" b="0" i="1" u="none" strike="noStrike" cap="none" normalizeH="0" baseline="0" dirty="0">
                <a:ln>
                  <a:noFill/>
                </a:ln>
                <a:solidFill>
                  <a:srgbClr val="333333"/>
                </a:solidFill>
                <a:effectLst/>
                <a:cs typeface="Arial" panose="020B0604020202020204" pitchFamily="34" charset="0"/>
              </a:rPr>
              <a:t>Una docente de Historia, Geografía y Ciencias Sociales de 5° básico, evalúa una unidad en que se analizaron los efectos inmediatos de la conquista sobre los pueblos indígenas en América. Observe uno de los ítems de la prueba y la pauta que usó la profesora para corregirla:</a:t>
            </a:r>
            <a:endParaRPr kumimoji="0" lang="es-CL" altLang="es-CL" b="0" i="1"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s-CL" altLang="es-CL" b="0" i="1" u="none" strike="noStrike" cap="none" normalizeH="0" baseline="0" dirty="0">
                <a:ln>
                  <a:noFill/>
                </a:ln>
                <a:solidFill>
                  <a:srgbClr val="333333"/>
                </a:solidFill>
                <a:effectLst/>
                <a:cs typeface="Arial" panose="020B0604020202020204" pitchFamily="34" charset="0"/>
              </a:rPr>
              <a:t>            </a:t>
            </a:r>
            <a:endParaRPr kumimoji="0" lang="es-CL" altLang="es-CL" b="0" i="1" u="none" strike="noStrike" cap="none" normalizeH="0" baseline="0" dirty="0">
              <a:ln>
                <a:noFill/>
              </a:ln>
              <a:solidFill>
                <a:schemeClr val="tx1"/>
              </a:solidFill>
              <a:effectLst/>
            </a:endParaRPr>
          </a:p>
        </p:txBody>
      </p:sp>
      <p:pic>
        <p:nvPicPr>
          <p:cNvPr id="13316" name="Picture 4" descr="conquista_0">
            <a:extLst>
              <a:ext uri="{FF2B5EF4-FFF2-40B4-BE49-F238E27FC236}">
                <a16:creationId xmlns:a16="http://schemas.microsoft.com/office/drawing/2014/main" xmlns="" id="{84FC1DEC-AF55-4E3D-8715-ED13858CC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389" y="2673680"/>
            <a:ext cx="7926421" cy="3814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5417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onquista_01">
            <a:extLst>
              <a:ext uri="{FF2B5EF4-FFF2-40B4-BE49-F238E27FC236}">
                <a16:creationId xmlns:a16="http://schemas.microsoft.com/office/drawing/2014/main" xmlns="" id="{C67E51B1-A43F-41F5-9701-883F0E42417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4706" y="857249"/>
            <a:ext cx="6815623" cy="3154459"/>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xmlns="" id="{FA362473-8B55-4484-B04A-FAAB058FCA4B}"/>
              </a:ext>
            </a:extLst>
          </p:cNvPr>
          <p:cNvSpPr txBox="1"/>
          <p:nvPr/>
        </p:nvSpPr>
        <p:spPr>
          <a:xfrm>
            <a:off x="642891" y="352929"/>
            <a:ext cx="8252534" cy="369332"/>
          </a:xfrm>
          <a:prstGeom prst="rect">
            <a:avLst/>
          </a:prstGeom>
          <a:noFill/>
        </p:spPr>
        <p:txBody>
          <a:bodyPr wrap="square">
            <a:spAutoFit/>
          </a:bodyPr>
          <a:lstStyle/>
          <a:p>
            <a:r>
              <a:rPr lang="es-ES" b="0" i="0" dirty="0">
                <a:solidFill>
                  <a:srgbClr val="333333"/>
                </a:solidFill>
                <a:effectLst/>
                <a:latin typeface="Arial" panose="020B0604020202020204" pitchFamily="34" charset="0"/>
              </a:rPr>
              <a:t>Al corregir las pruebas, la profesora enfrenta estas respuestas:</a:t>
            </a:r>
            <a:endParaRPr lang="es-CL" dirty="0"/>
          </a:p>
        </p:txBody>
      </p:sp>
      <p:sp>
        <p:nvSpPr>
          <p:cNvPr id="8" name="CuadroTexto 7">
            <a:extLst>
              <a:ext uri="{FF2B5EF4-FFF2-40B4-BE49-F238E27FC236}">
                <a16:creationId xmlns:a16="http://schemas.microsoft.com/office/drawing/2014/main" xmlns="" id="{DC28D6BF-0D4C-4F0E-9FB7-5062FA0573C2}"/>
              </a:ext>
            </a:extLst>
          </p:cNvPr>
          <p:cNvSpPr txBox="1"/>
          <p:nvPr/>
        </p:nvSpPr>
        <p:spPr>
          <a:xfrm>
            <a:off x="7230330" y="1039511"/>
            <a:ext cx="5013664" cy="369332"/>
          </a:xfrm>
          <a:prstGeom prst="rect">
            <a:avLst/>
          </a:prstGeom>
          <a:noFill/>
        </p:spPr>
        <p:txBody>
          <a:bodyPr wrap="square">
            <a:spAutoFit/>
          </a:bodyPr>
          <a:lstStyle/>
          <a:p>
            <a:pPr algn="ctr"/>
            <a:r>
              <a:rPr lang="es-CL" b="1" i="0" dirty="0">
                <a:effectLst/>
                <a:latin typeface="Arial" panose="020B0604020202020204" pitchFamily="34" charset="0"/>
              </a:rPr>
              <a:t>Analicemos el ejemplo</a:t>
            </a:r>
            <a:endParaRPr lang="es-CL" dirty="0"/>
          </a:p>
        </p:txBody>
      </p:sp>
      <p:sp>
        <p:nvSpPr>
          <p:cNvPr id="10" name="CuadroTexto 9">
            <a:extLst>
              <a:ext uri="{FF2B5EF4-FFF2-40B4-BE49-F238E27FC236}">
                <a16:creationId xmlns:a16="http://schemas.microsoft.com/office/drawing/2014/main" xmlns="" id="{DA0756A0-E554-4492-891B-1B93443AA437}"/>
              </a:ext>
            </a:extLst>
          </p:cNvPr>
          <p:cNvSpPr txBox="1"/>
          <p:nvPr/>
        </p:nvSpPr>
        <p:spPr>
          <a:xfrm>
            <a:off x="7180393" y="1559361"/>
            <a:ext cx="4795584" cy="923330"/>
          </a:xfrm>
          <a:prstGeom prst="rect">
            <a:avLst/>
          </a:prstGeom>
          <a:noFill/>
        </p:spPr>
        <p:txBody>
          <a:bodyPr wrap="square">
            <a:spAutoFit/>
          </a:bodyPr>
          <a:lstStyle/>
          <a:p>
            <a:pPr algn="ctr"/>
            <a:r>
              <a:rPr lang="es-ES" i="0" dirty="0">
                <a:solidFill>
                  <a:srgbClr val="333333"/>
                </a:solidFill>
                <a:effectLst/>
                <a:latin typeface="Arial" panose="020B0604020202020204" pitchFamily="34" charset="0"/>
              </a:rPr>
              <a:t>Aplicando la pauta de corrección, ¿cómo deberían evaluarse las respuestas de Jessica y Daniel?</a:t>
            </a:r>
            <a:endParaRPr lang="es-CL" dirty="0"/>
          </a:p>
        </p:txBody>
      </p:sp>
      <p:sp>
        <p:nvSpPr>
          <p:cNvPr id="12" name="CuadroTexto 11">
            <a:extLst>
              <a:ext uri="{FF2B5EF4-FFF2-40B4-BE49-F238E27FC236}">
                <a16:creationId xmlns:a16="http://schemas.microsoft.com/office/drawing/2014/main" xmlns="" id="{72C96CF0-2CCE-4575-9639-84F0FD19541B}"/>
              </a:ext>
            </a:extLst>
          </p:cNvPr>
          <p:cNvSpPr txBox="1"/>
          <p:nvPr/>
        </p:nvSpPr>
        <p:spPr>
          <a:xfrm>
            <a:off x="303157" y="4146696"/>
            <a:ext cx="11672819" cy="2246769"/>
          </a:xfrm>
          <a:prstGeom prst="rect">
            <a:avLst/>
          </a:prstGeom>
          <a:solidFill>
            <a:schemeClr val="accent6">
              <a:lumMod val="20000"/>
              <a:lumOff val="80000"/>
            </a:schemeClr>
          </a:solidFill>
          <a:ln>
            <a:solidFill>
              <a:schemeClr val="accent1"/>
            </a:solidFill>
          </a:ln>
        </p:spPr>
        <p:txBody>
          <a:bodyPr wrap="square">
            <a:spAutoFit/>
          </a:bodyPr>
          <a:lstStyle/>
          <a:p>
            <a:pPr algn="just"/>
            <a:r>
              <a:rPr lang="es-ES" sz="1400" b="0" i="0" dirty="0">
                <a:solidFill>
                  <a:srgbClr val="333333"/>
                </a:solidFill>
                <a:effectLst/>
                <a:latin typeface="Arial" panose="020B0604020202020204" pitchFamily="34" charset="0"/>
              </a:rPr>
              <a:t>En relación con el primer criterio, ¿desarrollan los alumnos sus opiniones de manera </a:t>
            </a:r>
            <a:r>
              <a:rPr lang="es-ES" sz="1400" b="1" i="0" dirty="0">
                <a:solidFill>
                  <a:srgbClr val="333333"/>
                </a:solidFill>
                <a:effectLst/>
                <a:latin typeface="Arial" panose="020B0604020202020204" pitchFamily="34" charset="0"/>
              </a:rPr>
              <a:t>adecuada</a:t>
            </a:r>
            <a:r>
              <a:rPr lang="es-ES" sz="1400" b="0" i="0" dirty="0">
                <a:solidFill>
                  <a:srgbClr val="333333"/>
                </a:solidFill>
                <a:effectLst/>
                <a:latin typeface="Arial" panose="020B0604020202020204" pitchFamily="34" charset="0"/>
              </a:rPr>
              <a:t>?. Es difícil saberlo, pues la profesora no describe qué entenderá por “adecuado”. La respuesta de Jessica podría ser adecuada porque hace referencia a hechos históricos del período y, la de Daniel, porque profundiza y apoya su opinión aludiendo a un texto estudiado. Algo similar ocurre con el segundo criterio “Fundamentar correctamente sus juicios”, ¿qué significa “</a:t>
            </a:r>
            <a:r>
              <a:rPr lang="es-ES" sz="1400" b="1" i="0" dirty="0">
                <a:solidFill>
                  <a:srgbClr val="333333"/>
                </a:solidFill>
                <a:effectLst/>
                <a:latin typeface="Arial" panose="020B0604020202020204" pitchFamily="34" charset="0"/>
              </a:rPr>
              <a:t>correctamente</a:t>
            </a:r>
            <a:r>
              <a:rPr lang="es-ES" sz="1400" b="0" i="0" dirty="0">
                <a:solidFill>
                  <a:srgbClr val="333333"/>
                </a:solidFill>
                <a:effectLst/>
                <a:latin typeface="Arial" panose="020B0604020202020204" pitchFamily="34" charset="0"/>
              </a:rPr>
              <a:t>”?</a:t>
            </a:r>
          </a:p>
          <a:p>
            <a:pPr algn="just"/>
            <a:endParaRPr lang="es-ES" sz="1400" b="0" i="0" dirty="0">
              <a:solidFill>
                <a:srgbClr val="333333"/>
              </a:solidFill>
              <a:effectLst/>
              <a:latin typeface="Arial" panose="020B0604020202020204" pitchFamily="34" charset="0"/>
            </a:endParaRPr>
          </a:p>
          <a:p>
            <a:pPr algn="just"/>
            <a:r>
              <a:rPr lang="es-ES" sz="1400" b="0" i="0" dirty="0">
                <a:solidFill>
                  <a:srgbClr val="333333"/>
                </a:solidFill>
                <a:effectLst/>
                <a:latin typeface="Arial" panose="020B0604020202020204" pitchFamily="34" charset="0"/>
              </a:rPr>
              <a:t>En cambio, el tercer criterio es claro: la respuesta debe contener </a:t>
            </a:r>
            <a:r>
              <a:rPr lang="es-ES" sz="1400" b="1" i="0" dirty="0">
                <a:solidFill>
                  <a:srgbClr val="333333"/>
                </a:solidFill>
                <a:effectLst/>
                <a:latin typeface="Arial" panose="020B0604020202020204" pitchFamily="34" charset="0"/>
              </a:rPr>
              <a:t>dos argumentos distintos</a:t>
            </a:r>
            <a:r>
              <a:rPr lang="es-ES" sz="1400" b="0" i="0" dirty="0">
                <a:solidFill>
                  <a:srgbClr val="333333"/>
                </a:solidFill>
                <a:effectLst/>
                <a:latin typeface="Arial" panose="020B0604020202020204" pitchFamily="34" charset="0"/>
              </a:rPr>
              <a:t>, condición que cumplen ambos alumnos.</a:t>
            </a:r>
          </a:p>
          <a:p>
            <a:pPr algn="just"/>
            <a:r>
              <a:rPr lang="es-ES" sz="1400" b="1" i="0" dirty="0">
                <a:solidFill>
                  <a:srgbClr val="333333"/>
                </a:solidFill>
                <a:effectLst/>
                <a:latin typeface="Arial" panose="020B0604020202020204" pitchFamily="34" charset="0"/>
              </a:rPr>
              <a:t>¿Podrá la profesora evaluar correctamente el aprendizaje logrado por los alumnos?</a:t>
            </a:r>
            <a:endParaRPr lang="es-ES" sz="1400" b="0" i="0" dirty="0">
              <a:solidFill>
                <a:srgbClr val="333333"/>
              </a:solidFill>
              <a:effectLst/>
              <a:latin typeface="Arial" panose="020B0604020202020204" pitchFamily="34" charset="0"/>
            </a:endParaRPr>
          </a:p>
          <a:p>
            <a:pPr algn="just"/>
            <a:r>
              <a:rPr lang="es-ES" sz="1400" b="0" i="0" dirty="0">
                <a:solidFill>
                  <a:srgbClr val="333333"/>
                </a:solidFill>
                <a:effectLst/>
                <a:latin typeface="Arial" panose="020B0604020202020204" pitchFamily="34" charset="0"/>
              </a:rPr>
              <a:t>La descripción de los dos primeros criterios </a:t>
            </a:r>
            <a:r>
              <a:rPr lang="es-ES" sz="1400" b="1" i="0" dirty="0">
                <a:solidFill>
                  <a:srgbClr val="333333"/>
                </a:solidFill>
                <a:effectLst/>
                <a:latin typeface="Arial" panose="020B0604020202020204" pitchFamily="34" charset="0"/>
              </a:rPr>
              <a:t>no permite evaluar de un modo consistente y objetivo</a:t>
            </a:r>
            <a:r>
              <a:rPr lang="es-ES" sz="1400" b="0" i="0" dirty="0">
                <a:solidFill>
                  <a:srgbClr val="333333"/>
                </a:solidFill>
                <a:effectLst/>
                <a:latin typeface="Arial" panose="020B0604020202020204" pitchFamily="34" charset="0"/>
              </a:rPr>
              <a:t>. Es probable que, al enfrentarse a diferentes respuestas, la docente incorpore otros juicios (no explicitados en la pauta) para calificar. Esto perjudicará la objetividad de la evaluación y las conclusiones que la profesora pueda extraer a partir de ella.</a:t>
            </a:r>
          </a:p>
        </p:txBody>
      </p:sp>
    </p:spTree>
    <p:extLst>
      <p:ext uri="{BB962C8B-B14F-4D97-AF65-F5344CB8AC3E}">
        <p14:creationId xmlns:p14="http://schemas.microsoft.com/office/powerpoint/2010/main" val="16551814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F3CF0C57-B2A8-4C26-9047-D92DD5217245}"/>
              </a:ext>
            </a:extLst>
          </p:cNvPr>
          <p:cNvSpPr>
            <a:spLocks noGrp="1"/>
          </p:cNvSpPr>
          <p:nvPr>
            <p:ph idx="1"/>
          </p:nvPr>
        </p:nvSpPr>
        <p:spPr>
          <a:xfrm>
            <a:off x="270028" y="156623"/>
            <a:ext cx="11448495" cy="4351338"/>
          </a:xfrm>
        </p:spPr>
        <p:txBody>
          <a:bodyPr>
            <a:normAutofit/>
          </a:bodyPr>
          <a:lstStyle/>
          <a:p>
            <a:pPr algn="l"/>
            <a:r>
              <a:rPr lang="es-ES" sz="2000" b="0" i="0" dirty="0">
                <a:solidFill>
                  <a:srgbClr val="3E3E3E"/>
                </a:solidFill>
                <a:effectLst/>
                <a:latin typeface="Arial" panose="020B0604020202020204" pitchFamily="34" charset="0"/>
              </a:rPr>
              <a:t>Ejemplo: </a:t>
            </a:r>
            <a:r>
              <a:rPr lang="es-ES" sz="2000" b="1" i="0" dirty="0">
                <a:solidFill>
                  <a:srgbClr val="006CB8"/>
                </a:solidFill>
                <a:effectLst/>
                <a:latin typeface="Arial" panose="020B0604020202020204" pitchFamily="34" charset="0"/>
              </a:rPr>
              <a:t>Prismas</a:t>
            </a:r>
          </a:p>
          <a:p>
            <a:pPr algn="l"/>
            <a:r>
              <a:rPr lang="es-ES" sz="2000" b="0" i="0" dirty="0">
                <a:solidFill>
                  <a:srgbClr val="333333"/>
                </a:solidFill>
                <a:effectLst/>
                <a:latin typeface="Arial" panose="020B0604020202020204" pitchFamily="34" charset="0"/>
              </a:rPr>
              <a:t>Una profesora de 4° básico trabajó con sus alumnos las características de los cuerpos y figuras geométricas. La evaluación incluye, entre otros, el siguiente ítem:</a:t>
            </a:r>
          </a:p>
          <a:p>
            <a:pPr algn="l"/>
            <a:endParaRPr lang="es-ES" sz="2000" b="0" i="0" dirty="0">
              <a:solidFill>
                <a:srgbClr val="333333"/>
              </a:solidFill>
              <a:effectLst/>
              <a:latin typeface="Arial" panose="020B0604020202020204" pitchFamily="34" charset="0"/>
            </a:endParaRPr>
          </a:p>
          <a:p>
            <a:pPr marL="0" indent="0" algn="l">
              <a:buNone/>
            </a:pPr>
            <a:r>
              <a:rPr lang="es-ES" sz="2000" b="1" i="0" dirty="0">
                <a:solidFill>
                  <a:srgbClr val="333333"/>
                </a:solidFill>
                <a:effectLst/>
                <a:latin typeface="Arial" panose="020B0604020202020204" pitchFamily="34" charset="0"/>
              </a:rPr>
              <a:t>Frente a cada afirmación, escribe V si es verdadero o F si es Falso:</a:t>
            </a:r>
            <a:endParaRPr lang="es-ES" sz="2000" b="0" i="0" dirty="0">
              <a:solidFill>
                <a:srgbClr val="333333"/>
              </a:solidFill>
              <a:effectLst/>
              <a:latin typeface="Arial" panose="020B0604020202020204" pitchFamily="34" charset="0"/>
            </a:endParaRPr>
          </a:p>
          <a:p>
            <a:pPr algn="l">
              <a:buFont typeface="+mj-lt"/>
              <a:buAutoNum type="arabicPeriod"/>
            </a:pPr>
            <a:r>
              <a:rPr lang="es-ES" sz="2000" b="1" i="0" dirty="0">
                <a:solidFill>
                  <a:srgbClr val="333333"/>
                </a:solidFill>
                <a:effectLst/>
                <a:latin typeface="Arial" panose="020B0604020202020204" pitchFamily="34" charset="0"/>
              </a:rPr>
              <a:t>___ El prisma tiene sus caras laterales triangulares.</a:t>
            </a:r>
            <a:endParaRPr lang="es-ES" sz="2000" b="0" i="0" dirty="0">
              <a:solidFill>
                <a:srgbClr val="333333"/>
              </a:solidFill>
              <a:effectLst/>
              <a:latin typeface="Arial" panose="020B0604020202020204" pitchFamily="34" charset="0"/>
            </a:endParaRPr>
          </a:p>
          <a:p>
            <a:pPr algn="l">
              <a:buFont typeface="+mj-lt"/>
              <a:buAutoNum type="arabicPeriod"/>
            </a:pPr>
            <a:r>
              <a:rPr lang="es-ES" sz="2000" b="1" i="0" dirty="0">
                <a:solidFill>
                  <a:srgbClr val="333333"/>
                </a:solidFill>
                <a:effectLst/>
                <a:latin typeface="Arial" panose="020B0604020202020204" pitchFamily="34" charset="0"/>
              </a:rPr>
              <a:t>___ El polígono tiene una cúspide.</a:t>
            </a:r>
            <a:endParaRPr lang="es-ES" sz="2000" b="0" i="0" dirty="0">
              <a:solidFill>
                <a:srgbClr val="333333"/>
              </a:solidFill>
              <a:effectLst/>
              <a:latin typeface="Arial" panose="020B0604020202020204" pitchFamily="34" charset="0"/>
            </a:endParaRPr>
          </a:p>
          <a:p>
            <a:pPr algn="l">
              <a:buFont typeface="+mj-lt"/>
              <a:buAutoNum type="arabicPeriod"/>
            </a:pPr>
            <a:r>
              <a:rPr lang="es-ES" sz="2000" b="1" i="0" dirty="0">
                <a:solidFill>
                  <a:srgbClr val="333333"/>
                </a:solidFill>
                <a:effectLst/>
                <a:latin typeface="Arial" panose="020B0604020202020204" pitchFamily="34" charset="0"/>
              </a:rPr>
              <a:t>___ lo que diferencia al prisma es que tiene dos caras basales.</a:t>
            </a:r>
            <a:endParaRPr lang="es-ES" sz="2000" b="0" i="0" dirty="0">
              <a:solidFill>
                <a:srgbClr val="333333"/>
              </a:solidFill>
              <a:effectLst/>
              <a:latin typeface="Arial" panose="020B0604020202020204" pitchFamily="34" charset="0"/>
            </a:endParaRPr>
          </a:p>
          <a:p>
            <a:endParaRPr lang="es-CL" sz="2000" dirty="0"/>
          </a:p>
        </p:txBody>
      </p:sp>
      <p:pic>
        <p:nvPicPr>
          <p:cNvPr id="15362" name="Picture 2" descr="Prismas">
            <a:extLst>
              <a:ext uri="{FF2B5EF4-FFF2-40B4-BE49-F238E27FC236}">
                <a16:creationId xmlns:a16="http://schemas.microsoft.com/office/drawing/2014/main" xmlns="" id="{5A87CB4A-E112-4B54-9804-17FD9120AE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6435" y="998792"/>
            <a:ext cx="3190875" cy="2667000"/>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xmlns="" id="{705A9392-7197-45C5-90C7-8470CAD92784}"/>
              </a:ext>
            </a:extLst>
          </p:cNvPr>
          <p:cNvSpPr txBox="1"/>
          <p:nvPr/>
        </p:nvSpPr>
        <p:spPr>
          <a:xfrm>
            <a:off x="270028" y="3550884"/>
            <a:ext cx="11448494" cy="2862322"/>
          </a:xfrm>
          <a:prstGeom prst="rect">
            <a:avLst/>
          </a:prstGeom>
          <a:solidFill>
            <a:schemeClr val="accent4">
              <a:lumMod val="20000"/>
              <a:lumOff val="80000"/>
            </a:schemeClr>
          </a:solidFill>
          <a:ln>
            <a:solidFill>
              <a:schemeClr val="accent1"/>
            </a:solidFill>
          </a:ln>
        </p:spPr>
        <p:txBody>
          <a:bodyPr wrap="square">
            <a:spAutoFit/>
          </a:bodyPr>
          <a:lstStyle/>
          <a:p>
            <a:pPr algn="l"/>
            <a:r>
              <a:rPr lang="es-ES" b="1" i="0" dirty="0">
                <a:effectLst/>
                <a:latin typeface="Arial" panose="020B0604020202020204" pitchFamily="34" charset="0"/>
              </a:rPr>
              <a:t>Analicemos el ejemplo</a:t>
            </a:r>
          </a:p>
          <a:p>
            <a:pPr algn="l"/>
            <a:endParaRPr lang="es-ES" b="1" i="0" dirty="0">
              <a:effectLst/>
              <a:latin typeface="Arial" panose="020B0604020202020204" pitchFamily="34" charset="0"/>
            </a:endParaRPr>
          </a:p>
          <a:p>
            <a:pPr algn="just"/>
            <a:r>
              <a:rPr lang="es-ES" b="1" i="0" dirty="0">
                <a:solidFill>
                  <a:srgbClr val="333333"/>
                </a:solidFill>
                <a:effectLst/>
                <a:latin typeface="Arial" panose="020B0604020202020204" pitchFamily="34" charset="0"/>
              </a:rPr>
              <a:t>Lea cuidadosamente cada una de las afirmaciones, ¿son todas ellas claras?</a:t>
            </a:r>
          </a:p>
          <a:p>
            <a:pPr algn="just"/>
            <a:endParaRPr lang="es-ES" b="0" i="0" dirty="0">
              <a:solidFill>
                <a:srgbClr val="333333"/>
              </a:solidFill>
              <a:effectLst/>
              <a:latin typeface="Arial" panose="020B0604020202020204" pitchFamily="34" charset="0"/>
            </a:endParaRPr>
          </a:p>
          <a:p>
            <a:pPr algn="just"/>
            <a:r>
              <a:rPr lang="es-ES" b="0" i="0" dirty="0">
                <a:solidFill>
                  <a:srgbClr val="333333"/>
                </a:solidFill>
                <a:effectLst/>
                <a:latin typeface="Arial" panose="020B0604020202020204" pitchFamily="34" charset="0"/>
              </a:rPr>
              <a:t>Las primeras dos afirmaciones son claras e inequívocas. Usando sus conocimientos, los alumnos podrán determinar si son verdaderas o falsas. En cambio, esto no sucede con la tercera afirmación. En ella se alude a “lo que diferencia al prisma…”, pero no se dice respecto de qué. Entonces, la afirmación se prestará para </a:t>
            </a:r>
            <a:r>
              <a:rPr lang="es-ES" b="1" i="0" dirty="0">
                <a:solidFill>
                  <a:srgbClr val="333333"/>
                </a:solidFill>
                <a:effectLst/>
                <a:latin typeface="Arial" panose="020B0604020202020204" pitchFamily="34" charset="0"/>
              </a:rPr>
              <a:t>distintas interpretaciones</a:t>
            </a:r>
            <a:r>
              <a:rPr lang="es-ES" b="0" i="0" dirty="0">
                <a:solidFill>
                  <a:srgbClr val="333333"/>
                </a:solidFill>
                <a:effectLst/>
                <a:latin typeface="Arial" panose="020B0604020202020204" pitchFamily="34" charset="0"/>
              </a:rPr>
              <a:t>: un alumno puede pensar que la respuesta es V si se enfoca en la diferencia entre un prisma y una pirámide, o F si la diferencia es con el polígono, y ambos razonamientos estarían correctos</a:t>
            </a:r>
          </a:p>
        </p:txBody>
      </p:sp>
    </p:spTree>
    <p:extLst>
      <p:ext uri="{BB962C8B-B14F-4D97-AF65-F5344CB8AC3E}">
        <p14:creationId xmlns:p14="http://schemas.microsoft.com/office/powerpoint/2010/main" val="25773684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AFA67CD3-AB4E-4A7A-BEB8-53C445D8C4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07CF545F-9C2E-4446-97CD-AD92990C2B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Freeform 62">
            <a:extLst>
              <a:ext uri="{FF2B5EF4-FFF2-40B4-BE49-F238E27FC236}">
                <a16:creationId xmlns:a16="http://schemas.microsoft.com/office/drawing/2014/main" xmlns=""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2" descr="Prismas">
            <a:extLst>
              <a:ext uri="{FF2B5EF4-FFF2-40B4-BE49-F238E27FC236}">
                <a16:creationId xmlns:a16="http://schemas.microsoft.com/office/drawing/2014/main" xmlns="" id="{BF66B373-AB18-4115-B8A3-0678473661F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9349" y="1908782"/>
            <a:ext cx="3661831" cy="3060634"/>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xmlns="" id="{28E51A37-43C6-453B-8A49-5B2E736EA26D}"/>
              </a:ext>
            </a:extLst>
          </p:cNvPr>
          <p:cNvSpPr>
            <a:spLocks noGrp="1"/>
          </p:cNvSpPr>
          <p:nvPr>
            <p:ph idx="1"/>
          </p:nvPr>
        </p:nvSpPr>
        <p:spPr>
          <a:xfrm>
            <a:off x="5614875" y="281597"/>
            <a:ext cx="6147775" cy="6051109"/>
          </a:xfrm>
        </p:spPr>
        <p:txBody>
          <a:bodyPr anchor="ctr">
            <a:normAutofit/>
          </a:bodyPr>
          <a:lstStyle/>
          <a:p>
            <a:pPr algn="just"/>
            <a:r>
              <a:rPr lang="es-ES" sz="2000" b="1" i="0" dirty="0">
                <a:solidFill>
                  <a:srgbClr val="000000"/>
                </a:solidFill>
                <a:effectLst/>
                <a:latin typeface="Arial" panose="020B0604020202020204" pitchFamily="34" charset="0"/>
              </a:rPr>
              <a:t>Suponga que ante la tercera afirmación, la mitad del curso respondió V y la otra mitad F, ¿qué podría concluir la docente sobre el conocimiento de los alumnos acerca de los prismas?</a:t>
            </a:r>
          </a:p>
          <a:p>
            <a:pPr algn="just"/>
            <a:endParaRPr lang="es-ES" sz="2000" b="0" i="0" dirty="0">
              <a:solidFill>
                <a:srgbClr val="000000"/>
              </a:solidFill>
              <a:effectLst/>
              <a:latin typeface="Arial" panose="020B0604020202020204" pitchFamily="34" charset="0"/>
            </a:endParaRPr>
          </a:p>
          <a:p>
            <a:pPr algn="just"/>
            <a:r>
              <a:rPr lang="es-ES" sz="2000" b="0" i="0" dirty="0">
                <a:solidFill>
                  <a:srgbClr val="000000"/>
                </a:solidFill>
                <a:effectLst/>
                <a:latin typeface="Arial" panose="020B0604020202020204" pitchFamily="34" charset="0"/>
              </a:rPr>
              <a:t>La profesora podría pensar que la mitad de los alumnos tiene dificultades para entender las características de los prismas, pero esta sería una </a:t>
            </a:r>
            <a:r>
              <a:rPr lang="es-ES" sz="2000" b="1" i="0" dirty="0">
                <a:solidFill>
                  <a:srgbClr val="000000"/>
                </a:solidFill>
                <a:effectLst/>
                <a:latin typeface="Arial" panose="020B0604020202020204" pitchFamily="34" charset="0"/>
              </a:rPr>
              <a:t>conclusión errónea</a:t>
            </a:r>
            <a:r>
              <a:rPr lang="es-ES" sz="2000" b="0" i="0" dirty="0">
                <a:solidFill>
                  <a:srgbClr val="000000"/>
                </a:solidFill>
                <a:effectLst/>
                <a:latin typeface="Arial" panose="020B0604020202020204" pitchFamily="34" charset="0"/>
              </a:rPr>
              <a:t>, ya que las respuestas de los alumnos no dependen solo de su conocimiento, sino también de la forma en que interpretaron la afirmación.</a:t>
            </a:r>
          </a:p>
          <a:p>
            <a:pPr algn="just"/>
            <a:endParaRPr lang="es-ES" sz="2000" b="0" i="0" dirty="0">
              <a:solidFill>
                <a:srgbClr val="000000"/>
              </a:solidFill>
              <a:effectLst/>
              <a:latin typeface="Arial" panose="020B0604020202020204" pitchFamily="34" charset="0"/>
            </a:endParaRPr>
          </a:p>
          <a:p>
            <a:pPr algn="just"/>
            <a:r>
              <a:rPr lang="es-ES" sz="2000" b="0" i="0" dirty="0">
                <a:solidFill>
                  <a:srgbClr val="000000"/>
                </a:solidFill>
                <a:effectLst/>
                <a:latin typeface="Arial" panose="020B0604020202020204" pitchFamily="34" charset="0"/>
              </a:rPr>
              <a:t>Por tanto, la profesora no puede extraer conclusiones acerca del nivel de logro de sus alumnos y </a:t>
            </a:r>
            <a:r>
              <a:rPr lang="es-ES" sz="2000" b="1" i="0" dirty="0">
                <a:solidFill>
                  <a:srgbClr val="000000"/>
                </a:solidFill>
                <a:effectLst/>
                <a:latin typeface="Arial" panose="020B0604020202020204" pitchFamily="34" charset="0"/>
              </a:rPr>
              <a:t>tampoco podrá retroalimentarlos adecuadamente</a:t>
            </a:r>
            <a:r>
              <a:rPr lang="es-ES" sz="2000" b="0" i="0" dirty="0">
                <a:solidFill>
                  <a:srgbClr val="000000"/>
                </a:solidFill>
                <a:effectLst/>
                <a:latin typeface="Arial" panose="020B0604020202020204" pitchFamily="34" charset="0"/>
              </a:rPr>
              <a:t> a partir de los resultados, pues se basaría en información incorrecta.</a:t>
            </a:r>
          </a:p>
          <a:p>
            <a:pPr algn="just"/>
            <a:endParaRPr lang="es-CL" sz="2000" dirty="0">
              <a:solidFill>
                <a:srgbClr val="000000"/>
              </a:solidFill>
            </a:endParaRPr>
          </a:p>
        </p:txBody>
      </p:sp>
    </p:spTree>
    <p:extLst>
      <p:ext uri="{BB962C8B-B14F-4D97-AF65-F5344CB8AC3E}">
        <p14:creationId xmlns:p14="http://schemas.microsoft.com/office/powerpoint/2010/main" val="39711284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xmlns="" id="{4920FD29-208B-40C0-B668-2712C6FEEF1B}"/>
              </a:ext>
            </a:extLst>
          </p:cNvPr>
          <p:cNvSpPr>
            <a:spLocks noChangeArrowheads="1"/>
          </p:cNvSpPr>
          <p:nvPr/>
        </p:nvSpPr>
        <p:spPr bwMode="auto">
          <a:xfrm>
            <a:off x="497149" y="114020"/>
            <a:ext cx="7155401" cy="628373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2696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b="0" i="0" u="none" strike="noStrike" cap="none" normalizeH="0" baseline="0" dirty="0">
                <a:ln>
                  <a:noFill/>
                </a:ln>
                <a:solidFill>
                  <a:srgbClr val="3E3E3E"/>
                </a:solidFill>
                <a:effectLst/>
                <a:latin typeface="Arial" panose="020B0604020202020204" pitchFamily="34" charset="0"/>
                <a:cs typeface="Arial" panose="020B0604020202020204" pitchFamily="34" charset="0"/>
              </a:rPr>
              <a:t>Ejemplo: </a:t>
            </a:r>
            <a:r>
              <a:rPr kumimoji="0" lang="es-CL" altLang="es-CL" b="1" i="0" u="none" strike="noStrike" cap="none" normalizeH="0" baseline="0" dirty="0">
                <a:ln>
                  <a:noFill/>
                </a:ln>
                <a:solidFill>
                  <a:srgbClr val="006CB8"/>
                </a:solidFill>
                <a:effectLst/>
                <a:latin typeface="Arial" panose="020B0604020202020204" pitchFamily="34" charset="0"/>
                <a:cs typeface="Arial" panose="020B0604020202020204" pitchFamily="34" charset="0"/>
              </a:rPr>
              <a:t>Partido de voleibol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b="1" i="0" u="none" strike="noStrike" cap="none" normalizeH="0" baseline="0" dirty="0">
              <a:ln>
                <a:noFill/>
              </a:ln>
              <a:solidFill>
                <a:srgbClr val="006CB8"/>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b="0" i="0" u="none" strike="noStrike" cap="none" normalizeH="0" baseline="0" dirty="0">
                <a:ln>
                  <a:noFill/>
                </a:ln>
                <a:solidFill>
                  <a:srgbClr val="333333"/>
                </a:solidFill>
                <a:effectLst/>
                <a:latin typeface="Arial" panose="020B0604020202020204" pitchFamily="34" charset="0"/>
                <a:cs typeface="Arial" panose="020B0604020202020204" pitchFamily="34" charset="0"/>
              </a:rPr>
              <a:t>Un docente de Educación Física evalúa la unidad de Vóleibol que ha trabajado con sus alumnos de enseñanza media</a:t>
            </a:r>
            <a:r>
              <a:rPr kumimoji="0" lang="es-CL" altLang="es-CL" sz="10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000" b="0" i="0" u="none" strike="noStrike" cap="none" normalizeH="0" baseline="0" dirty="0">
              <a:ln>
                <a:noFill/>
              </a:ln>
              <a:solidFill>
                <a:srgbClr val="333333"/>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  </a:t>
            </a:r>
            <a:r>
              <a:rPr kumimoji="0" lang="es-CL" altLang="es-CL" sz="318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     </a:t>
            </a:r>
            <a:endParaRPr kumimoji="0" lang="es-CL" altLang="es-CL" sz="1800" b="0" i="0" u="none" strike="noStrike" cap="none" normalizeH="0" baseline="0" dirty="0">
              <a:ln>
                <a:noFill/>
              </a:ln>
              <a:solidFill>
                <a:schemeClr val="tx1"/>
              </a:solidFill>
              <a:effectLst/>
              <a:latin typeface="Arial" panose="020B0604020202020204" pitchFamily="34" charset="0"/>
            </a:endParaRPr>
          </a:p>
        </p:txBody>
      </p:sp>
      <p:pic>
        <p:nvPicPr>
          <p:cNvPr id="16386" name="Picture 2" descr="voley">
            <a:extLst>
              <a:ext uri="{FF2B5EF4-FFF2-40B4-BE49-F238E27FC236}">
                <a16:creationId xmlns:a16="http://schemas.microsoft.com/office/drawing/2014/main" xmlns="" id="{47CDE634-4AA1-4975-BE24-AB66FED576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5068" y="1429397"/>
            <a:ext cx="5025933" cy="505777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xmlns="" id="{CE878B62-8435-4F18-9F09-12EE419C171F}"/>
              </a:ext>
            </a:extLst>
          </p:cNvPr>
          <p:cNvPicPr>
            <a:picLocks noChangeAspect="1"/>
          </p:cNvPicPr>
          <p:nvPr/>
        </p:nvPicPr>
        <p:blipFill>
          <a:blip r:embed="rId3"/>
          <a:stretch>
            <a:fillRect/>
          </a:stretch>
        </p:blipFill>
        <p:spPr>
          <a:xfrm>
            <a:off x="8584290" y="204556"/>
            <a:ext cx="2139935" cy="1788602"/>
          </a:xfrm>
          <a:prstGeom prst="rect">
            <a:avLst/>
          </a:prstGeom>
        </p:spPr>
      </p:pic>
      <p:sp>
        <p:nvSpPr>
          <p:cNvPr id="8" name="CuadroTexto 7">
            <a:extLst>
              <a:ext uri="{FF2B5EF4-FFF2-40B4-BE49-F238E27FC236}">
                <a16:creationId xmlns:a16="http://schemas.microsoft.com/office/drawing/2014/main" xmlns="" id="{C2AC5E89-52EE-48D6-88DD-59B8F3223E9E}"/>
              </a:ext>
            </a:extLst>
          </p:cNvPr>
          <p:cNvSpPr txBox="1"/>
          <p:nvPr/>
        </p:nvSpPr>
        <p:spPr>
          <a:xfrm>
            <a:off x="6678226" y="2833518"/>
            <a:ext cx="4951521" cy="2031325"/>
          </a:xfrm>
          <a:prstGeom prst="rect">
            <a:avLst/>
          </a:prstGeom>
          <a:solidFill>
            <a:schemeClr val="accent5">
              <a:lumMod val="20000"/>
              <a:lumOff val="80000"/>
            </a:schemeClr>
          </a:solidFill>
          <a:ln>
            <a:solidFill>
              <a:schemeClr val="accent1"/>
            </a:solidFill>
          </a:ln>
        </p:spPr>
        <p:txBody>
          <a:bodyPr wrap="square">
            <a:spAutoFit/>
          </a:bodyPr>
          <a:lstStyle/>
          <a:p>
            <a:pPr algn="l"/>
            <a:r>
              <a:rPr lang="es-ES" b="1" i="0" dirty="0">
                <a:effectLst/>
                <a:latin typeface="Arial" panose="020B0604020202020204" pitchFamily="34" charset="0"/>
              </a:rPr>
              <a:t>Analicemos el ejemplo: </a:t>
            </a:r>
          </a:p>
          <a:p>
            <a:pPr algn="l"/>
            <a:endParaRPr lang="es-ES" b="1" i="0" dirty="0">
              <a:effectLst/>
              <a:latin typeface="Arial" panose="020B0604020202020204" pitchFamily="34" charset="0"/>
            </a:endParaRPr>
          </a:p>
          <a:p>
            <a:pPr algn="just"/>
            <a:r>
              <a:rPr lang="es-ES" b="1" i="0" dirty="0">
                <a:effectLst/>
                <a:latin typeface="Arial" panose="020B0604020202020204" pitchFamily="34" charset="0"/>
              </a:rPr>
              <a:t>Lea la escala de apreciación e imagine que usted tuviera que evaluar a los</a:t>
            </a:r>
            <a:br>
              <a:rPr lang="es-ES" b="1" i="0" dirty="0">
                <a:effectLst/>
                <a:latin typeface="Arial" panose="020B0604020202020204" pitchFamily="34" charset="0"/>
              </a:rPr>
            </a:br>
            <a:r>
              <a:rPr lang="es-ES" b="1" i="0" dirty="0">
                <a:effectLst/>
                <a:latin typeface="Arial" panose="020B0604020202020204" pitchFamily="34" charset="0"/>
              </a:rPr>
              <a:t>alumnos aplicando esta escala. ¿Podría hacerlo?</a:t>
            </a:r>
            <a:br>
              <a:rPr lang="es-ES" b="1" i="0" dirty="0">
                <a:effectLst/>
                <a:latin typeface="Arial" panose="020B0604020202020204" pitchFamily="34" charset="0"/>
              </a:rPr>
            </a:br>
            <a:endParaRPr lang="es-ES" b="0" i="0" dirty="0">
              <a:effectLst/>
              <a:latin typeface="Arial" panose="020B0604020202020204" pitchFamily="34" charset="0"/>
            </a:endParaRPr>
          </a:p>
        </p:txBody>
      </p:sp>
    </p:spTree>
    <p:extLst>
      <p:ext uri="{BB962C8B-B14F-4D97-AF65-F5344CB8AC3E}">
        <p14:creationId xmlns:p14="http://schemas.microsoft.com/office/powerpoint/2010/main" val="39524322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1A92B88E-7B63-42CA-B9C9-51F654F43690}"/>
              </a:ext>
            </a:extLst>
          </p:cNvPr>
          <p:cNvSpPr txBox="1"/>
          <p:nvPr/>
        </p:nvSpPr>
        <p:spPr>
          <a:xfrm>
            <a:off x="321555" y="262909"/>
            <a:ext cx="11361363" cy="4247317"/>
          </a:xfrm>
          <a:prstGeom prst="rect">
            <a:avLst/>
          </a:prstGeom>
          <a:noFill/>
          <a:ln>
            <a:solidFill>
              <a:schemeClr val="accent1"/>
            </a:solidFill>
          </a:ln>
        </p:spPr>
        <p:txBody>
          <a:bodyPr wrap="square">
            <a:spAutoFit/>
          </a:bodyPr>
          <a:lstStyle/>
          <a:p>
            <a:pPr algn="just"/>
            <a:r>
              <a:rPr lang="es-ES" b="0" i="0" dirty="0">
                <a:solidFill>
                  <a:srgbClr val="333333"/>
                </a:solidFill>
                <a:effectLst/>
                <a:latin typeface="Arial" panose="020B0604020202020204" pitchFamily="34" charset="0"/>
              </a:rPr>
              <a:t>Aunque en la mayoría de los criterios se describe claramente cuál es el desempeño esperado, probablemente, el último “Calidad del Juego” le </a:t>
            </a:r>
            <a:r>
              <a:rPr lang="es-ES" b="1" i="0" dirty="0">
                <a:solidFill>
                  <a:srgbClr val="333333"/>
                </a:solidFill>
                <a:effectLst/>
                <a:latin typeface="Arial" panose="020B0604020202020204" pitchFamily="34" charset="0"/>
              </a:rPr>
              <a:t>resultaría difícil aplicar</a:t>
            </a:r>
            <a:r>
              <a:rPr lang="es-ES" b="0" i="0" dirty="0">
                <a:solidFill>
                  <a:srgbClr val="333333"/>
                </a:solidFill>
                <a:effectLst/>
                <a:latin typeface="Arial" panose="020B0604020202020204" pitchFamily="34" charset="0"/>
              </a:rPr>
              <a:t>, ya que el profesor no describe qué entenderá por este aspecto.</a:t>
            </a:r>
          </a:p>
          <a:p>
            <a:pPr algn="just"/>
            <a:endParaRPr lang="es-ES" dirty="0">
              <a:solidFill>
                <a:srgbClr val="333333"/>
              </a:solidFill>
              <a:latin typeface="Arial" panose="020B0604020202020204" pitchFamily="34" charset="0"/>
            </a:endParaRPr>
          </a:p>
          <a:p>
            <a:pPr algn="just"/>
            <a:r>
              <a:rPr lang="es-ES" b="0" i="0" dirty="0">
                <a:solidFill>
                  <a:srgbClr val="333333"/>
                </a:solidFill>
                <a:effectLst/>
                <a:latin typeface="Arial" panose="020B0604020202020204" pitchFamily="34" charset="0"/>
              </a:rPr>
              <a:t> “Juego” podría significar que el alumno participe en al menos una jugada, que juegue constantemente o que el juego entre los equipos resulte fluido, entre otros. </a:t>
            </a:r>
          </a:p>
          <a:p>
            <a:pPr algn="just"/>
            <a:endParaRPr lang="es-ES" dirty="0">
              <a:solidFill>
                <a:srgbClr val="333333"/>
              </a:solidFill>
              <a:latin typeface="Arial" panose="020B0604020202020204" pitchFamily="34" charset="0"/>
            </a:endParaRPr>
          </a:p>
          <a:p>
            <a:pPr algn="just"/>
            <a:r>
              <a:rPr lang="es-ES" b="0" i="0" dirty="0">
                <a:solidFill>
                  <a:srgbClr val="333333"/>
                </a:solidFill>
                <a:effectLst/>
                <a:latin typeface="Arial" panose="020B0604020202020204" pitchFamily="34" charset="0"/>
              </a:rPr>
              <a:t>El profesor puede haber pensado en una de esas alternativas, pero excluir otras; y podría </a:t>
            </a:r>
            <a:r>
              <a:rPr lang="es-ES" b="1" i="0" dirty="0">
                <a:solidFill>
                  <a:srgbClr val="333333"/>
                </a:solidFill>
                <a:effectLst/>
                <a:latin typeface="Arial" panose="020B0604020202020204" pitchFamily="34" charset="0"/>
              </a:rPr>
              <a:t>cambiar su criterio</a:t>
            </a:r>
            <a:r>
              <a:rPr lang="es-ES" b="0" i="0" dirty="0">
                <a:solidFill>
                  <a:srgbClr val="333333"/>
                </a:solidFill>
                <a:effectLst/>
                <a:latin typeface="Arial" panose="020B0604020202020204" pitchFamily="34" charset="0"/>
              </a:rPr>
              <a:t> a medida que observa las distintas conductas y desempeños de los equipos.</a:t>
            </a:r>
          </a:p>
          <a:p>
            <a:pPr algn="just"/>
            <a:endParaRPr lang="es-ES" b="0" i="0" dirty="0">
              <a:solidFill>
                <a:srgbClr val="333333"/>
              </a:solidFill>
              <a:effectLst/>
              <a:latin typeface="Arial" panose="020B0604020202020204" pitchFamily="34" charset="0"/>
            </a:endParaRPr>
          </a:p>
          <a:p>
            <a:pPr algn="just"/>
            <a:r>
              <a:rPr lang="es-ES" b="1" i="0" dirty="0">
                <a:solidFill>
                  <a:srgbClr val="333333"/>
                </a:solidFill>
                <a:effectLst/>
                <a:latin typeface="Arial" panose="020B0604020202020204" pitchFamily="34" charset="0"/>
              </a:rPr>
              <a:t>¿Qué implicancias tiene esto al momento de evaluar el desempeño de los alumnos?</a:t>
            </a:r>
          </a:p>
          <a:p>
            <a:pPr algn="just"/>
            <a:endParaRPr lang="es-ES" b="0" i="0" dirty="0">
              <a:solidFill>
                <a:srgbClr val="333333"/>
              </a:solidFill>
              <a:effectLst/>
              <a:latin typeface="Arial" panose="020B0604020202020204" pitchFamily="34" charset="0"/>
            </a:endParaRPr>
          </a:p>
          <a:p>
            <a:pPr algn="just"/>
            <a:r>
              <a:rPr lang="es-ES" b="0" i="0" dirty="0">
                <a:solidFill>
                  <a:srgbClr val="333333"/>
                </a:solidFill>
                <a:effectLst/>
                <a:latin typeface="Arial" panose="020B0604020202020204" pitchFamily="34" charset="0"/>
              </a:rPr>
              <a:t>Al ir evaluando cada equipo y cada alumno, probablemente el profesor considere diferentes aspectos dentro de “Calidad del Juego”. Así, los grupos serán evaluados con </a:t>
            </a:r>
            <a:r>
              <a:rPr lang="es-ES" b="1" i="0" dirty="0">
                <a:solidFill>
                  <a:srgbClr val="333333"/>
                </a:solidFill>
                <a:effectLst/>
                <a:latin typeface="Arial" panose="020B0604020202020204" pitchFamily="34" charset="0"/>
              </a:rPr>
              <a:t>criterios y/o niveles de exigencia distintos</a:t>
            </a:r>
            <a:r>
              <a:rPr lang="es-ES" b="0" i="0" dirty="0">
                <a:solidFill>
                  <a:srgbClr val="333333"/>
                </a:solidFill>
                <a:effectLst/>
                <a:latin typeface="Arial" panose="020B0604020202020204" pitchFamily="34" charset="0"/>
              </a:rPr>
              <a:t>, lo que perjudicará la equidad y la objetividad de la evaluación.</a:t>
            </a:r>
          </a:p>
        </p:txBody>
      </p:sp>
      <p:pic>
        <p:nvPicPr>
          <p:cNvPr id="6" name="Imagen 5">
            <a:extLst>
              <a:ext uri="{FF2B5EF4-FFF2-40B4-BE49-F238E27FC236}">
                <a16:creationId xmlns:a16="http://schemas.microsoft.com/office/drawing/2014/main" xmlns="" id="{9A8D6019-E0F8-4729-9F58-C2CB7A1E9954}"/>
              </a:ext>
            </a:extLst>
          </p:cNvPr>
          <p:cNvPicPr>
            <a:picLocks noChangeAspect="1"/>
          </p:cNvPicPr>
          <p:nvPr/>
        </p:nvPicPr>
        <p:blipFill>
          <a:blip r:embed="rId2"/>
          <a:stretch>
            <a:fillRect/>
          </a:stretch>
        </p:blipFill>
        <p:spPr>
          <a:xfrm>
            <a:off x="9075906" y="4510225"/>
            <a:ext cx="2402921" cy="2008411"/>
          </a:xfrm>
          <a:prstGeom prst="rect">
            <a:avLst/>
          </a:prstGeom>
        </p:spPr>
      </p:pic>
    </p:spTree>
    <p:extLst>
      <p:ext uri="{BB962C8B-B14F-4D97-AF65-F5344CB8AC3E}">
        <p14:creationId xmlns:p14="http://schemas.microsoft.com/office/powerpoint/2010/main" val="13883587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5A2042AA-3A8F-4757-90AF-9C2C69ED681F}"/>
              </a:ext>
            </a:extLst>
          </p:cNvPr>
          <p:cNvSpPr txBox="1"/>
          <p:nvPr/>
        </p:nvSpPr>
        <p:spPr>
          <a:xfrm>
            <a:off x="570391" y="1089279"/>
            <a:ext cx="6094520" cy="369332"/>
          </a:xfrm>
          <a:prstGeom prst="rect">
            <a:avLst/>
          </a:prstGeom>
          <a:noFill/>
        </p:spPr>
        <p:txBody>
          <a:bodyPr wrap="square">
            <a:spAutoFit/>
          </a:bodyPr>
          <a:lstStyle/>
          <a:p>
            <a:pPr algn="l"/>
            <a:r>
              <a:rPr lang="es-CL" b="0" i="0" dirty="0">
                <a:solidFill>
                  <a:srgbClr val="3E3E3E"/>
                </a:solidFill>
                <a:effectLst/>
                <a:latin typeface="Arial" panose="020B0604020202020204" pitchFamily="34" charset="0"/>
              </a:rPr>
              <a:t>Ejemplo: </a:t>
            </a:r>
            <a:r>
              <a:rPr lang="es-CL" b="1" i="0" dirty="0">
                <a:solidFill>
                  <a:srgbClr val="006CB8"/>
                </a:solidFill>
                <a:effectLst/>
                <a:latin typeface="Arial" panose="020B0604020202020204" pitchFamily="34" charset="0"/>
              </a:rPr>
              <a:t>El afiche</a:t>
            </a:r>
          </a:p>
        </p:txBody>
      </p:sp>
      <p:sp>
        <p:nvSpPr>
          <p:cNvPr id="5" name="CuadroTexto 4">
            <a:extLst>
              <a:ext uri="{FF2B5EF4-FFF2-40B4-BE49-F238E27FC236}">
                <a16:creationId xmlns:a16="http://schemas.microsoft.com/office/drawing/2014/main" xmlns="" id="{D02BCE97-42E2-40F8-8A4F-BFBA21EF1787}"/>
              </a:ext>
            </a:extLst>
          </p:cNvPr>
          <p:cNvSpPr txBox="1"/>
          <p:nvPr/>
        </p:nvSpPr>
        <p:spPr>
          <a:xfrm>
            <a:off x="2408069" y="178423"/>
            <a:ext cx="6094520" cy="646331"/>
          </a:xfrm>
          <a:prstGeom prst="rect">
            <a:avLst/>
          </a:prstGeom>
          <a:noFill/>
          <a:ln>
            <a:solidFill>
              <a:schemeClr val="accent1"/>
            </a:solidFill>
          </a:ln>
        </p:spPr>
        <p:txBody>
          <a:bodyPr wrap="square">
            <a:spAutoFit/>
          </a:bodyPr>
          <a:lstStyle/>
          <a:p>
            <a:pPr algn="ctr"/>
            <a:r>
              <a:rPr lang="es-ES" b="1" i="0" dirty="0">
                <a:effectLst/>
                <a:latin typeface="Arial" panose="020B0604020202020204" pitchFamily="34" charset="0"/>
              </a:rPr>
              <a:t>Evaluaciones de desempeños, ejecuciones o productos</a:t>
            </a:r>
            <a:endParaRPr lang="es-ES" b="0" i="0" dirty="0">
              <a:effectLst/>
              <a:latin typeface="Arial" panose="020B0604020202020204" pitchFamily="34" charset="0"/>
            </a:endParaRPr>
          </a:p>
        </p:txBody>
      </p:sp>
      <p:sp>
        <p:nvSpPr>
          <p:cNvPr id="6" name="Rectangle 1">
            <a:extLst>
              <a:ext uri="{FF2B5EF4-FFF2-40B4-BE49-F238E27FC236}">
                <a16:creationId xmlns:a16="http://schemas.microsoft.com/office/drawing/2014/main" xmlns="" id="{4B6D2238-07EA-4DAA-A214-5E4B98CADEC7}"/>
              </a:ext>
            </a:extLst>
          </p:cNvPr>
          <p:cNvSpPr>
            <a:spLocks noChangeArrowheads="1"/>
          </p:cNvSpPr>
          <p:nvPr/>
        </p:nvSpPr>
        <p:spPr bwMode="auto">
          <a:xfrm>
            <a:off x="372862" y="1448294"/>
            <a:ext cx="11098166" cy="3508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s-CL" altLang="es-CL" sz="2000" b="0" i="0" u="none" strike="noStrike" cap="none" normalizeH="0" baseline="0" dirty="0">
              <a:ln>
                <a:noFill/>
              </a:ln>
              <a:solidFill>
                <a:srgbClr val="333333"/>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sz="20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Un docente de enseñanza media trabajó con sus alumnos “el afiche” como un medio </a:t>
            </a:r>
            <a:br>
              <a:rPr kumimoji="0" lang="es-CL" altLang="es-CL" sz="20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br>
            <a:r>
              <a:rPr kumimoji="0" lang="es-CL" altLang="es-CL" sz="20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de comunicación visual. Al finalizar la unidad les propone a sus alumnos la siguiente evaluación</a:t>
            </a:r>
            <a:r>
              <a:rPr kumimoji="0" lang="es-CL" altLang="es-CL" sz="10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a:t>
            </a:r>
            <a:endParaRPr kumimoji="0" lang="es-CL" altLang="es-CL"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  </a:t>
            </a:r>
            <a:r>
              <a:rPr kumimoji="0" lang="es-CL" altLang="es-CL" sz="162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          </a:t>
            </a:r>
            <a:endParaRPr kumimoji="0" lang="es-CL" altLang="es-CL" sz="1800" b="0" i="0" u="none" strike="noStrike" cap="none" normalizeH="0" baseline="0" dirty="0">
              <a:ln>
                <a:noFill/>
              </a:ln>
              <a:solidFill>
                <a:schemeClr val="tx1"/>
              </a:solidFill>
              <a:effectLst/>
              <a:latin typeface="Arial" panose="020B0604020202020204" pitchFamily="34" charset="0"/>
            </a:endParaRPr>
          </a:p>
        </p:txBody>
      </p:sp>
      <p:pic>
        <p:nvPicPr>
          <p:cNvPr id="17410" name="Picture 2" descr="afiche">
            <a:extLst>
              <a:ext uri="{FF2B5EF4-FFF2-40B4-BE49-F238E27FC236}">
                <a16:creationId xmlns:a16="http://schemas.microsoft.com/office/drawing/2014/main" xmlns="" id="{2F6BF6C3-5702-4073-B526-B34106329D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9974" y="2645945"/>
            <a:ext cx="7493420" cy="3606459"/>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El afiche">
            <a:extLst>
              <a:ext uri="{FF2B5EF4-FFF2-40B4-BE49-F238E27FC236}">
                <a16:creationId xmlns:a16="http://schemas.microsoft.com/office/drawing/2014/main" xmlns="" id="{C3CCB0D3-3194-485B-BAC2-2EFFB43610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9037" y="106531"/>
            <a:ext cx="1959988" cy="163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5881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383BF16-9233-4128-8C02-7886F0577831}"/>
              </a:ext>
            </a:extLst>
          </p:cNvPr>
          <p:cNvSpPr txBox="1"/>
          <p:nvPr/>
        </p:nvSpPr>
        <p:spPr>
          <a:xfrm>
            <a:off x="259601" y="149492"/>
            <a:ext cx="11592087" cy="1754326"/>
          </a:xfrm>
          <a:prstGeom prst="rect">
            <a:avLst/>
          </a:prstGeom>
          <a:solidFill>
            <a:schemeClr val="accent5">
              <a:lumMod val="20000"/>
              <a:lumOff val="80000"/>
            </a:schemeClr>
          </a:solidFill>
          <a:ln>
            <a:solidFill>
              <a:schemeClr val="accent1"/>
            </a:solidFill>
          </a:ln>
        </p:spPr>
        <p:txBody>
          <a:bodyPr wrap="square">
            <a:spAutoFit/>
          </a:bodyPr>
          <a:lstStyle/>
          <a:p>
            <a:r>
              <a:rPr lang="es-ES" dirty="0"/>
              <a:t>Analicemos el ejemplo</a:t>
            </a:r>
          </a:p>
          <a:p>
            <a:r>
              <a:rPr lang="es-ES" dirty="0"/>
              <a:t>¿Se relacionan los aspectos que se evaluarán con las instrucciones entregadas por el docente?</a:t>
            </a:r>
          </a:p>
          <a:p>
            <a:r>
              <a:rPr lang="es-ES" dirty="0"/>
              <a:t>Los tres primeros aspectos fueron comunicados claramente a los alumnos en las instrucciones. En cambio, el último implica evaluar un aspecto no indicado en las instrucciones que recibieron sus alumnos.</a:t>
            </a:r>
          </a:p>
          <a:p>
            <a:r>
              <a:rPr lang="es-ES" dirty="0"/>
              <a:t>Un grupo de alumnos recibió el siguiente resultado:</a:t>
            </a:r>
          </a:p>
          <a:p>
            <a:endParaRPr lang="es-ES" dirty="0"/>
          </a:p>
        </p:txBody>
      </p:sp>
      <p:pic>
        <p:nvPicPr>
          <p:cNvPr id="18434" name="Picture 2" descr="afiche_2">
            <a:extLst>
              <a:ext uri="{FF2B5EF4-FFF2-40B4-BE49-F238E27FC236}">
                <a16:creationId xmlns:a16="http://schemas.microsoft.com/office/drawing/2014/main" xmlns="" id="{73DD14AD-6B25-4ACD-AE3D-FA5B20F4F0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600" y="1681875"/>
            <a:ext cx="7801323" cy="4141875"/>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xmlns="" id="{BAF4E1C0-3C4F-450F-921C-C8E4F9DA24AB}"/>
              </a:ext>
            </a:extLst>
          </p:cNvPr>
          <p:cNvSpPr txBox="1"/>
          <p:nvPr/>
        </p:nvSpPr>
        <p:spPr>
          <a:xfrm>
            <a:off x="8318377" y="2184193"/>
            <a:ext cx="3533311" cy="4247317"/>
          </a:xfrm>
          <a:prstGeom prst="rect">
            <a:avLst/>
          </a:prstGeom>
          <a:solidFill>
            <a:schemeClr val="accent6">
              <a:lumMod val="20000"/>
              <a:lumOff val="80000"/>
            </a:schemeClr>
          </a:solidFill>
          <a:ln>
            <a:solidFill>
              <a:schemeClr val="accent1"/>
            </a:solidFill>
          </a:ln>
        </p:spPr>
        <p:txBody>
          <a:bodyPr wrap="square">
            <a:spAutoFit/>
          </a:bodyPr>
          <a:lstStyle/>
          <a:p>
            <a:pPr algn="just"/>
            <a:r>
              <a:rPr lang="es-ES" b="1" i="1" dirty="0">
                <a:solidFill>
                  <a:srgbClr val="333333"/>
                </a:solidFill>
                <a:effectLst/>
                <a:latin typeface="Arial" panose="020B0604020202020204" pitchFamily="34" charset="0"/>
              </a:rPr>
              <a:t>¿Refleja este resultado lo que aprendieron los alumnos?</a:t>
            </a:r>
            <a:endParaRPr lang="es-ES" b="0" i="1" dirty="0">
              <a:solidFill>
                <a:srgbClr val="333333"/>
              </a:solidFill>
              <a:effectLst/>
              <a:latin typeface="Arial" panose="020B0604020202020204" pitchFamily="34" charset="0"/>
            </a:endParaRPr>
          </a:p>
          <a:p>
            <a:pPr algn="just"/>
            <a:r>
              <a:rPr lang="es-ES" b="0" i="1" dirty="0">
                <a:solidFill>
                  <a:srgbClr val="333333"/>
                </a:solidFill>
                <a:effectLst/>
                <a:latin typeface="Arial" panose="020B0604020202020204" pitchFamily="34" charset="0"/>
              </a:rPr>
              <a:t>En este caso, es probable que no, pues el aspecto que el docente indica como “no logrado” se relaciona con un criterio de evaluación que no explicitó en las instrucciones. Si, al realizar el afiche, estos alumnos hubieran sabido que era un requisito utilizar materiales reciclados, probablemente lo hubieran hecho, y su resultado sería distinto.</a:t>
            </a:r>
          </a:p>
        </p:txBody>
      </p:sp>
    </p:spTree>
    <p:extLst>
      <p:ext uri="{BB962C8B-B14F-4D97-AF65-F5344CB8AC3E}">
        <p14:creationId xmlns:p14="http://schemas.microsoft.com/office/powerpoint/2010/main" val="29268118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280927B4-56FF-4DD4-9D75-FA2054113FEA}"/>
              </a:ext>
            </a:extLst>
          </p:cNvPr>
          <p:cNvSpPr txBox="1"/>
          <p:nvPr/>
        </p:nvSpPr>
        <p:spPr>
          <a:xfrm>
            <a:off x="392836" y="316806"/>
            <a:ext cx="11334565" cy="2862322"/>
          </a:xfrm>
          <a:prstGeom prst="rect">
            <a:avLst/>
          </a:prstGeom>
          <a:noFill/>
        </p:spPr>
        <p:txBody>
          <a:bodyPr wrap="square">
            <a:spAutoFit/>
          </a:bodyPr>
          <a:lstStyle/>
          <a:p>
            <a:pPr algn="l"/>
            <a:r>
              <a:rPr lang="es-ES" b="0" i="0" dirty="0" err="1">
                <a:solidFill>
                  <a:srgbClr val="3E3E3E"/>
                </a:solidFill>
                <a:effectLst/>
                <a:latin typeface="Arial" panose="020B0604020202020204" pitchFamily="34" charset="0"/>
              </a:rPr>
              <a:t>Ejemplo:</a:t>
            </a:r>
            <a:r>
              <a:rPr lang="es-ES" b="1" i="0" dirty="0" err="1">
                <a:solidFill>
                  <a:srgbClr val="006CB8"/>
                </a:solidFill>
                <a:effectLst/>
                <a:latin typeface="Arial" panose="020B0604020202020204" pitchFamily="34" charset="0"/>
              </a:rPr>
              <a:t>El</a:t>
            </a:r>
            <a:r>
              <a:rPr lang="es-ES" b="1" i="0" dirty="0">
                <a:solidFill>
                  <a:srgbClr val="006CB8"/>
                </a:solidFill>
                <a:effectLst/>
                <a:latin typeface="Arial" panose="020B0604020202020204" pitchFamily="34" charset="0"/>
              </a:rPr>
              <a:t> buffet Técnico-Profesional</a:t>
            </a:r>
          </a:p>
          <a:p>
            <a:pPr algn="l"/>
            <a:endParaRPr lang="es-ES" b="1" i="0" dirty="0">
              <a:solidFill>
                <a:srgbClr val="006CB8"/>
              </a:solidFill>
              <a:effectLst/>
              <a:latin typeface="Arial" panose="020B0604020202020204" pitchFamily="34" charset="0"/>
            </a:endParaRPr>
          </a:p>
          <a:p>
            <a:pPr algn="l"/>
            <a:r>
              <a:rPr lang="es-ES" b="0" i="0" dirty="0">
                <a:solidFill>
                  <a:srgbClr val="333333"/>
                </a:solidFill>
                <a:effectLst/>
                <a:latin typeface="Arial" panose="020B0604020202020204" pitchFamily="34" charset="0"/>
              </a:rPr>
              <a:t>Una docente de Gastronomía quiere evaluar si sus alumnos y alumnas de tercero medio han aprendido a montar un buffet, contenido que ha estado trabajando las últimas semanas. Para ello, les pide formar grupos de 5 estudiantes y realizar en conjunto el montaje de un buffet, a partir de las siguientes indicaciones:</a:t>
            </a:r>
          </a:p>
          <a:p>
            <a:pPr algn="l"/>
            <a:r>
              <a:rPr lang="es-ES" b="0" i="0" dirty="0">
                <a:solidFill>
                  <a:srgbClr val="333333"/>
                </a:solidFill>
                <a:effectLst/>
                <a:latin typeface="Arial" panose="020B0604020202020204" pitchFamily="34" charset="0"/>
              </a:rPr>
              <a:t>Docente: </a:t>
            </a:r>
            <a:r>
              <a:rPr lang="es-ES" b="0" i="1" dirty="0">
                <a:solidFill>
                  <a:srgbClr val="333333"/>
                </a:solidFill>
                <a:effectLst/>
                <a:latin typeface="Arial" panose="020B0604020202020204" pitchFamily="34" charset="0"/>
              </a:rPr>
              <a:t>Deberán montar un buffet. Se evaluará la elaboración de ficha técnica, la elección del buffet según estacionalidad o temática, el montaje del buffet, la presentación en el horario determinado y, por supuesto, el cumplimiento de normas de higiene y presentación personal abordadas en las clases.</a:t>
            </a:r>
          </a:p>
          <a:p>
            <a:pPr algn="l"/>
            <a:endParaRPr lang="es-ES" b="0" i="0" dirty="0">
              <a:solidFill>
                <a:srgbClr val="333333"/>
              </a:solidFill>
              <a:effectLst/>
              <a:latin typeface="Arial" panose="020B0604020202020204" pitchFamily="34" charset="0"/>
            </a:endParaRPr>
          </a:p>
          <a:p>
            <a:pPr algn="l"/>
            <a:r>
              <a:rPr lang="es-ES" b="0" i="0" dirty="0">
                <a:solidFill>
                  <a:srgbClr val="333333"/>
                </a:solidFill>
                <a:effectLst/>
                <a:latin typeface="Arial" panose="020B0604020202020204" pitchFamily="34" charset="0"/>
              </a:rPr>
              <a:t>Para evaluar el desempeño de cada grupo, la docente utiliza el siguiente instrumento:</a:t>
            </a:r>
          </a:p>
        </p:txBody>
      </p:sp>
      <p:graphicFrame>
        <p:nvGraphicFramePr>
          <p:cNvPr id="4" name="Tabla 3">
            <a:extLst>
              <a:ext uri="{FF2B5EF4-FFF2-40B4-BE49-F238E27FC236}">
                <a16:creationId xmlns:a16="http://schemas.microsoft.com/office/drawing/2014/main" xmlns="" id="{242D4E23-E2B5-4E12-A863-FA9E5A98A96E}"/>
              </a:ext>
            </a:extLst>
          </p:cNvPr>
          <p:cNvGraphicFramePr>
            <a:graphicFrameLocks noGrp="1"/>
          </p:cNvGraphicFramePr>
          <p:nvPr>
            <p:extLst>
              <p:ext uri="{D42A27DB-BD31-4B8C-83A1-F6EECF244321}">
                <p14:modId xmlns:p14="http://schemas.microsoft.com/office/powerpoint/2010/main" val="2681767454"/>
              </p:ext>
            </p:extLst>
          </p:nvPr>
        </p:nvGraphicFramePr>
        <p:xfrm>
          <a:off x="3379789" y="3249024"/>
          <a:ext cx="8347612" cy="3292170"/>
        </p:xfrm>
        <a:graphic>
          <a:graphicData uri="http://schemas.openxmlformats.org/drawingml/2006/table">
            <a:tbl>
              <a:tblPr>
                <a:tableStyleId>{775DCB02-9BB8-47FD-8907-85C794F793BA}</a:tableStyleId>
              </a:tblPr>
              <a:tblGrid>
                <a:gridCol w="6933384">
                  <a:extLst>
                    <a:ext uri="{9D8B030D-6E8A-4147-A177-3AD203B41FA5}">
                      <a16:colId xmlns:a16="http://schemas.microsoft.com/office/drawing/2014/main" xmlns="" val="1390183674"/>
                    </a:ext>
                  </a:extLst>
                </a:gridCol>
                <a:gridCol w="733938">
                  <a:extLst>
                    <a:ext uri="{9D8B030D-6E8A-4147-A177-3AD203B41FA5}">
                      <a16:colId xmlns:a16="http://schemas.microsoft.com/office/drawing/2014/main" xmlns="" val="61070490"/>
                    </a:ext>
                  </a:extLst>
                </a:gridCol>
                <a:gridCol w="680290">
                  <a:extLst>
                    <a:ext uri="{9D8B030D-6E8A-4147-A177-3AD203B41FA5}">
                      <a16:colId xmlns:a16="http://schemas.microsoft.com/office/drawing/2014/main" xmlns="" val="3756026130"/>
                    </a:ext>
                  </a:extLst>
                </a:gridCol>
              </a:tblGrid>
              <a:tr h="356121">
                <a:tc>
                  <a:txBody>
                    <a:bodyPr/>
                    <a:lstStyle/>
                    <a:p>
                      <a:endParaRPr lang="es-CL" sz="1700" dirty="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CL" sz="1700" b="1" dirty="0">
                          <a:effectLst/>
                        </a:rPr>
                        <a:t>NL</a:t>
                      </a:r>
                      <a:endParaRPr lang="es-CL" sz="1700" dirty="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 sz="1700" dirty="0"/>
                        <a:t>L</a:t>
                      </a:r>
                      <a:endParaRPr lang="es-CL" sz="1700" dirty="0"/>
                    </a:p>
                  </a:txBody>
                  <a:tcPr marL="84492" marR="84492" marT="42246" marB="4224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193794318"/>
                  </a:ext>
                </a:extLst>
              </a:tr>
              <a:tr h="359339">
                <a:tc>
                  <a:txBody>
                    <a:bodyPr/>
                    <a:lstStyle/>
                    <a:p>
                      <a:r>
                        <a:rPr lang="es-ES" sz="1700">
                          <a:effectLst/>
                        </a:rPr>
                        <a:t>· Elaboran la ficha técnica de todas las preparaciones presentadas.</a:t>
                      </a: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311796958"/>
                  </a:ext>
                </a:extLst>
              </a:tr>
              <a:tr h="411685">
                <a:tc>
                  <a:txBody>
                    <a:bodyPr/>
                    <a:lstStyle/>
                    <a:p>
                      <a:r>
                        <a:rPr lang="es-ES" sz="1700">
                          <a:effectLst/>
                        </a:rPr>
                        <a:t>· El Buffet es acorde a los requerimientos de estacionalidad o temática.</a:t>
                      </a: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11375920"/>
                  </a:ext>
                </a:extLst>
              </a:tr>
              <a:tr h="356121">
                <a:tc>
                  <a:txBody>
                    <a:bodyPr/>
                    <a:lstStyle/>
                    <a:p>
                      <a:r>
                        <a:rPr lang="es-ES" sz="1700">
                          <a:effectLst/>
                        </a:rPr>
                        <a:t>· Presentan buffet en el tiempo determinado.</a:t>
                      </a: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015542110"/>
                  </a:ext>
                </a:extLst>
              </a:tr>
              <a:tr h="359339">
                <a:tc>
                  <a:txBody>
                    <a:bodyPr/>
                    <a:lstStyle/>
                    <a:p>
                      <a:r>
                        <a:rPr lang="es-ES" sz="1700">
                          <a:effectLst/>
                        </a:rPr>
                        <a:t>· Cumplen con las normas de presentación personal.</a:t>
                      </a: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032477769"/>
                  </a:ext>
                </a:extLst>
              </a:tr>
              <a:tr h="356121">
                <a:tc>
                  <a:txBody>
                    <a:bodyPr/>
                    <a:lstStyle/>
                    <a:p>
                      <a:r>
                        <a:rPr lang="es-ES" sz="1700">
                          <a:effectLst/>
                        </a:rPr>
                        <a:t>· Cumplen con las normas de higiene.</a:t>
                      </a: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692307212"/>
                  </a:ext>
                </a:extLst>
              </a:tr>
              <a:tr h="356121">
                <a:tc>
                  <a:txBody>
                    <a:bodyPr/>
                    <a:lstStyle/>
                    <a:p>
                      <a:r>
                        <a:rPr lang="es-CL" sz="1700">
                          <a:effectLst/>
                        </a:rPr>
                        <a:t>· Calidad del Buffet</a:t>
                      </a: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a:effectLst/>
                      </a:endParaRPr>
                    </a:p>
                  </a:txBody>
                  <a:tcPr marL="105615" marR="105615" marT="105615" marB="1056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s-CL" sz="1700" dirty="0"/>
                    </a:p>
                  </a:txBody>
                  <a:tcPr marL="84492" marR="84492" marT="42246" marB="4224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661731694"/>
                  </a:ext>
                </a:extLst>
              </a:tr>
            </a:tbl>
          </a:graphicData>
        </a:graphic>
      </p:graphicFrame>
      <p:sp>
        <p:nvSpPr>
          <p:cNvPr id="5" name="Rectangle 1">
            <a:extLst>
              <a:ext uri="{FF2B5EF4-FFF2-40B4-BE49-F238E27FC236}">
                <a16:creationId xmlns:a16="http://schemas.microsoft.com/office/drawing/2014/main" xmlns="" id="{6B8E6357-2749-4C93-BB99-ACFAD3DDA0FC}"/>
              </a:ext>
            </a:extLst>
          </p:cNvPr>
          <p:cNvSpPr>
            <a:spLocks noChangeArrowheads="1"/>
          </p:cNvSpPr>
          <p:nvPr/>
        </p:nvSpPr>
        <p:spPr bwMode="auto">
          <a:xfrm flipV="1">
            <a:off x="1073758" y="1738346"/>
            <a:ext cx="1851756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800" b="0" i="0" u="none" strike="noStrike" cap="none" normalizeH="0" baseline="0">
                <a:ln>
                  <a:noFill/>
                </a:ln>
                <a:solidFill>
                  <a:schemeClr val="tx1"/>
                </a:solidFill>
                <a:effectLst/>
                <a:latin typeface="Arial" panose="020B0604020202020204" pitchFamily="34" charset="0"/>
              </a:rPr>
              <a:t/>
            </a:r>
            <a:br>
              <a:rPr kumimoji="0" lang="es-CL" altLang="es-CL" sz="1800" b="0" i="0" u="none" strike="noStrike" cap="none" normalizeH="0" baseline="0">
                <a:ln>
                  <a:noFill/>
                </a:ln>
                <a:solidFill>
                  <a:schemeClr val="tx1"/>
                </a:solidFill>
                <a:effectLst/>
                <a:latin typeface="Arial" panose="020B0604020202020204" pitchFamily="34" charset="0"/>
              </a:rPr>
            </a:br>
            <a:endParaRPr kumimoji="0" lang="es-CL" altLang="es-CL" sz="1800" b="0" i="0" u="none" strike="noStrike" cap="none" normalizeH="0" baseline="0">
              <a:ln>
                <a:noFill/>
              </a:ln>
              <a:solidFill>
                <a:schemeClr val="tx1"/>
              </a:solidFill>
              <a:effectLst/>
              <a:latin typeface="Arial" panose="020B0604020202020204" pitchFamily="34" charset="0"/>
            </a:endParaRPr>
          </a:p>
        </p:txBody>
      </p:sp>
      <p:pic>
        <p:nvPicPr>
          <p:cNvPr id="6" name="Imagen 5">
            <a:extLst>
              <a:ext uri="{FF2B5EF4-FFF2-40B4-BE49-F238E27FC236}">
                <a16:creationId xmlns:a16="http://schemas.microsoft.com/office/drawing/2014/main" xmlns="" id="{0D2657D6-BDB2-4E6C-9811-6593A43E7977}"/>
              </a:ext>
            </a:extLst>
          </p:cNvPr>
          <p:cNvPicPr>
            <a:picLocks noChangeAspect="1"/>
          </p:cNvPicPr>
          <p:nvPr/>
        </p:nvPicPr>
        <p:blipFill>
          <a:blip r:embed="rId2"/>
          <a:stretch>
            <a:fillRect/>
          </a:stretch>
        </p:blipFill>
        <p:spPr>
          <a:xfrm>
            <a:off x="464599" y="3496778"/>
            <a:ext cx="2482089" cy="2482089"/>
          </a:xfrm>
          <a:prstGeom prst="rect">
            <a:avLst/>
          </a:prstGeom>
        </p:spPr>
      </p:pic>
      <p:sp>
        <p:nvSpPr>
          <p:cNvPr id="8" name="CuadroTexto 7">
            <a:extLst>
              <a:ext uri="{FF2B5EF4-FFF2-40B4-BE49-F238E27FC236}">
                <a16:creationId xmlns:a16="http://schemas.microsoft.com/office/drawing/2014/main" xmlns="" id="{101E5D56-E38E-4370-A6AD-850EDCF7341C}"/>
              </a:ext>
            </a:extLst>
          </p:cNvPr>
          <p:cNvSpPr txBox="1"/>
          <p:nvPr/>
        </p:nvSpPr>
        <p:spPr>
          <a:xfrm>
            <a:off x="392836" y="6125665"/>
            <a:ext cx="2849128" cy="523220"/>
          </a:xfrm>
          <a:prstGeom prst="rect">
            <a:avLst/>
          </a:prstGeom>
          <a:noFill/>
          <a:ln>
            <a:solidFill>
              <a:schemeClr val="accent1"/>
            </a:solidFill>
          </a:ln>
        </p:spPr>
        <p:txBody>
          <a:bodyPr wrap="square">
            <a:spAutoFit/>
          </a:bodyPr>
          <a:lstStyle/>
          <a:p>
            <a:pPr algn="l"/>
            <a:r>
              <a:rPr lang="es-ES" sz="1400" b="0" i="1" dirty="0">
                <a:solidFill>
                  <a:srgbClr val="333333"/>
                </a:solidFill>
                <a:effectLst/>
                <a:latin typeface="Arial" panose="020B0604020202020204" pitchFamily="34" charset="0"/>
              </a:rPr>
              <a:t>L: Logrado (1 punto); NL: No logrado (0 puntos).</a:t>
            </a:r>
            <a:endParaRPr lang="es-ES" sz="1400" b="1" i="0" dirty="0">
              <a:solidFill>
                <a:srgbClr val="FFFFFF"/>
              </a:solidFill>
              <a:effectLst/>
              <a:latin typeface="Arial" panose="020B0604020202020204" pitchFamily="34" charset="0"/>
            </a:endParaRPr>
          </a:p>
        </p:txBody>
      </p:sp>
    </p:spTree>
    <p:extLst>
      <p:ext uri="{BB962C8B-B14F-4D97-AF65-F5344CB8AC3E}">
        <p14:creationId xmlns:p14="http://schemas.microsoft.com/office/powerpoint/2010/main" val="25430015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637D717E-B001-4C22-BD66-CB076DF32164}"/>
              </a:ext>
            </a:extLst>
          </p:cNvPr>
          <p:cNvSpPr txBox="1"/>
          <p:nvPr/>
        </p:nvSpPr>
        <p:spPr>
          <a:xfrm>
            <a:off x="497149" y="61066"/>
            <a:ext cx="11159231" cy="5632311"/>
          </a:xfrm>
          <a:prstGeom prst="rect">
            <a:avLst/>
          </a:prstGeom>
          <a:noFill/>
          <a:ln>
            <a:solidFill>
              <a:schemeClr val="accent1"/>
            </a:solidFill>
          </a:ln>
        </p:spPr>
        <p:txBody>
          <a:bodyPr wrap="square">
            <a:spAutoFit/>
          </a:bodyPr>
          <a:lstStyle/>
          <a:p>
            <a:pPr algn="l"/>
            <a:r>
              <a:rPr lang="es-ES" b="1" i="0" dirty="0">
                <a:solidFill>
                  <a:srgbClr val="FFFFFF"/>
                </a:solidFill>
                <a:effectLst/>
                <a:latin typeface="Arial" panose="020B0604020202020204" pitchFamily="34" charset="0"/>
              </a:rPr>
              <a:t>Analicemos el ejemplo</a:t>
            </a:r>
          </a:p>
          <a:p>
            <a:pPr algn="l"/>
            <a:r>
              <a:rPr lang="es-ES" b="1" i="0" dirty="0">
                <a:solidFill>
                  <a:srgbClr val="333333"/>
                </a:solidFill>
                <a:effectLst/>
                <a:latin typeface="Arial" panose="020B0604020202020204" pitchFamily="34" charset="0"/>
              </a:rPr>
              <a:t>Lea la lista de cotejo e imagine que usted tuviera que evaluar a sus estudiantes aplicando esta lista. ¿Podría hacerlo?</a:t>
            </a:r>
          </a:p>
          <a:p>
            <a:pPr algn="l"/>
            <a:endParaRPr lang="es-ES" b="0" i="0" dirty="0">
              <a:solidFill>
                <a:srgbClr val="333333"/>
              </a:solidFill>
              <a:effectLst/>
              <a:latin typeface="Arial" panose="020B0604020202020204" pitchFamily="34" charset="0"/>
            </a:endParaRPr>
          </a:p>
          <a:p>
            <a:pPr algn="l"/>
            <a:r>
              <a:rPr lang="es-ES" b="0" i="0" dirty="0">
                <a:solidFill>
                  <a:srgbClr val="333333"/>
                </a:solidFill>
                <a:effectLst/>
                <a:latin typeface="Arial" panose="020B0604020202020204" pitchFamily="34" charset="0"/>
              </a:rPr>
              <a:t>Aunque en la mayoría de los aspectos se describe claramente qué se espera de los y las estudiantes, probablemente, el último “Calidad del Buffet” le resultaría difícil aplicar, ya que la docente </a:t>
            </a:r>
            <a:r>
              <a:rPr lang="es-ES" b="1" i="0" dirty="0">
                <a:solidFill>
                  <a:srgbClr val="333333"/>
                </a:solidFill>
                <a:effectLst/>
                <a:latin typeface="Arial" panose="020B0604020202020204" pitchFamily="34" charset="0"/>
              </a:rPr>
              <a:t>no describe qué entenderá por este aspecto</a:t>
            </a:r>
            <a:r>
              <a:rPr lang="es-ES" b="0" i="0" dirty="0">
                <a:solidFill>
                  <a:srgbClr val="333333"/>
                </a:solidFill>
                <a:effectLst/>
                <a:latin typeface="Arial" panose="020B0604020202020204" pitchFamily="34" charset="0"/>
              </a:rPr>
              <a:t>.</a:t>
            </a:r>
          </a:p>
          <a:p>
            <a:pPr algn="l"/>
            <a:endParaRPr lang="es-ES" dirty="0">
              <a:solidFill>
                <a:srgbClr val="333333"/>
              </a:solidFill>
              <a:latin typeface="Arial" panose="020B0604020202020204" pitchFamily="34" charset="0"/>
            </a:endParaRPr>
          </a:p>
          <a:p>
            <a:pPr algn="l"/>
            <a:endParaRPr lang="es-ES" b="0" i="0" dirty="0">
              <a:solidFill>
                <a:srgbClr val="333333"/>
              </a:solidFill>
              <a:effectLst/>
              <a:latin typeface="Arial" panose="020B0604020202020204" pitchFamily="34" charset="0"/>
            </a:endParaRPr>
          </a:p>
          <a:p>
            <a:pPr algn="l"/>
            <a:endParaRPr lang="es-ES" b="0" i="0" dirty="0">
              <a:solidFill>
                <a:srgbClr val="333333"/>
              </a:solidFill>
              <a:effectLst/>
              <a:latin typeface="Arial" panose="020B0604020202020204" pitchFamily="34" charset="0"/>
            </a:endParaRPr>
          </a:p>
          <a:p>
            <a:pPr algn="l"/>
            <a:r>
              <a:rPr lang="es-ES" b="0" i="0" dirty="0">
                <a:solidFill>
                  <a:srgbClr val="333333"/>
                </a:solidFill>
                <a:effectLst/>
                <a:latin typeface="Arial" panose="020B0604020202020204" pitchFamily="34" charset="0"/>
              </a:rPr>
              <a:t>“Calidad del Buffet” podría referirse a diversos aspectos, por ejemplo: aplicar  técnicas de cocción y corte adecuadas, el correcto montaje, la decoración y presentación de las preparaciones, entre otros. La docente puede haber pensado en uno de esos aspectos, pero excluir otros; y podría cambiar su criterio a medida que observa los distintos buffet.</a:t>
            </a:r>
          </a:p>
          <a:p>
            <a:pPr algn="l"/>
            <a:endParaRPr lang="es-ES" b="0" i="0" dirty="0">
              <a:solidFill>
                <a:srgbClr val="333333"/>
              </a:solidFill>
              <a:effectLst/>
              <a:latin typeface="Arial" panose="020B0604020202020204" pitchFamily="34" charset="0"/>
            </a:endParaRPr>
          </a:p>
          <a:p>
            <a:pPr algn="l"/>
            <a:r>
              <a:rPr lang="es-ES" b="1" i="0" dirty="0">
                <a:solidFill>
                  <a:srgbClr val="333333"/>
                </a:solidFill>
                <a:effectLst/>
                <a:latin typeface="Arial" panose="020B0604020202020204" pitchFamily="34" charset="0"/>
              </a:rPr>
              <a:t>¿Qué implicancias tiene esto al momento de evaluar el desempeño de sus estudiantes?</a:t>
            </a:r>
          </a:p>
          <a:p>
            <a:pPr algn="just"/>
            <a:endParaRPr lang="es-ES" b="0" i="0" dirty="0">
              <a:solidFill>
                <a:srgbClr val="333333"/>
              </a:solidFill>
              <a:effectLst/>
              <a:latin typeface="Arial" panose="020B0604020202020204" pitchFamily="34" charset="0"/>
            </a:endParaRPr>
          </a:p>
          <a:p>
            <a:pPr algn="l"/>
            <a:r>
              <a:rPr lang="es-ES" b="0" i="0" dirty="0">
                <a:solidFill>
                  <a:srgbClr val="333333"/>
                </a:solidFill>
                <a:effectLst/>
                <a:latin typeface="Arial" panose="020B0604020202020204" pitchFamily="34" charset="0"/>
              </a:rPr>
              <a:t>Al ir evaluando cada buffet y a cada grupo, probablemente la docente considere diferentes aspectos dentro de “Calidad del buffet”. Así, los grupos serán </a:t>
            </a:r>
            <a:r>
              <a:rPr lang="es-ES" b="1" i="0" dirty="0">
                <a:solidFill>
                  <a:srgbClr val="333333"/>
                </a:solidFill>
                <a:effectLst/>
                <a:latin typeface="Arial" panose="020B0604020202020204" pitchFamily="34" charset="0"/>
              </a:rPr>
              <a:t>evaluados</a:t>
            </a:r>
            <a:r>
              <a:rPr lang="es-ES" b="0" i="0" dirty="0">
                <a:solidFill>
                  <a:srgbClr val="333333"/>
                </a:solidFill>
                <a:effectLst/>
                <a:latin typeface="Arial" panose="020B0604020202020204" pitchFamily="34" charset="0"/>
              </a:rPr>
              <a:t> </a:t>
            </a:r>
            <a:r>
              <a:rPr lang="es-ES" b="1" i="0" dirty="0">
                <a:solidFill>
                  <a:srgbClr val="333333"/>
                </a:solidFill>
                <a:effectLst/>
                <a:latin typeface="Arial" panose="020B0604020202020204" pitchFamily="34" charset="0"/>
              </a:rPr>
              <a:t>con criterios y/o niveles de exigencia distintos</a:t>
            </a:r>
            <a:r>
              <a:rPr lang="es-ES" b="0" i="0" dirty="0">
                <a:solidFill>
                  <a:srgbClr val="333333"/>
                </a:solidFill>
                <a:effectLst/>
                <a:latin typeface="Arial" panose="020B0604020202020204" pitchFamily="34" charset="0"/>
              </a:rPr>
              <a:t>, lo que perjudicará la equidad y la objetividad de la evaluación.</a:t>
            </a:r>
          </a:p>
        </p:txBody>
      </p:sp>
    </p:spTree>
    <p:extLst>
      <p:ext uri="{BB962C8B-B14F-4D97-AF65-F5344CB8AC3E}">
        <p14:creationId xmlns:p14="http://schemas.microsoft.com/office/powerpoint/2010/main" val="311352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13067A7D-43D8-46F1-8133-FD8B249EBE62}"/>
              </a:ext>
            </a:extLst>
          </p:cNvPr>
          <p:cNvSpPr txBox="1"/>
          <p:nvPr/>
        </p:nvSpPr>
        <p:spPr>
          <a:xfrm>
            <a:off x="508246" y="352432"/>
            <a:ext cx="6094520" cy="369332"/>
          </a:xfrm>
          <a:prstGeom prst="rect">
            <a:avLst/>
          </a:prstGeom>
          <a:noFill/>
        </p:spPr>
        <p:txBody>
          <a:bodyPr wrap="square">
            <a:spAutoFit/>
          </a:bodyPr>
          <a:lstStyle/>
          <a:p>
            <a:pPr algn="l"/>
            <a:r>
              <a:rPr lang="es-CL" b="1" i="0" dirty="0">
                <a:solidFill>
                  <a:srgbClr val="006CB8"/>
                </a:solidFill>
                <a:effectLst/>
                <a:latin typeface="Arial" panose="020B0604020202020204" pitchFamily="34" charset="0"/>
              </a:rPr>
              <a:t>Instalación eléctrica Técnico-Profesional</a:t>
            </a:r>
          </a:p>
        </p:txBody>
      </p:sp>
      <p:sp>
        <p:nvSpPr>
          <p:cNvPr id="4" name="Rectangle 1">
            <a:extLst>
              <a:ext uri="{FF2B5EF4-FFF2-40B4-BE49-F238E27FC236}">
                <a16:creationId xmlns:a16="http://schemas.microsoft.com/office/drawing/2014/main" xmlns="" id="{17A6A19D-D37F-43C3-9210-14C58C81A0BE}"/>
              </a:ext>
            </a:extLst>
          </p:cNvPr>
          <p:cNvSpPr>
            <a:spLocks noChangeArrowheads="1"/>
          </p:cNvSpPr>
          <p:nvPr/>
        </p:nvSpPr>
        <p:spPr bwMode="auto">
          <a:xfrm>
            <a:off x="92931" y="334562"/>
            <a:ext cx="11045238" cy="270843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3805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600" b="0" i="0" u="none" strike="noStrike" cap="none" normalizeH="0" baseline="0" dirty="0">
                <a:ln>
                  <a:noFill/>
                </a:ln>
                <a:solidFill>
                  <a:srgbClr val="333333"/>
                </a:solidFill>
                <a:effectLst/>
                <a:cs typeface="Arial" panose="020B0604020202020204" pitchFamily="34" charset="0"/>
              </a:rPr>
              <a:t>Para evaluar lo aprendido por sus estudiantes sobre instalaciones eléctricas domiciliarias, un docente de la especialidad de Electricidad entrega las siguientes instrucciones a los/as alumnos y alumnas:</a:t>
            </a:r>
            <a:endParaRPr kumimoji="0" lang="es-CL" altLang="es-CL"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600" b="1" i="0" u="none" strike="noStrike" cap="none" normalizeH="0" baseline="0" dirty="0">
                <a:ln>
                  <a:noFill/>
                </a:ln>
                <a:solidFill>
                  <a:srgbClr val="333333"/>
                </a:solidFill>
                <a:effectLst/>
                <a:cs typeface="Arial" panose="020B0604020202020204" pitchFamily="34" charset="0"/>
              </a:rPr>
              <a:t>Trabajo final: Elaboración de una maqueta</a:t>
            </a:r>
            <a:endParaRPr kumimoji="0" lang="es-CL" altLang="es-CL"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600" b="0" i="0" u="none" strike="noStrike" cap="none" normalizeH="0" baseline="0" dirty="0">
                <a:ln>
                  <a:noFill/>
                </a:ln>
                <a:solidFill>
                  <a:srgbClr val="333333"/>
                </a:solidFill>
                <a:effectLst/>
                <a:cs typeface="Arial" panose="020B0604020202020204" pitchFamily="34" charset="0"/>
              </a:rPr>
              <a:t>Instrucciones:</a:t>
            </a:r>
            <a:endParaRPr kumimoji="0" lang="es-CL" altLang="es-CL"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s-CL" altLang="es-CL" sz="1600" b="0" i="0" u="none" strike="noStrike" cap="none" normalizeH="0" baseline="0" dirty="0">
                <a:ln>
                  <a:noFill/>
                </a:ln>
                <a:solidFill>
                  <a:srgbClr val="333333"/>
                </a:solidFill>
                <a:effectLst/>
                <a:cs typeface="Arial" panose="020B0604020202020204" pitchFamily="34" charset="0"/>
              </a:rPr>
              <a:t>Formen parejas.</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s-CL" altLang="es-CL" sz="1600" b="0" i="0" u="none" strike="noStrike" cap="none" normalizeH="0" baseline="0" dirty="0">
                <a:ln>
                  <a:noFill/>
                </a:ln>
                <a:solidFill>
                  <a:srgbClr val="333333"/>
                </a:solidFill>
                <a:effectLst/>
                <a:cs typeface="Arial" panose="020B0604020202020204" pitchFamily="34" charset="0"/>
              </a:rPr>
              <a:t>En conjunto, elaboren una maqueta de una casa de 40 cm x 50 cm como mínimo, que incluya:</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s-CL" altLang="es-CL" sz="1600" b="0" i="0" u="none" strike="noStrike" cap="none" normalizeH="0" baseline="0" dirty="0">
                <a:ln>
                  <a:noFill/>
                </a:ln>
                <a:solidFill>
                  <a:srgbClr val="333333"/>
                </a:solidFill>
                <a:effectLst/>
                <a:cs typeface="Arial" panose="020B0604020202020204" pitchFamily="34" charset="0"/>
              </a:rPr>
              <a:t>3 puntos de luz, cada uno con el respectivo interruptor.</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s-CL" altLang="es-CL" sz="1600" b="0" i="0" u="none" strike="noStrike" cap="none" normalizeH="0" baseline="0" dirty="0">
                <a:ln>
                  <a:noFill/>
                </a:ln>
                <a:solidFill>
                  <a:srgbClr val="333333"/>
                </a:solidFill>
                <a:effectLst/>
                <a:cs typeface="Arial" panose="020B0604020202020204" pitchFamily="34" charset="0"/>
              </a:rPr>
              <a:t>2 puntos de red eléctrica, enchufes.</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s-CL" altLang="es-CL" sz="1600" b="0" i="0" u="none" strike="noStrike" cap="none" normalizeH="0" baseline="0" dirty="0">
                <a:ln>
                  <a:noFill/>
                </a:ln>
                <a:solidFill>
                  <a:srgbClr val="333333"/>
                </a:solidFill>
                <a:effectLst/>
                <a:cs typeface="Arial" panose="020B0604020202020204" pitchFamily="34" charset="0"/>
              </a:rPr>
              <a:t>Cada uno de estos puntos debe funcionar.</a:t>
            </a: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600" b="0" i="0" u="none" strike="noStrike" cap="none" normalizeH="0" baseline="0" dirty="0">
                <a:ln>
                  <a:noFill/>
                </a:ln>
                <a:solidFill>
                  <a:srgbClr val="333333"/>
                </a:solidFill>
                <a:effectLst/>
                <a:cs typeface="Arial" panose="020B0604020202020204" pitchFamily="34" charset="0"/>
              </a:rPr>
              <a:t>Una vez que sus estudiantes han entregado sus maquetas, el docente utiliza la siguiente lista de cotejo para evaluar su desempeño:</a:t>
            </a:r>
            <a:endParaRPr kumimoji="0" lang="es-CL" altLang="es-CL" sz="1600" b="0" i="0" u="none" strike="noStrike" cap="none" normalizeH="0" baseline="0" dirty="0">
              <a:ln>
                <a:noFill/>
              </a:ln>
              <a:solidFill>
                <a:schemeClr val="tx1"/>
              </a:solidFill>
              <a:effectLst/>
            </a:endParaRPr>
          </a:p>
        </p:txBody>
      </p:sp>
      <p:pic>
        <p:nvPicPr>
          <p:cNvPr id="5" name="Imagen 4">
            <a:extLst>
              <a:ext uri="{FF2B5EF4-FFF2-40B4-BE49-F238E27FC236}">
                <a16:creationId xmlns:a16="http://schemas.microsoft.com/office/drawing/2014/main" xmlns="" id="{B8C7456B-29B8-4DB4-B747-24883913FB47}"/>
              </a:ext>
            </a:extLst>
          </p:cNvPr>
          <p:cNvPicPr>
            <a:picLocks noChangeAspect="1"/>
          </p:cNvPicPr>
          <p:nvPr/>
        </p:nvPicPr>
        <p:blipFill>
          <a:blip r:embed="rId2"/>
          <a:stretch>
            <a:fillRect/>
          </a:stretch>
        </p:blipFill>
        <p:spPr>
          <a:xfrm>
            <a:off x="10263164" y="370452"/>
            <a:ext cx="1750011" cy="1750011"/>
          </a:xfrm>
          <a:prstGeom prst="rect">
            <a:avLst/>
          </a:prstGeom>
        </p:spPr>
      </p:pic>
      <p:graphicFrame>
        <p:nvGraphicFramePr>
          <p:cNvPr id="6" name="Tabla 5">
            <a:extLst>
              <a:ext uri="{FF2B5EF4-FFF2-40B4-BE49-F238E27FC236}">
                <a16:creationId xmlns:a16="http://schemas.microsoft.com/office/drawing/2014/main" xmlns="" id="{D503AF5B-9F83-4D03-9F15-74C4F6255CD0}"/>
              </a:ext>
            </a:extLst>
          </p:cNvPr>
          <p:cNvGraphicFramePr>
            <a:graphicFrameLocks noGrp="1"/>
          </p:cNvGraphicFramePr>
          <p:nvPr>
            <p:extLst>
              <p:ext uri="{D42A27DB-BD31-4B8C-83A1-F6EECF244321}">
                <p14:modId xmlns:p14="http://schemas.microsoft.com/office/powerpoint/2010/main" val="634287998"/>
              </p:ext>
            </p:extLst>
          </p:nvPr>
        </p:nvGraphicFramePr>
        <p:xfrm>
          <a:off x="1420427" y="3042996"/>
          <a:ext cx="7857742" cy="3456940"/>
        </p:xfrm>
        <a:graphic>
          <a:graphicData uri="http://schemas.openxmlformats.org/drawingml/2006/table">
            <a:tbl>
              <a:tblPr/>
              <a:tblGrid>
                <a:gridCol w="6480184">
                  <a:extLst>
                    <a:ext uri="{9D8B030D-6E8A-4147-A177-3AD203B41FA5}">
                      <a16:colId xmlns:a16="http://schemas.microsoft.com/office/drawing/2014/main" xmlns="" val="2521980034"/>
                    </a:ext>
                  </a:extLst>
                </a:gridCol>
                <a:gridCol w="668611">
                  <a:extLst>
                    <a:ext uri="{9D8B030D-6E8A-4147-A177-3AD203B41FA5}">
                      <a16:colId xmlns:a16="http://schemas.microsoft.com/office/drawing/2014/main" xmlns="" val="3566856799"/>
                    </a:ext>
                  </a:extLst>
                </a:gridCol>
                <a:gridCol w="708947">
                  <a:extLst>
                    <a:ext uri="{9D8B030D-6E8A-4147-A177-3AD203B41FA5}">
                      <a16:colId xmlns:a16="http://schemas.microsoft.com/office/drawing/2014/main" xmlns="" val="1411099804"/>
                    </a:ext>
                  </a:extLst>
                </a:gridCol>
              </a:tblGrid>
              <a:tr h="510117">
                <a:tc>
                  <a:txBody>
                    <a:bodyPr/>
                    <a:lstStyle/>
                    <a:p>
                      <a:pPr algn="ctr"/>
                      <a:r>
                        <a:rPr lang="es-CL" sz="1600" dirty="0">
                          <a:effectLst/>
                        </a:rPr>
                        <a:t> Aspectos a evaluar</a:t>
                      </a: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s-CL" sz="1300" b="1">
                          <a:effectLst/>
                        </a:rPr>
                        <a:t>SÍ</a:t>
                      </a:r>
                      <a:endParaRPr lang="es-CL" sz="130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s-CL" sz="1300" b="1" dirty="0">
                          <a:effectLst/>
                        </a:rPr>
                        <a:t>NO</a:t>
                      </a:r>
                      <a:endParaRPr lang="es-CL" sz="1300" dirty="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625183393"/>
                  </a:ext>
                </a:extLst>
              </a:tr>
              <a:tr h="450500">
                <a:tc>
                  <a:txBody>
                    <a:bodyPr/>
                    <a:lstStyle/>
                    <a:p>
                      <a:r>
                        <a:rPr lang="es-ES" sz="1600">
                          <a:effectLst/>
                        </a:rPr>
                        <a:t>1.       La maqueta cumple con las dimensiones mínimas requeridas.</a:t>
                      </a: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3049297378"/>
                  </a:ext>
                </a:extLst>
              </a:tr>
              <a:tr h="293240">
                <a:tc>
                  <a:txBody>
                    <a:bodyPr/>
                    <a:lstStyle/>
                    <a:p>
                      <a:r>
                        <a:rPr lang="es-ES" sz="1600" dirty="0">
                          <a:effectLst/>
                        </a:rPr>
                        <a:t>2.       Cuenta con tres puntos de luz.</a:t>
                      </a: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dirty="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3108228445"/>
                  </a:ext>
                </a:extLst>
              </a:tr>
              <a:tr h="450500">
                <a:tc>
                  <a:txBody>
                    <a:bodyPr/>
                    <a:lstStyle/>
                    <a:p>
                      <a:r>
                        <a:rPr lang="es-ES" sz="1600" dirty="0">
                          <a:effectLst/>
                        </a:rPr>
                        <a:t>3.       Todos los puntos de luz incluidos encienden y apagan correctamente.</a:t>
                      </a: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272216817"/>
                  </a:ext>
                </a:extLst>
              </a:tr>
              <a:tr h="293240">
                <a:tc>
                  <a:txBody>
                    <a:bodyPr/>
                    <a:lstStyle/>
                    <a:p>
                      <a:r>
                        <a:rPr lang="es-ES" sz="1600" dirty="0">
                          <a:effectLst/>
                        </a:rPr>
                        <a:t>4.       Cuenta con dos puntos de red eléctrica.</a:t>
                      </a: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dirty="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2419821849"/>
                  </a:ext>
                </a:extLst>
              </a:tr>
              <a:tr h="450500">
                <a:tc>
                  <a:txBody>
                    <a:bodyPr/>
                    <a:lstStyle/>
                    <a:p>
                      <a:r>
                        <a:rPr lang="es-ES" sz="1600">
                          <a:effectLst/>
                        </a:rPr>
                        <a:t>5.       Los puntos de red eléctrica incluidos entregan energía.</a:t>
                      </a: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xmlns="" val="3044344524"/>
                  </a:ext>
                </a:extLst>
              </a:tr>
              <a:tr h="765019">
                <a:tc>
                  <a:txBody>
                    <a:bodyPr/>
                    <a:lstStyle/>
                    <a:p>
                      <a:r>
                        <a:rPr lang="es-ES" sz="1600" dirty="0">
                          <a:effectLst/>
                        </a:rPr>
                        <a:t>6.       Los puntos de red eléctrica están ubicados en la maqueta de forma alternada. (Un Interruptor, un enchufe – un Interruptor, un enchufe)</a:t>
                      </a: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a:effectLst/>
                      </a:endParaRPr>
                    </a:p>
                  </a:txBody>
                  <a:tcPr marL="85656" marR="85656" marT="85656" marB="856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s-CL" sz="1300" dirty="0"/>
                    </a:p>
                  </a:txBody>
                  <a:tcPr marL="68525" marR="68525" marT="34263" marB="3426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88330186"/>
                  </a:ext>
                </a:extLst>
              </a:tr>
            </a:tbl>
          </a:graphicData>
        </a:graphic>
      </p:graphicFrame>
      <p:sp>
        <p:nvSpPr>
          <p:cNvPr id="7" name="Rectangle 2">
            <a:extLst>
              <a:ext uri="{FF2B5EF4-FFF2-40B4-BE49-F238E27FC236}">
                <a16:creationId xmlns:a16="http://schemas.microsoft.com/office/drawing/2014/main" xmlns="" id="{A6AEA016-59F8-40F5-BF5C-22FA65B2FAE9}"/>
              </a:ext>
            </a:extLst>
          </p:cNvPr>
          <p:cNvSpPr>
            <a:spLocks noChangeArrowheads="1"/>
          </p:cNvSpPr>
          <p:nvPr/>
        </p:nvSpPr>
        <p:spPr bwMode="auto">
          <a:xfrm>
            <a:off x="6022131" y="246417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800" b="0" i="0" u="none" strike="noStrike" cap="none" normalizeH="0" baseline="0">
                <a:ln>
                  <a:noFill/>
                </a:ln>
                <a:solidFill>
                  <a:schemeClr val="tx1"/>
                </a:solidFill>
                <a:effectLst/>
                <a:latin typeface="Arial" panose="020B0604020202020204" pitchFamily="34" charset="0"/>
              </a:rPr>
              <a:t/>
            </a:r>
            <a:br>
              <a:rPr kumimoji="0" lang="es-CL" altLang="es-CL" sz="1800" b="0" i="0" u="none" strike="noStrike" cap="none" normalizeH="0" baseline="0">
                <a:ln>
                  <a:noFill/>
                </a:ln>
                <a:solidFill>
                  <a:schemeClr val="tx1"/>
                </a:solidFill>
                <a:effectLst/>
                <a:latin typeface="Arial" panose="020B0604020202020204" pitchFamily="34" charset="0"/>
              </a:rPr>
            </a:br>
            <a:endParaRPr kumimoji="0" lang="es-CL" altLang="es-CL"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334092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E7213D31-C3FF-4EEA-9E68-BEBD3B8D95DA}"/>
              </a:ext>
            </a:extLst>
          </p:cNvPr>
          <p:cNvSpPr txBox="1"/>
          <p:nvPr/>
        </p:nvSpPr>
        <p:spPr>
          <a:xfrm>
            <a:off x="488271" y="1030562"/>
            <a:ext cx="10955045" cy="4524315"/>
          </a:xfrm>
          <a:prstGeom prst="rect">
            <a:avLst/>
          </a:prstGeom>
          <a:solidFill>
            <a:schemeClr val="accent6">
              <a:lumMod val="20000"/>
              <a:lumOff val="80000"/>
            </a:schemeClr>
          </a:solidFill>
          <a:ln>
            <a:solidFill>
              <a:schemeClr val="accent1"/>
            </a:solidFill>
          </a:ln>
        </p:spPr>
        <p:txBody>
          <a:bodyPr wrap="square">
            <a:spAutoFit/>
          </a:bodyPr>
          <a:lstStyle/>
          <a:p>
            <a:pPr algn="l"/>
            <a:r>
              <a:rPr lang="es-ES" b="1" i="0" dirty="0">
                <a:effectLst/>
                <a:latin typeface="Arial" panose="020B0604020202020204" pitchFamily="34" charset="0"/>
              </a:rPr>
              <a:t>Analicemos el ejemplo</a:t>
            </a:r>
          </a:p>
          <a:p>
            <a:pPr algn="l"/>
            <a:endParaRPr lang="es-ES" b="1" i="0" dirty="0">
              <a:effectLst/>
              <a:latin typeface="Arial" panose="020B0604020202020204" pitchFamily="34" charset="0"/>
            </a:endParaRPr>
          </a:p>
          <a:p>
            <a:pPr algn="l"/>
            <a:r>
              <a:rPr lang="es-ES" b="1" i="0" dirty="0">
                <a:solidFill>
                  <a:srgbClr val="333333"/>
                </a:solidFill>
                <a:effectLst/>
                <a:latin typeface="Arial" panose="020B0604020202020204" pitchFamily="34" charset="0"/>
              </a:rPr>
              <a:t>¿Se relacionan los aspectos que se evaluarán con las instrucciones entregadas por la docente?</a:t>
            </a:r>
          </a:p>
          <a:p>
            <a:pPr algn="l"/>
            <a:endParaRPr lang="es-ES" b="0" i="0" dirty="0">
              <a:solidFill>
                <a:srgbClr val="333333"/>
              </a:solidFill>
              <a:effectLst/>
              <a:latin typeface="Arial" panose="020B0604020202020204" pitchFamily="34" charset="0"/>
            </a:endParaRPr>
          </a:p>
          <a:p>
            <a:pPr algn="l"/>
            <a:r>
              <a:rPr lang="es-ES" b="0" i="0" dirty="0">
                <a:solidFill>
                  <a:srgbClr val="333333"/>
                </a:solidFill>
                <a:effectLst/>
                <a:latin typeface="Arial" panose="020B0604020202020204" pitchFamily="34" charset="0"/>
              </a:rPr>
              <a:t>Los cinco primeros aspectos que el docente incluye en la lista de cotejo, fueron comunicados claramente a los/as estudiantes en las instrucciones. </a:t>
            </a:r>
          </a:p>
          <a:p>
            <a:pPr algn="l"/>
            <a:endParaRPr lang="es-ES" dirty="0">
              <a:solidFill>
                <a:srgbClr val="333333"/>
              </a:solidFill>
              <a:latin typeface="Arial" panose="020B0604020202020204" pitchFamily="34" charset="0"/>
            </a:endParaRPr>
          </a:p>
          <a:p>
            <a:pPr algn="l"/>
            <a:r>
              <a:rPr lang="es-ES" b="0" i="0" dirty="0">
                <a:solidFill>
                  <a:srgbClr val="333333"/>
                </a:solidFill>
                <a:effectLst/>
                <a:latin typeface="Arial" panose="020B0604020202020204" pitchFamily="34" charset="0"/>
              </a:rPr>
              <a:t>Sin embargo, el último aspecto de la lista de cotejo (“Los puntos de red eléctrica están ubicados en la maqueta de forma alternada”) no fue indicado a los/as alumnos y alumnas en las instrucciones.</a:t>
            </a:r>
          </a:p>
          <a:p>
            <a:pPr algn="l"/>
            <a:endParaRPr lang="es-ES" b="0" i="0" dirty="0">
              <a:solidFill>
                <a:srgbClr val="333333"/>
              </a:solidFill>
              <a:effectLst/>
              <a:latin typeface="Arial" panose="020B0604020202020204" pitchFamily="34" charset="0"/>
            </a:endParaRPr>
          </a:p>
          <a:p>
            <a:pPr algn="l"/>
            <a:r>
              <a:rPr lang="es-ES" b="0" i="0" dirty="0">
                <a:solidFill>
                  <a:srgbClr val="333333"/>
                </a:solidFill>
                <a:effectLst/>
                <a:latin typeface="Arial" panose="020B0604020202020204" pitchFamily="34" charset="0"/>
              </a:rPr>
              <a:t>Los grupos que no ubiquen los puntos de red eléctrica alternadamente, obtendrán un resultado que no representará su desempeño real en la tarea, pues se deberá a la ausencia de una instrucción que el docente debería haber entregado. </a:t>
            </a:r>
          </a:p>
          <a:p>
            <a:pPr algn="l"/>
            <a:endParaRPr lang="es-ES" dirty="0">
              <a:solidFill>
                <a:srgbClr val="333333"/>
              </a:solidFill>
              <a:latin typeface="Arial" panose="020B0604020202020204" pitchFamily="34" charset="0"/>
            </a:endParaRPr>
          </a:p>
          <a:p>
            <a:pPr algn="l"/>
            <a:r>
              <a:rPr lang="es-ES" b="0" i="0" dirty="0">
                <a:solidFill>
                  <a:srgbClr val="333333"/>
                </a:solidFill>
                <a:effectLst/>
                <a:latin typeface="Arial" panose="020B0604020202020204" pitchFamily="34" charset="0"/>
              </a:rPr>
              <a:t>En la medida que las instrucciones son claras y precisas los alumnos tienen la posibilidad de mostrar su desempeño, en otras palabras de mostrar cuánto han aprendido.</a:t>
            </a:r>
          </a:p>
        </p:txBody>
      </p:sp>
    </p:spTree>
    <p:extLst>
      <p:ext uri="{BB962C8B-B14F-4D97-AF65-F5344CB8AC3E}">
        <p14:creationId xmlns:p14="http://schemas.microsoft.com/office/powerpoint/2010/main" val="7136167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5207DAE8-BDFB-47AC-AE1A-A3764EC4D799}"/>
              </a:ext>
            </a:extLst>
          </p:cNvPr>
          <p:cNvSpPr txBox="1"/>
          <p:nvPr/>
        </p:nvSpPr>
        <p:spPr>
          <a:xfrm>
            <a:off x="2505722" y="203260"/>
            <a:ext cx="6094520" cy="369332"/>
          </a:xfrm>
          <a:prstGeom prst="rect">
            <a:avLst/>
          </a:prstGeom>
          <a:solidFill>
            <a:schemeClr val="accent6">
              <a:lumMod val="20000"/>
              <a:lumOff val="80000"/>
            </a:schemeClr>
          </a:solidFill>
          <a:ln>
            <a:solidFill>
              <a:schemeClr val="accent1"/>
            </a:solidFill>
          </a:ln>
        </p:spPr>
        <p:txBody>
          <a:bodyPr wrap="square">
            <a:spAutoFit/>
          </a:bodyPr>
          <a:lstStyle/>
          <a:p>
            <a:pPr algn="l"/>
            <a:r>
              <a:rPr lang="es-ES" b="0" i="0">
                <a:effectLst/>
                <a:latin typeface="Arial" panose="020B0604020202020204" pitchFamily="34" charset="0"/>
              </a:rPr>
              <a:t>Análisis y uso de resultados de la evaluación</a:t>
            </a:r>
            <a:endParaRPr lang="es-ES" b="0" i="0" dirty="0">
              <a:effectLst/>
              <a:latin typeface="Arial" panose="020B0604020202020204" pitchFamily="34" charset="0"/>
            </a:endParaRPr>
          </a:p>
        </p:txBody>
      </p:sp>
      <p:sp>
        <p:nvSpPr>
          <p:cNvPr id="5" name="CuadroTexto 4">
            <a:extLst>
              <a:ext uri="{FF2B5EF4-FFF2-40B4-BE49-F238E27FC236}">
                <a16:creationId xmlns:a16="http://schemas.microsoft.com/office/drawing/2014/main" xmlns="" id="{B912396F-BBB7-4B6C-8ABD-D492D44740F4}"/>
              </a:ext>
            </a:extLst>
          </p:cNvPr>
          <p:cNvSpPr txBox="1"/>
          <p:nvPr/>
        </p:nvSpPr>
        <p:spPr>
          <a:xfrm>
            <a:off x="344564" y="1233638"/>
            <a:ext cx="11502871" cy="4832092"/>
          </a:xfrm>
          <a:prstGeom prst="rect">
            <a:avLst/>
          </a:prstGeom>
          <a:noFill/>
          <a:ln>
            <a:solidFill>
              <a:schemeClr val="accent1"/>
            </a:solidFill>
          </a:ln>
        </p:spPr>
        <p:txBody>
          <a:bodyPr wrap="square">
            <a:spAutoFit/>
          </a:bodyPr>
          <a:lstStyle/>
          <a:p>
            <a:pPr algn="just"/>
            <a:r>
              <a:rPr lang="es-ES" sz="1400" b="1" i="0" dirty="0">
                <a:solidFill>
                  <a:srgbClr val="006CB8"/>
                </a:solidFill>
                <a:effectLst/>
                <a:latin typeface="Arial" panose="020B0604020202020204" pitchFamily="34" charset="0"/>
              </a:rPr>
              <a:t>Guerra Fría</a:t>
            </a:r>
          </a:p>
          <a:p>
            <a:pPr algn="just"/>
            <a:endParaRPr lang="es-ES" sz="1400" b="1" i="0" dirty="0">
              <a:solidFill>
                <a:srgbClr val="006CB8"/>
              </a:solidFill>
              <a:effectLst/>
              <a:latin typeface="Arial" panose="020B0604020202020204" pitchFamily="34" charset="0"/>
            </a:endParaRPr>
          </a:p>
          <a:p>
            <a:pPr algn="just"/>
            <a:r>
              <a:rPr lang="es-ES" sz="1400" b="0" i="0" dirty="0">
                <a:solidFill>
                  <a:srgbClr val="333333"/>
                </a:solidFill>
                <a:effectLst/>
                <a:latin typeface="Arial" panose="020B0604020202020204" pitchFamily="34" charset="0"/>
              </a:rPr>
              <a:t>Luego de aplicar una evaluación a un II medio sobre las principales características de la Guerra Fría a través de una exposición grupal de los estudiantes, un docente  analiza los resultados con su colega del nivel.</a:t>
            </a:r>
          </a:p>
          <a:p>
            <a:pPr algn="just"/>
            <a:endParaRPr lang="es-ES" sz="1400" b="0" i="0" dirty="0">
              <a:solidFill>
                <a:srgbClr val="333333"/>
              </a:solidFill>
              <a:effectLst/>
              <a:latin typeface="Arial" panose="020B0604020202020204" pitchFamily="34" charset="0"/>
            </a:endParaRPr>
          </a:p>
          <a:p>
            <a:pPr algn="just"/>
            <a:r>
              <a:rPr lang="es-ES" sz="1400" b="1" i="0" dirty="0">
                <a:solidFill>
                  <a:srgbClr val="333333"/>
                </a:solidFill>
                <a:effectLst/>
                <a:latin typeface="Arial" panose="020B0604020202020204" pitchFamily="34" charset="0"/>
              </a:rPr>
              <a:t>Docente:</a:t>
            </a:r>
            <a:r>
              <a:rPr lang="es-ES" sz="1400" b="0" i="0" dirty="0">
                <a:solidFill>
                  <a:srgbClr val="333333"/>
                </a:solidFill>
                <a:effectLst/>
                <a:latin typeface="Arial" panose="020B0604020202020204" pitchFamily="34" charset="0"/>
              </a:rPr>
              <a:t> A mi curso le fue bien, la mayoría de mis estudiantes tuvieron nota sobre 5.0 y todos los aprendizajes estuvieron cercanos al 60% de logro.  Ahora solo voy a hacer una síntesis final con ellos y seguiré adelante con la planificación.</a:t>
            </a:r>
          </a:p>
          <a:p>
            <a:pPr algn="just"/>
            <a:r>
              <a:rPr lang="es-ES" sz="1400" b="1" i="0" dirty="0">
                <a:solidFill>
                  <a:srgbClr val="333333"/>
                </a:solidFill>
                <a:effectLst/>
                <a:latin typeface="Arial" panose="020B0604020202020204" pitchFamily="34" charset="0"/>
              </a:rPr>
              <a:t>Colega:</a:t>
            </a:r>
            <a:r>
              <a:rPr lang="es-ES" sz="1400" b="0" i="0" dirty="0">
                <a:solidFill>
                  <a:srgbClr val="333333"/>
                </a:solidFill>
                <a:effectLst/>
                <a:latin typeface="Arial" panose="020B0604020202020204" pitchFamily="34" charset="0"/>
              </a:rPr>
              <a:t> Pero me imagino que algunos ítems les costaron más… ¿o no?</a:t>
            </a:r>
          </a:p>
          <a:p>
            <a:pPr algn="just"/>
            <a:r>
              <a:rPr lang="es-ES" sz="1400" b="1" i="0" dirty="0">
                <a:solidFill>
                  <a:srgbClr val="333333"/>
                </a:solidFill>
                <a:effectLst/>
                <a:latin typeface="Arial" panose="020B0604020202020204" pitchFamily="34" charset="0"/>
              </a:rPr>
              <a:t>Docente: </a:t>
            </a:r>
            <a:r>
              <a:rPr lang="es-ES" sz="1400" b="0" i="0" dirty="0">
                <a:solidFill>
                  <a:srgbClr val="333333"/>
                </a:solidFill>
                <a:effectLst/>
                <a:latin typeface="Arial" panose="020B0604020202020204" pitchFamily="34" charset="0"/>
              </a:rPr>
              <a:t>Sí, la verdad es que les costó analizar el texto que les entregué sobre el rol de las superpotencias. Yo creo que esto se debe a que cuando recibí este curso, no estaban acostumbrados a trabajar con textos y les costaba mucho identificar las ideas principales. Me enfoqué en eso, y ahora recién estoy avanzando en que hagan análisis más profundos.</a:t>
            </a:r>
          </a:p>
          <a:p>
            <a:pPr algn="just"/>
            <a:r>
              <a:rPr lang="es-ES" sz="1400" b="1" i="0" dirty="0">
                <a:solidFill>
                  <a:srgbClr val="333333"/>
                </a:solidFill>
                <a:effectLst/>
                <a:latin typeface="Arial" panose="020B0604020202020204" pitchFamily="34" charset="0"/>
              </a:rPr>
              <a:t>Colega</a:t>
            </a:r>
            <a:r>
              <a:rPr lang="es-ES" sz="1400" b="0" i="0" dirty="0">
                <a:solidFill>
                  <a:srgbClr val="333333"/>
                </a:solidFill>
                <a:effectLst/>
                <a:latin typeface="Arial" panose="020B0604020202020204" pitchFamily="34" charset="0"/>
              </a:rPr>
              <a:t>: En el mío sucedió algo parecido, sólo uno o dos alumnos lograron analizar cada conflicto…</a:t>
            </a:r>
          </a:p>
          <a:p>
            <a:pPr algn="just"/>
            <a:r>
              <a:rPr lang="es-ES" sz="1400" b="1" i="0" dirty="0">
                <a:solidFill>
                  <a:srgbClr val="333333"/>
                </a:solidFill>
                <a:effectLst/>
                <a:latin typeface="Arial" panose="020B0604020202020204" pitchFamily="34" charset="0"/>
              </a:rPr>
              <a:t>Docente:</a:t>
            </a:r>
            <a:r>
              <a:rPr lang="es-ES" sz="1400" b="0" i="0" dirty="0">
                <a:solidFill>
                  <a:srgbClr val="333333"/>
                </a:solidFill>
                <a:effectLst/>
                <a:latin typeface="Arial" panose="020B0604020202020204" pitchFamily="34" charset="0"/>
              </a:rPr>
              <a:t> En mi caso hubo dos grupos que hicieron un súper buen análisis. A ellos les había interesado mucho el tema e incluso me pidieron más textos que los que vimos en clase. Pero los demás, tal como pasó en tu curso, no lograron analizar el texto en mayor profundidad.</a:t>
            </a:r>
          </a:p>
          <a:p>
            <a:pPr algn="just"/>
            <a:r>
              <a:rPr lang="es-ES" sz="1400" b="1" i="0" dirty="0">
                <a:solidFill>
                  <a:srgbClr val="333333"/>
                </a:solidFill>
                <a:effectLst/>
                <a:latin typeface="Arial" panose="020B0604020202020204" pitchFamily="34" charset="0"/>
              </a:rPr>
              <a:t>Colega</a:t>
            </a:r>
            <a:r>
              <a:rPr lang="es-ES" sz="1400" b="0" i="0" dirty="0">
                <a:solidFill>
                  <a:srgbClr val="333333"/>
                </a:solidFill>
                <a:effectLst/>
                <a:latin typeface="Arial" panose="020B0604020202020204" pitchFamily="34" charset="0"/>
              </a:rPr>
              <a:t>: Y ¿Cómo les fue a ese grupo que me comentaste la vez pasada, los que no tuvieron un buen resultado en la prueba anterior?</a:t>
            </a:r>
          </a:p>
          <a:p>
            <a:pPr algn="just"/>
            <a:r>
              <a:rPr lang="es-ES" sz="1400" b="1" i="0" dirty="0">
                <a:solidFill>
                  <a:srgbClr val="333333"/>
                </a:solidFill>
                <a:effectLst/>
                <a:latin typeface="Arial" panose="020B0604020202020204" pitchFamily="34" charset="0"/>
              </a:rPr>
              <a:t>Docente:</a:t>
            </a:r>
            <a:r>
              <a:rPr lang="es-ES" sz="1400" b="0" i="0" dirty="0">
                <a:solidFill>
                  <a:srgbClr val="333333"/>
                </a:solidFill>
                <a:effectLst/>
                <a:latin typeface="Arial" panose="020B0604020202020204" pitchFamily="34" charset="0"/>
              </a:rPr>
              <a:t> No me había hecho esa pregunta. En esta evaluación parece que les fue mucho mejor, fueron capaces de explicar con claridad los temas y de responder a todas las preguntas que les hicieron. Probablemente, trabajar de forma grupal les permitió apoyarse mutuamente y se acomoda más a su estilo de trabajo, por eso en este caso pudieron demostrar mejor lo que aprendieron.</a:t>
            </a:r>
          </a:p>
          <a:p>
            <a:pPr algn="just"/>
            <a:r>
              <a:rPr lang="es-ES" sz="1400" b="1" i="0" dirty="0">
                <a:solidFill>
                  <a:srgbClr val="333333"/>
                </a:solidFill>
                <a:effectLst/>
                <a:latin typeface="Arial" panose="020B0604020202020204" pitchFamily="34" charset="0"/>
              </a:rPr>
              <a:t>Colega: </a:t>
            </a:r>
            <a:r>
              <a:rPr lang="es-ES" sz="1400" b="0" i="0" dirty="0">
                <a:solidFill>
                  <a:srgbClr val="333333"/>
                </a:solidFill>
                <a:effectLst/>
                <a:latin typeface="Arial" panose="020B0604020202020204" pitchFamily="34" charset="0"/>
              </a:rPr>
              <a:t>¿Y si hiciéramos alguna actividad para trabajar el análisis de textos con nuestros estudiantes y así reforzamos los contenidos más débiles? Podríamos presentarles algún texto más breve sobre las superpotencias y, en tu curso, trabajarlo grupalmente. Les podemos ir haciendo preguntas para que se den cuenta en qué deben fijarse para hacer un análisis.</a:t>
            </a:r>
          </a:p>
          <a:p>
            <a:pPr algn="just"/>
            <a:r>
              <a:rPr lang="es-ES" sz="1400" b="1" i="0" dirty="0">
                <a:solidFill>
                  <a:srgbClr val="333333"/>
                </a:solidFill>
                <a:effectLst/>
                <a:latin typeface="Arial" panose="020B0604020202020204" pitchFamily="34" charset="0"/>
              </a:rPr>
              <a:t>Docente:</a:t>
            </a:r>
            <a:r>
              <a:rPr lang="es-ES" sz="1400" b="0" i="0" dirty="0">
                <a:solidFill>
                  <a:srgbClr val="333333"/>
                </a:solidFill>
                <a:effectLst/>
                <a:latin typeface="Arial" panose="020B0604020202020204" pitchFamily="34" charset="0"/>
              </a:rPr>
              <a:t> ¡Buena idea! Yo tengo un material que puede servir. ¿Revisémoslo?</a:t>
            </a:r>
          </a:p>
        </p:txBody>
      </p:sp>
      <p:pic>
        <p:nvPicPr>
          <p:cNvPr id="6" name="Imagen 5">
            <a:extLst>
              <a:ext uri="{FF2B5EF4-FFF2-40B4-BE49-F238E27FC236}">
                <a16:creationId xmlns:a16="http://schemas.microsoft.com/office/drawing/2014/main" xmlns="" id="{9844A8E3-3806-40A3-A1C3-095F6D828339}"/>
              </a:ext>
            </a:extLst>
          </p:cNvPr>
          <p:cNvPicPr>
            <a:picLocks noChangeAspect="1"/>
          </p:cNvPicPr>
          <p:nvPr/>
        </p:nvPicPr>
        <p:blipFill>
          <a:blip r:embed="rId2"/>
          <a:stretch>
            <a:fillRect/>
          </a:stretch>
        </p:blipFill>
        <p:spPr>
          <a:xfrm>
            <a:off x="9686278" y="109687"/>
            <a:ext cx="1658164" cy="1505103"/>
          </a:xfrm>
          <a:prstGeom prst="rect">
            <a:avLst/>
          </a:prstGeom>
        </p:spPr>
      </p:pic>
    </p:spTree>
    <p:extLst>
      <p:ext uri="{BB962C8B-B14F-4D97-AF65-F5344CB8AC3E}">
        <p14:creationId xmlns:p14="http://schemas.microsoft.com/office/powerpoint/2010/main" val="29123038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8A5E33B3-F9F9-4244-8ECD-2AF33197A97C}"/>
              </a:ext>
            </a:extLst>
          </p:cNvPr>
          <p:cNvSpPr>
            <a:spLocks noGrp="1"/>
          </p:cNvSpPr>
          <p:nvPr>
            <p:ph idx="1"/>
          </p:nvPr>
        </p:nvSpPr>
        <p:spPr>
          <a:xfrm>
            <a:off x="278905" y="449586"/>
            <a:ext cx="11430741" cy="4351338"/>
          </a:xfrm>
        </p:spPr>
        <p:txBody>
          <a:bodyPr>
            <a:noAutofit/>
          </a:bodyPr>
          <a:lstStyle/>
          <a:p>
            <a:pPr algn="l"/>
            <a:r>
              <a:rPr lang="es-ES" sz="1600" b="1" i="0" dirty="0">
                <a:effectLst/>
                <a:latin typeface="Arial" panose="020B0604020202020204" pitchFamily="34" charset="0"/>
              </a:rPr>
              <a:t>Analicemos el ejemplo</a:t>
            </a:r>
          </a:p>
          <a:p>
            <a:pPr algn="l"/>
            <a:r>
              <a:rPr lang="es-ES" sz="1600" b="1" i="1" dirty="0">
                <a:solidFill>
                  <a:srgbClr val="333333"/>
                </a:solidFill>
                <a:effectLst/>
                <a:latin typeface="Arial" panose="020B0604020202020204" pitchFamily="34" charset="0"/>
              </a:rPr>
              <a:t>¿Qué información puede obtener un/a docente de una evaluación?</a:t>
            </a:r>
            <a:endParaRPr lang="es-ES" sz="1600" b="0" i="0" dirty="0">
              <a:solidFill>
                <a:srgbClr val="333333"/>
              </a:solidFill>
              <a:effectLst/>
              <a:latin typeface="Arial" panose="020B0604020202020204" pitchFamily="34" charset="0"/>
            </a:endParaRPr>
          </a:p>
          <a:p>
            <a:pPr algn="l"/>
            <a:r>
              <a:rPr lang="es-ES" sz="1600" b="0" i="0" dirty="0">
                <a:solidFill>
                  <a:srgbClr val="333333"/>
                </a:solidFill>
                <a:effectLst/>
                <a:latin typeface="Arial" panose="020B0604020202020204" pitchFamily="34" charset="0"/>
              </a:rPr>
              <a:t>Cada vez que un/a docente aplica una evaluación tiene la posibilidad de obtener información valiosa sobre el aprendizaje de sus estudiantes, más allá de la calificación o nota que obtengan en ella.</a:t>
            </a:r>
          </a:p>
          <a:p>
            <a:pPr algn="l"/>
            <a:r>
              <a:rPr lang="es-ES" sz="1600" b="0" i="0" dirty="0">
                <a:solidFill>
                  <a:srgbClr val="333333"/>
                </a:solidFill>
                <a:effectLst/>
                <a:latin typeface="Arial" panose="020B0604020202020204" pitchFamily="34" charset="0"/>
              </a:rPr>
              <a:t>Sin embargo, en el ejemplo, el docente hace un juicio muy general: “A mi curso le fue bien, la mayoría de mis estudiantes tuvieron nota sobre 5.0 y todos los aprendizajes estuvieron cercanos al 60% de logro”. Esta mirada no le permite visualizar con detalle el desempeño de sus estudiantes y tomar medidas precisas y focalizadas a las necesidades de su curso.</a:t>
            </a:r>
          </a:p>
          <a:p>
            <a:pPr algn="l"/>
            <a:r>
              <a:rPr lang="es-ES" sz="1600" b="0" i="0" dirty="0">
                <a:solidFill>
                  <a:srgbClr val="333333"/>
                </a:solidFill>
                <a:effectLst/>
                <a:latin typeface="Arial" panose="020B0604020202020204" pitchFamily="34" charset="0"/>
              </a:rPr>
              <a:t>Sin embargo, gracias al trabajo en conjunto con su colega, logra darse cuenta que es posible analizar la información de la evaluación en forma más profunda y detallada, identificando diversos aspectos que le permitan obtener </a:t>
            </a:r>
            <a:r>
              <a:rPr lang="es-ES" sz="1600" b="1" i="0" dirty="0">
                <a:solidFill>
                  <a:srgbClr val="333333"/>
                </a:solidFill>
                <a:effectLst/>
                <a:latin typeface="Arial" panose="020B0604020202020204" pitchFamily="34" charset="0"/>
              </a:rPr>
              <a:t>información relevante y específica </a:t>
            </a:r>
            <a:r>
              <a:rPr lang="es-ES" sz="1600" b="0" i="0" dirty="0">
                <a:solidFill>
                  <a:srgbClr val="333333"/>
                </a:solidFill>
                <a:effectLst/>
                <a:latin typeface="Arial" panose="020B0604020202020204" pitchFamily="34" charset="0"/>
              </a:rPr>
              <a:t>en relación al desempeño de su grupo. Por ejemplo, pudo identificar que la habilidad de análisis está descendida en la mayoría de su curso, que hay algunos/as estudiantes que muestran un mejor desempeño en esta misma habilidad o que el desempeño de algunos de ellos/as cambia dependiendo del tipo de evaluación que enfrenten.</a:t>
            </a:r>
          </a:p>
          <a:p>
            <a:pPr algn="l"/>
            <a:r>
              <a:rPr lang="es-ES" sz="1600" b="0" i="0" dirty="0">
                <a:solidFill>
                  <a:srgbClr val="333333"/>
                </a:solidFill>
                <a:effectLst/>
                <a:latin typeface="Arial" panose="020B0604020202020204" pitchFamily="34" charset="0"/>
              </a:rPr>
              <a:t>Esta mirada más profunda le permite al docente buscar explicaciones para los resultados, comprender mejor el proceso de aprendizaje de sus estudiantes y así tomar decisiones pertinentes, como, por ejemplo, centrarse en el análisis de textos o reconocer que el trabajo grupal favorece el aprendizaje de este grupo.</a:t>
            </a:r>
          </a:p>
          <a:p>
            <a:pPr algn="l"/>
            <a:r>
              <a:rPr lang="es-ES" sz="1600" b="0" i="0" dirty="0">
                <a:solidFill>
                  <a:srgbClr val="333333"/>
                </a:solidFill>
                <a:effectLst/>
                <a:latin typeface="Arial" panose="020B0604020202020204" pitchFamily="34" charset="0"/>
              </a:rPr>
              <a:t>En relación a este ejemplo:</a:t>
            </a:r>
          </a:p>
          <a:p>
            <a:pPr algn="l">
              <a:buFont typeface="Arial" panose="020B0604020202020204" pitchFamily="34" charset="0"/>
              <a:buChar char="•"/>
            </a:pPr>
            <a:r>
              <a:rPr lang="es-ES" sz="1600" b="1" i="0" dirty="0">
                <a:solidFill>
                  <a:srgbClr val="333333"/>
                </a:solidFill>
                <a:effectLst/>
                <a:latin typeface="Arial" panose="020B0604020202020204" pitchFamily="34" charset="0"/>
              </a:rPr>
              <a:t>¿Qué otros aspectos se podrían analizar a partir de los resultados de una evaluación?</a:t>
            </a:r>
            <a:endParaRPr lang="es-ES" sz="1600" b="0" i="0" dirty="0">
              <a:solidFill>
                <a:srgbClr val="333333"/>
              </a:solidFill>
              <a:effectLst/>
              <a:latin typeface="Arial" panose="020B0604020202020204" pitchFamily="34" charset="0"/>
            </a:endParaRPr>
          </a:p>
          <a:p>
            <a:pPr algn="l">
              <a:buFont typeface="Arial" panose="020B0604020202020204" pitchFamily="34" charset="0"/>
              <a:buChar char="•"/>
            </a:pPr>
            <a:r>
              <a:rPr lang="es-ES" sz="1600" b="1" i="0" dirty="0">
                <a:solidFill>
                  <a:srgbClr val="333333"/>
                </a:solidFill>
                <a:effectLst/>
                <a:latin typeface="Arial" panose="020B0604020202020204" pitchFamily="34" charset="0"/>
              </a:rPr>
              <a:t>¿Qué otras estrategias o acciones se podrían implementar para desarrollar las habilidades más complejas en este grupo de estudiantes?</a:t>
            </a:r>
            <a:endParaRPr lang="es-ES" sz="1600" b="0" i="0" dirty="0">
              <a:solidFill>
                <a:srgbClr val="333333"/>
              </a:solidFill>
              <a:effectLst/>
              <a:latin typeface="Arial" panose="020B0604020202020204" pitchFamily="34" charset="0"/>
            </a:endParaRPr>
          </a:p>
          <a:p>
            <a:endParaRPr lang="es-CL" sz="1600" dirty="0"/>
          </a:p>
        </p:txBody>
      </p:sp>
    </p:spTree>
    <p:extLst>
      <p:ext uri="{BB962C8B-B14F-4D97-AF65-F5344CB8AC3E}">
        <p14:creationId xmlns:p14="http://schemas.microsoft.com/office/powerpoint/2010/main" val="27468712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DB304A14-32D0-4873-B914-423ED7B8DA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Marcador de contenido 2">
            <a:extLst>
              <a:ext uri="{FF2B5EF4-FFF2-40B4-BE49-F238E27FC236}">
                <a16:creationId xmlns:a16="http://schemas.microsoft.com/office/drawing/2014/main" xmlns="" id="{950A668E-F4A5-455B-A5BB-ED5B985CAFB2}"/>
              </a:ext>
            </a:extLst>
          </p:cNvPr>
          <p:cNvSpPr>
            <a:spLocks noGrp="1"/>
          </p:cNvSpPr>
          <p:nvPr>
            <p:ph idx="1"/>
          </p:nvPr>
        </p:nvSpPr>
        <p:spPr>
          <a:xfrm>
            <a:off x="146184" y="248177"/>
            <a:ext cx="7451117" cy="6330176"/>
          </a:xfrm>
          <a:ln>
            <a:solidFill>
              <a:schemeClr val="accent1"/>
            </a:solidFill>
          </a:ln>
        </p:spPr>
        <p:txBody>
          <a:bodyPr>
            <a:normAutofit lnSpcReduction="10000"/>
          </a:bodyPr>
          <a:lstStyle/>
          <a:p>
            <a:pPr marL="0" indent="0" algn="just">
              <a:buNone/>
            </a:pPr>
            <a:r>
              <a:rPr lang="es-ES" sz="1600" b="1" i="0" dirty="0">
                <a:effectLst/>
                <a:latin typeface="Arial" panose="020B0604020202020204" pitchFamily="34" charset="0"/>
              </a:rPr>
              <a:t>OBJETOS Y PRODUCTOS TECNOLÓGICOS</a:t>
            </a:r>
          </a:p>
          <a:p>
            <a:pPr algn="just"/>
            <a:endParaRPr lang="es-ES" sz="1600" b="1" i="0" dirty="0">
              <a:effectLst/>
              <a:latin typeface="Arial" panose="020B0604020202020204" pitchFamily="34" charset="0"/>
            </a:endParaRPr>
          </a:p>
          <a:p>
            <a:pPr marL="0" indent="0" algn="just">
              <a:buNone/>
            </a:pPr>
            <a:r>
              <a:rPr lang="es-ES" sz="1800" b="0" i="0" dirty="0">
                <a:effectLst/>
                <a:latin typeface="Arial" panose="020B0604020202020204" pitchFamily="34" charset="0"/>
              </a:rPr>
              <a:t>En una clase de 6º básico de Educación Tecnológica, el profesor aplicó una prueba escrita sobre los objetos tecnológicos. Después de corregir la evaluación realizó el siguiente análisis:</a:t>
            </a:r>
          </a:p>
          <a:p>
            <a:pPr marL="0" indent="0" algn="just">
              <a:buNone/>
            </a:pPr>
            <a:endParaRPr lang="es-ES" sz="1800" b="0" i="0" dirty="0">
              <a:effectLst/>
              <a:latin typeface="Arial" panose="020B0604020202020204" pitchFamily="34" charset="0"/>
            </a:endParaRPr>
          </a:p>
          <a:p>
            <a:pPr marL="0" indent="0" algn="just">
              <a:buNone/>
            </a:pPr>
            <a:r>
              <a:rPr lang="es-ES" sz="1800" b="0" i="0" dirty="0">
                <a:effectLst/>
                <a:latin typeface="Arial" panose="020B0604020202020204" pitchFamily="34" charset="0"/>
              </a:rPr>
              <a:t/>
            </a:r>
            <a:br>
              <a:rPr lang="es-ES" sz="1800" b="0" i="0" dirty="0">
                <a:effectLst/>
                <a:latin typeface="Arial" panose="020B0604020202020204" pitchFamily="34" charset="0"/>
              </a:rPr>
            </a:br>
            <a:r>
              <a:rPr lang="es-ES" sz="1800" b="0" i="0" dirty="0">
                <a:effectLst/>
                <a:latin typeface="Arial" panose="020B0604020202020204" pitchFamily="34" charset="0"/>
              </a:rPr>
              <a:t>La primera parte de la prueba fue la mejor lograda, ya que todos los estudiantes pudieron identificar objetos tecnológicos. En cambio, los peores resultados fueron en la segunda parte, ya que muy pocos estudiantes pudieron explicar las diferencias entre objetos simples, artefactos y sistemas.</a:t>
            </a:r>
          </a:p>
          <a:p>
            <a:pPr marL="0" indent="0" algn="just">
              <a:buNone/>
            </a:pPr>
            <a:r>
              <a:rPr lang="es-ES" sz="1800" b="0" i="0" dirty="0">
                <a:effectLst/>
                <a:latin typeface="Arial" panose="020B0604020202020204" pitchFamily="34" charset="0"/>
              </a:rPr>
              <a:t/>
            </a:r>
            <a:br>
              <a:rPr lang="es-ES" sz="1800" b="0" i="0" dirty="0">
                <a:effectLst/>
                <a:latin typeface="Arial" panose="020B0604020202020204" pitchFamily="34" charset="0"/>
              </a:rPr>
            </a:br>
            <a:r>
              <a:rPr lang="es-ES" sz="1800" b="0" i="0" dirty="0">
                <a:effectLst/>
                <a:latin typeface="Arial" panose="020B0604020202020204" pitchFamily="34" charset="0"/>
              </a:rPr>
              <a:t>Otro aspecto que presentó dificultades fue el asociar tipo de objeto con su función, ya que, a pesar de haberlo visto en clases, todavía hay alumnos que se confunden con el tema.</a:t>
            </a:r>
          </a:p>
          <a:p>
            <a:pPr marL="0" indent="0" algn="just">
              <a:buNone/>
            </a:pPr>
            <a:endParaRPr lang="es-ES" sz="1800" b="0" i="0" dirty="0">
              <a:effectLst/>
              <a:latin typeface="Arial" panose="020B0604020202020204" pitchFamily="34" charset="0"/>
            </a:endParaRPr>
          </a:p>
          <a:p>
            <a:pPr marL="0" indent="0" algn="just">
              <a:buNone/>
            </a:pPr>
            <a:r>
              <a:rPr lang="es-ES" sz="1800" b="0" i="0" dirty="0">
                <a:effectLst/>
                <a:latin typeface="Arial" panose="020B0604020202020204" pitchFamily="34" charset="0"/>
              </a:rPr>
              <a:t>Posteriormente, entregó los resultados de la evaluación a sus estudiantes y les pidió que en parejas realizaran la corrección de la prueba en sus cuadernos para poder abordar las dudas, y, les explicó que la próxima clase realizará un repaso de los contenidos con nuevos ejemplos de objetos simples, artefactos y sistemas.</a:t>
            </a:r>
          </a:p>
          <a:p>
            <a:pPr algn="just"/>
            <a:endParaRPr lang="es-CL" sz="1600" dirty="0"/>
          </a:p>
        </p:txBody>
      </p:sp>
      <p:pic>
        <p:nvPicPr>
          <p:cNvPr id="4" name="Imagen 3">
            <a:extLst>
              <a:ext uri="{FF2B5EF4-FFF2-40B4-BE49-F238E27FC236}">
                <a16:creationId xmlns:a16="http://schemas.microsoft.com/office/drawing/2014/main" xmlns="" id="{1C870747-EC68-49ED-93D5-BC06B20E771F}"/>
              </a:ext>
            </a:extLst>
          </p:cNvPr>
          <p:cNvPicPr>
            <a:picLocks noChangeAspect="1"/>
          </p:cNvPicPr>
          <p:nvPr/>
        </p:nvPicPr>
        <p:blipFill rotWithShape="1">
          <a:blip r:embed="rId2"/>
          <a:srcRect l="6090" r="3028" b="1"/>
          <a:stretch/>
        </p:blipFill>
        <p:spPr>
          <a:xfrm>
            <a:off x="7973772" y="2645922"/>
            <a:ext cx="4218227" cy="4212077"/>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1" name="Oval 10">
            <a:extLst>
              <a:ext uri="{FF2B5EF4-FFF2-40B4-BE49-F238E27FC236}">
                <a16:creationId xmlns:a16="http://schemas.microsoft.com/office/drawing/2014/main" xmlns="" id="{1D460C86-854F-4FB3-ABC2-E823D8FEB9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Arc 12">
            <a:extLst>
              <a:ext uri="{FF2B5EF4-FFF2-40B4-BE49-F238E27FC236}">
                <a16:creationId xmlns:a16="http://schemas.microsoft.com/office/drawing/2014/main" xmlns="" id="{BB48116A-278A-4CC5-89D3-9DE8E8FF12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09154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DB304A14-32D0-4873-B914-423ED7B8DA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Marcador de contenido 2">
            <a:extLst>
              <a:ext uri="{FF2B5EF4-FFF2-40B4-BE49-F238E27FC236}">
                <a16:creationId xmlns:a16="http://schemas.microsoft.com/office/drawing/2014/main" xmlns="" id="{950A668E-F4A5-455B-A5BB-ED5B985CAFB2}"/>
              </a:ext>
            </a:extLst>
          </p:cNvPr>
          <p:cNvSpPr>
            <a:spLocks noGrp="1"/>
          </p:cNvSpPr>
          <p:nvPr>
            <p:ph idx="1"/>
          </p:nvPr>
        </p:nvSpPr>
        <p:spPr>
          <a:xfrm>
            <a:off x="124174" y="88379"/>
            <a:ext cx="8992634" cy="6330176"/>
          </a:xfrm>
          <a:ln>
            <a:solidFill>
              <a:schemeClr val="accent1"/>
            </a:solidFill>
          </a:ln>
        </p:spPr>
        <p:txBody>
          <a:bodyPr>
            <a:noAutofit/>
          </a:bodyPr>
          <a:lstStyle/>
          <a:p>
            <a:pPr marL="0" indent="0">
              <a:buNone/>
            </a:pPr>
            <a:r>
              <a:rPr lang="es-ES" sz="1600" b="1" i="0" dirty="0">
                <a:effectLst/>
                <a:latin typeface="Arial" panose="020B0604020202020204" pitchFamily="34" charset="0"/>
              </a:rPr>
              <a:t>Analicemos el ejemplo</a:t>
            </a:r>
          </a:p>
          <a:p>
            <a:pPr marL="0" indent="0">
              <a:buNone/>
            </a:pPr>
            <a:r>
              <a:rPr lang="es-ES" sz="1600" b="1" i="1" dirty="0">
                <a:solidFill>
                  <a:srgbClr val="333333"/>
                </a:solidFill>
                <a:effectLst/>
                <a:latin typeface="Arial" panose="020B0604020202020204" pitchFamily="34" charset="0"/>
              </a:rPr>
              <a:t>¿Qué información obtuvo el docente de la evaluación?</a:t>
            </a:r>
            <a:r>
              <a:rPr lang="es-ES" sz="1600" b="0" i="0" dirty="0">
                <a:solidFill>
                  <a:srgbClr val="333333"/>
                </a:solidFill>
                <a:effectLst/>
                <a:latin typeface="Arial" panose="020B0604020202020204" pitchFamily="34" charset="0"/>
              </a:rPr>
              <a:t/>
            </a:r>
            <a:br>
              <a:rPr lang="es-ES" sz="1600" b="0" i="0" dirty="0">
                <a:solidFill>
                  <a:srgbClr val="333333"/>
                </a:solidFill>
                <a:effectLst/>
                <a:latin typeface="Arial" panose="020B0604020202020204" pitchFamily="34" charset="0"/>
              </a:rPr>
            </a:br>
            <a:r>
              <a:rPr lang="es-ES" sz="1600" b="0" i="0" dirty="0">
                <a:solidFill>
                  <a:srgbClr val="333333"/>
                </a:solidFill>
                <a:effectLst/>
                <a:latin typeface="Arial" panose="020B0604020202020204" pitchFamily="34" charset="0"/>
              </a:rPr>
              <a:t>En este ejemplo, el docente desglosa los resultados de la prueba entre los aprendizajes más logrados y menos logrados, identificando distintos niveles de logro, y a partir de ello, decide solicitar a sus estudiantes corregir la prueba e implementar en una clase siguiente un repaso de los contenidos más débiles y no de las habilidades, por lo que las acciones se ajustan de forma incompleta a las dificultades detectadas.</a:t>
            </a:r>
          </a:p>
          <a:p>
            <a:pPr marL="0" indent="0">
              <a:buNone/>
            </a:pPr>
            <a:r>
              <a:rPr lang="es-ES" sz="1600" b="0" i="0" dirty="0">
                <a:solidFill>
                  <a:srgbClr val="333333"/>
                </a:solidFill>
                <a:effectLst/>
                <a:latin typeface="Arial" panose="020B0604020202020204" pitchFamily="34" charset="0"/>
              </a:rPr>
              <a:t/>
            </a:r>
            <a:br>
              <a:rPr lang="es-ES" sz="1600" b="0" i="0" dirty="0">
                <a:solidFill>
                  <a:srgbClr val="333333"/>
                </a:solidFill>
                <a:effectLst/>
                <a:latin typeface="Arial" panose="020B0604020202020204" pitchFamily="34" charset="0"/>
              </a:rPr>
            </a:br>
            <a:r>
              <a:rPr lang="es-ES" sz="1600" b="0" i="0" dirty="0">
                <a:solidFill>
                  <a:srgbClr val="333333"/>
                </a:solidFill>
                <a:effectLst/>
                <a:latin typeface="Arial" panose="020B0604020202020204" pitchFamily="34" charset="0"/>
              </a:rPr>
              <a:t>Frente a los resultados de esta evaluación cabe preguntarse si el docente podría obtener información más rica a partir de un análisis más profundo, que le permita tomar decisiones que se ajusten de mejor manera a lo que requieren sus estudiantes.</a:t>
            </a:r>
          </a:p>
          <a:p>
            <a:pPr marL="0" indent="0">
              <a:buNone/>
            </a:pPr>
            <a:r>
              <a:rPr lang="es-ES" sz="1600" b="1" i="1" dirty="0">
                <a:solidFill>
                  <a:srgbClr val="333333"/>
                </a:solidFill>
                <a:effectLst/>
                <a:latin typeface="Arial" panose="020B0604020202020204" pitchFamily="34" charset="0"/>
              </a:rPr>
              <a:t>¿Qué otras preguntas y acciones podrían haberse planteado?</a:t>
            </a:r>
            <a:r>
              <a:rPr lang="es-ES" sz="1600" b="0" i="0" dirty="0">
                <a:solidFill>
                  <a:srgbClr val="333333"/>
                </a:solidFill>
                <a:effectLst/>
                <a:latin typeface="Arial" panose="020B0604020202020204" pitchFamily="34" charset="0"/>
              </a:rPr>
              <a:t/>
            </a:r>
            <a:br>
              <a:rPr lang="es-ES" sz="1600" b="0" i="0" dirty="0">
                <a:solidFill>
                  <a:srgbClr val="333333"/>
                </a:solidFill>
                <a:effectLst/>
                <a:latin typeface="Arial" panose="020B0604020202020204" pitchFamily="34" charset="0"/>
              </a:rPr>
            </a:br>
            <a:r>
              <a:rPr lang="es-ES" sz="1600" b="0" i="0" dirty="0">
                <a:solidFill>
                  <a:srgbClr val="333333"/>
                </a:solidFill>
                <a:effectLst/>
                <a:latin typeface="Arial" panose="020B0604020202020204" pitchFamily="34" charset="0"/>
              </a:rPr>
              <a:t>El docente podría incorporar en su análisis otras situaciones que podrían explicar los resultados y que inciden en el aprendizaje de sus estudiantes, por ejemplo, relacionar lo que respondieron con las situaciones de aprendizaje que les propuso, pensar en las dificultades que podrían haber presentado en sus clases y si estas persistieron en la evaluación, identificar errores o patrones de respuestas, analizar la forma en que los estudiantes respondieron la evaluación para obtener información sobre cómo están elaborando los conceptos, entre otros aspectos.</a:t>
            </a:r>
            <a:br>
              <a:rPr lang="es-ES" sz="1600" b="0" i="0" dirty="0">
                <a:solidFill>
                  <a:srgbClr val="333333"/>
                </a:solidFill>
                <a:effectLst/>
                <a:latin typeface="Arial" panose="020B0604020202020204" pitchFamily="34" charset="0"/>
              </a:rPr>
            </a:br>
            <a:r>
              <a:rPr lang="es-ES" sz="1600" b="0" i="0" dirty="0">
                <a:solidFill>
                  <a:srgbClr val="333333"/>
                </a:solidFill>
                <a:effectLst/>
                <a:latin typeface="Arial" panose="020B0604020202020204" pitchFamily="34" charset="0"/>
              </a:rPr>
              <a:t>Algunos ejemplos de preguntas que el docente podría plantearse:</a:t>
            </a:r>
          </a:p>
          <a:p>
            <a:pPr marL="0" indent="0">
              <a:buNone/>
            </a:pPr>
            <a:r>
              <a:rPr lang="es-ES" sz="1600" b="0" i="0" dirty="0">
                <a:solidFill>
                  <a:srgbClr val="333333"/>
                </a:solidFill>
                <a:effectLst/>
                <a:latin typeface="Arial" panose="020B0604020202020204" pitchFamily="34" charset="0"/>
              </a:rPr>
              <a:t>¿Algún tipo de objeto en particular (simples, artefactos o sistemas) generó más dificultades en su comprensión?</a:t>
            </a:r>
          </a:p>
          <a:p>
            <a:pPr marL="0" indent="0">
              <a:buNone/>
            </a:pPr>
            <a:r>
              <a:rPr lang="es-ES" sz="1600" b="0" i="0" dirty="0">
                <a:solidFill>
                  <a:srgbClr val="333333"/>
                </a:solidFill>
                <a:effectLst/>
                <a:latin typeface="Arial" panose="020B0604020202020204" pitchFamily="34" charset="0"/>
              </a:rPr>
              <a:t>Por qué los estudiantes logran identificar y asociar elementos sin embargo no logran explicarlas? ¿Trabajé esas habilidades?</a:t>
            </a:r>
          </a:p>
          <a:p>
            <a:pPr marL="0" indent="0">
              <a:buNone/>
            </a:pPr>
            <a:r>
              <a:rPr lang="es-ES" sz="1600" b="0" i="0" dirty="0">
                <a:solidFill>
                  <a:srgbClr val="333333"/>
                </a:solidFill>
                <a:effectLst/>
                <a:latin typeface="Arial" panose="020B0604020202020204" pitchFamily="34" charset="0"/>
              </a:rPr>
              <a:t>¿Las preguntas de la prueba tendrán alguna característica que fue difícil de entender?</a:t>
            </a:r>
          </a:p>
          <a:p>
            <a:pPr marL="0" indent="0">
              <a:buNone/>
            </a:pPr>
            <a:r>
              <a:rPr lang="es-ES" sz="1600" b="0" i="0" dirty="0">
                <a:solidFill>
                  <a:srgbClr val="333333"/>
                </a:solidFill>
                <a:effectLst/>
                <a:latin typeface="Arial" panose="020B0604020202020204" pitchFamily="34" charset="0"/>
              </a:rPr>
              <a:t>¿Qué tipo de preguntas realizaron los estudiantes durante la evaluación? ¿Se relacionan estas con los aprendizajes menos logrados?</a:t>
            </a:r>
          </a:p>
          <a:p>
            <a:pPr marL="0" indent="0">
              <a:buNone/>
            </a:pPr>
            <a:endParaRPr lang="es-CL" sz="1600" dirty="0"/>
          </a:p>
        </p:txBody>
      </p:sp>
      <p:pic>
        <p:nvPicPr>
          <p:cNvPr id="4" name="Imagen 3">
            <a:extLst>
              <a:ext uri="{FF2B5EF4-FFF2-40B4-BE49-F238E27FC236}">
                <a16:creationId xmlns:a16="http://schemas.microsoft.com/office/drawing/2014/main" xmlns="" id="{1C870747-EC68-49ED-93D5-BC06B20E771F}"/>
              </a:ext>
            </a:extLst>
          </p:cNvPr>
          <p:cNvPicPr>
            <a:picLocks noChangeAspect="1"/>
          </p:cNvPicPr>
          <p:nvPr/>
        </p:nvPicPr>
        <p:blipFill rotWithShape="1">
          <a:blip r:embed="rId2"/>
          <a:srcRect l="6090" r="3028" b="1"/>
          <a:stretch/>
        </p:blipFill>
        <p:spPr>
          <a:xfrm>
            <a:off x="9240982" y="1527335"/>
            <a:ext cx="2826844" cy="2822723"/>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1" name="Oval 10">
            <a:extLst>
              <a:ext uri="{FF2B5EF4-FFF2-40B4-BE49-F238E27FC236}">
                <a16:creationId xmlns:a16="http://schemas.microsoft.com/office/drawing/2014/main" xmlns="" id="{1D460C86-854F-4FB3-ABC2-E823D8FEB9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Arc 12">
            <a:extLst>
              <a:ext uri="{FF2B5EF4-FFF2-40B4-BE49-F238E27FC236}">
                <a16:creationId xmlns:a16="http://schemas.microsoft.com/office/drawing/2014/main" xmlns="" id="{BB48116A-278A-4CC5-89D3-9DE8E8FF12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3272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2212B39-39BC-4894-B07D-E61A93E1A2FD}"/>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xmlns="" id="{D7CA984E-3279-4D9A-A0D0-7DF60B3E35AF}"/>
              </a:ext>
            </a:extLst>
          </p:cNvPr>
          <p:cNvSpPr>
            <a:spLocks noGrp="1"/>
          </p:cNvSpPr>
          <p:nvPr>
            <p:ph idx="1"/>
          </p:nvPr>
        </p:nvSpPr>
        <p:spPr>
          <a:ln>
            <a:solidFill>
              <a:schemeClr val="accent1"/>
            </a:solidFill>
          </a:ln>
        </p:spPr>
        <p:txBody>
          <a:bodyPr>
            <a:normAutofit/>
          </a:bodyPr>
          <a:lstStyle/>
          <a:p>
            <a:pPr algn="just">
              <a:lnSpc>
                <a:spcPct val="150000"/>
              </a:lnSpc>
            </a:pPr>
            <a:r>
              <a:rPr lang="es-ES" sz="1800" b="0" i="0" dirty="0">
                <a:solidFill>
                  <a:srgbClr val="333333"/>
                </a:solidFill>
                <a:effectLst/>
                <a:latin typeface="Arial" panose="020B0604020202020204" pitchFamily="34" charset="0"/>
              </a:rPr>
              <a:t>Realizar un análisis de esta calidad, permitiría al docente plantear una actividad de retroalimentación que esté enfocada en los aspectos relevantes para el aprendizaje de sus estudiantes, en este ejemplo, si el docente se da cuenta que en la base de los bajos resultados está la habilidad de explicar, podría decidir realizar una actividad para desarrollar esta habilidad utilizando los contenidos de esta u otra unidad. Por otra parte, podría enriquecer su análisis realizando preguntas que le permitan entender lo que pensaron sus estudiantes al responder y de esta forma poder tomar decisiones que tengan mayor impacto en el aprendizaje de sus estudiantes.</a:t>
            </a:r>
            <a:endParaRPr lang="es-CL" sz="1800" dirty="0"/>
          </a:p>
        </p:txBody>
      </p:sp>
    </p:spTree>
    <p:extLst>
      <p:ext uri="{BB962C8B-B14F-4D97-AF65-F5344CB8AC3E}">
        <p14:creationId xmlns:p14="http://schemas.microsoft.com/office/powerpoint/2010/main" val="15943588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TotalTime>
  <Words>5530</Words>
  <Application>Microsoft Office PowerPoint</Application>
  <PresentationFormat>Panorámica</PresentationFormat>
  <Paragraphs>481</Paragraphs>
  <Slides>65</Slides>
  <Notes>0</Notes>
  <HiddenSlides>0</HiddenSlides>
  <MMClips>0</MMClips>
  <ScaleCrop>false</ScaleCrop>
  <HeadingPairs>
    <vt:vector size="6" baseType="variant">
      <vt:variant>
        <vt:lpstr>Fuentes usadas</vt:lpstr>
      </vt:variant>
      <vt:variant>
        <vt:i4>16</vt:i4>
      </vt:variant>
      <vt:variant>
        <vt:lpstr>Tema</vt:lpstr>
      </vt:variant>
      <vt:variant>
        <vt:i4>1</vt:i4>
      </vt:variant>
      <vt:variant>
        <vt:lpstr>Títulos de diapositiva</vt:lpstr>
      </vt:variant>
      <vt:variant>
        <vt:i4>65</vt:i4>
      </vt:variant>
    </vt:vector>
  </HeadingPairs>
  <TitlesOfParts>
    <vt:vector size="82" baseType="lpstr">
      <vt:lpstr>AppleSymbols</vt:lpstr>
      <vt:lpstr>-apple-system</vt:lpstr>
      <vt:lpstr>Arial</vt:lpstr>
      <vt:lpstr>Bradley Hand ITC</vt:lpstr>
      <vt:lpstr>Calibri</vt:lpstr>
      <vt:lpstr>Calibri Light</vt:lpstr>
      <vt:lpstr>Courier New</vt:lpstr>
      <vt:lpstr>FrizQuadrata-Bold</vt:lpstr>
      <vt:lpstr>HelveticaNeue-Black</vt:lpstr>
      <vt:lpstr>HelveticaNeue-Light</vt:lpstr>
      <vt:lpstr>HelveticaNeueLTStd-Lt</vt:lpstr>
      <vt:lpstr>HelveticaNeueLTStd-Md</vt:lpstr>
      <vt:lpstr>inherit</vt:lpstr>
      <vt:lpstr>Symbol</vt:lpstr>
      <vt:lpstr>Times New Roman</vt:lpstr>
      <vt:lpstr>Trebuchet MS</vt:lpstr>
      <vt:lpstr>Tema de Office</vt:lpstr>
      <vt:lpstr>PLAN DE SUPERACIÓN PROFESIONAL</vt:lpstr>
      <vt:lpstr>PROGRAMA DE TRABAJO</vt:lpstr>
      <vt:lpstr>Presentación de PowerPoint</vt:lpstr>
      <vt:lpstr>Presentación de PowerPoint</vt:lpstr>
      <vt:lpstr>Equidad de género en la práctica pedagógica en el aula:  La educación es clave para garantizar que nuestra sociedad entregue las mismas oportunidades tanto a mujeres como a hombres.</vt:lpstr>
      <vt:lpstr>Presentación de PowerPoint</vt:lpstr>
      <vt:lpstr>Presentación de PowerPoint</vt:lpstr>
      <vt:lpstr>Los niveles de Desempeño </vt:lpstr>
      <vt:lpstr>Cálculo de resultados</vt:lpstr>
      <vt:lpstr>El rol de las Comisiones de Evaluación</vt:lpstr>
      <vt:lpstr>¿Cómo es el funcionamiento de la Comisión de Evaluación?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DOMINIO C  Enseñanza para el aprendizaje de todos los estudiantes.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Análisis y uso de los resultados de la evaluación</vt:lpstr>
      <vt:lpstr>Presentación de PowerPoint</vt:lpstr>
      <vt:lpstr>Tarea 3  Reflexión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Relación entre actividades y objetivos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Ejemplo: La Conquista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SUPERACIÓN PROFESIONAL</dc:title>
  <dc:creator>Maria del Pilar</dc:creator>
  <cp:lastModifiedBy>Adriana</cp:lastModifiedBy>
  <cp:revision>8</cp:revision>
  <dcterms:created xsi:type="dcterms:W3CDTF">2020-08-10T23:45:41Z</dcterms:created>
  <dcterms:modified xsi:type="dcterms:W3CDTF">2020-12-21T15:59:40Z</dcterms:modified>
</cp:coreProperties>
</file>