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87" r:id="rId2"/>
    <p:sldId id="324" r:id="rId3"/>
    <p:sldId id="395" r:id="rId4"/>
    <p:sldId id="397" r:id="rId5"/>
    <p:sldId id="326" r:id="rId6"/>
    <p:sldId id="403" r:id="rId7"/>
    <p:sldId id="327" r:id="rId8"/>
    <p:sldId id="392" r:id="rId9"/>
    <p:sldId id="328" r:id="rId10"/>
    <p:sldId id="389" r:id="rId11"/>
    <p:sldId id="372" r:id="rId12"/>
    <p:sldId id="373" r:id="rId13"/>
    <p:sldId id="371" r:id="rId14"/>
    <p:sldId id="385" r:id="rId15"/>
    <p:sldId id="330" r:id="rId16"/>
    <p:sldId id="331" r:id="rId17"/>
    <p:sldId id="332" r:id="rId18"/>
    <p:sldId id="333" r:id="rId19"/>
    <p:sldId id="377" r:id="rId20"/>
    <p:sldId id="405" r:id="rId21"/>
    <p:sldId id="398" r:id="rId22"/>
    <p:sldId id="378" r:id="rId23"/>
    <p:sldId id="381" r:id="rId24"/>
    <p:sldId id="367" r:id="rId25"/>
    <p:sldId id="365" r:id="rId26"/>
    <p:sldId id="399" r:id="rId27"/>
    <p:sldId id="400" r:id="rId28"/>
    <p:sldId id="401" r:id="rId29"/>
    <p:sldId id="402" r:id="rId30"/>
    <p:sldId id="393" r:id="rId31"/>
    <p:sldId id="374" r:id="rId3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4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9AF4FE-8EAF-4BE9-B2CD-42A25C93FEE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D34ACC4-EE0F-40E9-85FD-912E445A0C1D}">
      <dgm:prSet/>
      <dgm:spPr/>
      <dgm:t>
        <a:bodyPr/>
        <a:lstStyle/>
        <a:p>
          <a:r>
            <a:rPr lang="es-MX"/>
            <a:t>“La taxonomía de Bloom se utiliza para redactar los  resultados de aprendizaje dado que provee una estructura previamente creada y una lista de verbos.</a:t>
          </a:r>
          <a:endParaRPr lang="en-US"/>
        </a:p>
      </dgm:t>
    </dgm:pt>
    <dgm:pt modelId="{8FC85331-F6F0-4F08-951C-B67E36FEE887}" type="parTrans" cxnId="{A50048D6-85A7-4395-B29A-CE78997D03E9}">
      <dgm:prSet/>
      <dgm:spPr/>
      <dgm:t>
        <a:bodyPr/>
        <a:lstStyle/>
        <a:p>
          <a:endParaRPr lang="en-US"/>
        </a:p>
      </dgm:t>
    </dgm:pt>
    <dgm:pt modelId="{2F6AED09-4DC4-402D-945F-E63E0836DC03}" type="sibTrans" cxnId="{A50048D6-85A7-4395-B29A-CE78997D03E9}">
      <dgm:prSet/>
      <dgm:spPr/>
      <dgm:t>
        <a:bodyPr/>
        <a:lstStyle/>
        <a:p>
          <a:endParaRPr lang="en-US"/>
        </a:p>
      </dgm:t>
    </dgm:pt>
    <dgm:pt modelId="{7EDDD909-F7B4-415F-81AC-0042DC8418EE}">
      <dgm:prSet/>
      <dgm:spPr/>
      <dgm:t>
        <a:bodyPr/>
        <a:lstStyle/>
        <a:p>
          <a:r>
            <a:rPr lang="es-MX"/>
            <a:t>Estos verbos juegan un rol clave para redactar resultados de aprendizaje. </a:t>
          </a:r>
          <a:endParaRPr lang="en-US"/>
        </a:p>
      </dgm:t>
    </dgm:pt>
    <dgm:pt modelId="{6FA58995-8DF6-49B6-8B31-DA486062DED9}" type="parTrans" cxnId="{63635DB1-C63E-47F1-8122-5B756123888D}">
      <dgm:prSet/>
      <dgm:spPr/>
      <dgm:t>
        <a:bodyPr/>
        <a:lstStyle/>
        <a:p>
          <a:endParaRPr lang="en-US"/>
        </a:p>
      </dgm:t>
    </dgm:pt>
    <dgm:pt modelId="{FEADCCA4-A349-4E67-86FA-F62A78DEB175}" type="sibTrans" cxnId="{63635DB1-C63E-47F1-8122-5B756123888D}">
      <dgm:prSet/>
      <dgm:spPr/>
      <dgm:t>
        <a:bodyPr/>
        <a:lstStyle/>
        <a:p>
          <a:endParaRPr lang="en-US"/>
        </a:p>
      </dgm:t>
    </dgm:pt>
    <dgm:pt modelId="{C6EA56E8-3FF0-41AA-AF92-8693849DC81D}">
      <dgm:prSet/>
      <dgm:spPr/>
      <dgm:t>
        <a:bodyPr/>
        <a:lstStyle/>
        <a:p>
          <a:r>
            <a:rPr lang="es-MX"/>
            <a:t>La lista inicial de los verbos utilizados por Bloom fue limitada y ha sido ampliada por varios autores en el transcurso del tiempo</a:t>
          </a:r>
          <a:endParaRPr lang="en-US"/>
        </a:p>
      </dgm:t>
    </dgm:pt>
    <dgm:pt modelId="{3D1C7B68-5698-4BFC-A2D3-D9248058C535}" type="parTrans" cxnId="{77433B82-4754-4369-BD70-A9F801E4FE63}">
      <dgm:prSet/>
      <dgm:spPr/>
      <dgm:t>
        <a:bodyPr/>
        <a:lstStyle/>
        <a:p>
          <a:endParaRPr lang="en-US"/>
        </a:p>
      </dgm:t>
    </dgm:pt>
    <dgm:pt modelId="{16921576-890E-4AA8-BA99-2D8A5B95CD2D}" type="sibTrans" cxnId="{77433B82-4754-4369-BD70-A9F801E4FE63}">
      <dgm:prSet/>
      <dgm:spPr/>
      <dgm:t>
        <a:bodyPr/>
        <a:lstStyle/>
        <a:p>
          <a:endParaRPr lang="en-US"/>
        </a:p>
      </dgm:t>
    </dgm:pt>
    <dgm:pt modelId="{9144129E-0881-4B0F-AD66-35D3454D576C}" type="pres">
      <dgm:prSet presAssocID="{879AF4FE-8EAF-4BE9-B2CD-42A25C93FEE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7AACFD50-3D58-4732-B90D-CE27B4ACFB36}" type="pres">
      <dgm:prSet presAssocID="{879AF4FE-8EAF-4BE9-B2CD-42A25C93FEE6}" presName="dummyMaxCanvas" presStyleCnt="0">
        <dgm:presLayoutVars/>
      </dgm:prSet>
      <dgm:spPr/>
    </dgm:pt>
    <dgm:pt modelId="{60709096-BA3B-4F51-8DFF-2D63C7739EA9}" type="pres">
      <dgm:prSet presAssocID="{879AF4FE-8EAF-4BE9-B2CD-42A25C93FEE6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0CD7F7A-81D5-42C8-B509-8CFB4F6A0399}" type="pres">
      <dgm:prSet presAssocID="{879AF4FE-8EAF-4BE9-B2CD-42A25C93FEE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B095ABC9-9C72-4352-A87E-7BD78927B1F7}" type="pres">
      <dgm:prSet presAssocID="{879AF4FE-8EAF-4BE9-B2CD-42A25C93FEE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AD18A278-266B-47F0-B952-EEA53DED24D9}" type="pres">
      <dgm:prSet presAssocID="{879AF4FE-8EAF-4BE9-B2CD-42A25C93FEE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C28D92D3-2E65-4D85-8E47-9979902B393C}" type="pres">
      <dgm:prSet presAssocID="{879AF4FE-8EAF-4BE9-B2CD-42A25C93FEE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04B68A9F-039D-4900-BA91-30DA02C39A88}" type="pres">
      <dgm:prSet presAssocID="{879AF4FE-8EAF-4BE9-B2CD-42A25C93FEE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51DB8554-3D77-4B19-A80C-92DE0B6AFBD9}" type="pres">
      <dgm:prSet presAssocID="{879AF4FE-8EAF-4BE9-B2CD-42A25C93FEE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6F5B61F3-2355-4B3B-B2DE-F781C05AA24F}" type="pres">
      <dgm:prSet presAssocID="{879AF4FE-8EAF-4BE9-B2CD-42A25C93FEE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77433B82-4754-4369-BD70-A9F801E4FE63}" srcId="{879AF4FE-8EAF-4BE9-B2CD-42A25C93FEE6}" destId="{C6EA56E8-3FF0-41AA-AF92-8693849DC81D}" srcOrd="2" destOrd="0" parTransId="{3D1C7B68-5698-4BFC-A2D3-D9248058C535}" sibTransId="{16921576-890E-4AA8-BA99-2D8A5B95CD2D}"/>
    <dgm:cxn modelId="{219B7CDD-6C65-4A0F-B43E-729402D31BAF}" type="presOf" srcId="{879AF4FE-8EAF-4BE9-B2CD-42A25C93FEE6}" destId="{9144129E-0881-4B0F-AD66-35D3454D576C}" srcOrd="0" destOrd="0" presId="urn:microsoft.com/office/officeart/2005/8/layout/vProcess5"/>
    <dgm:cxn modelId="{63635DB1-C63E-47F1-8122-5B756123888D}" srcId="{879AF4FE-8EAF-4BE9-B2CD-42A25C93FEE6}" destId="{7EDDD909-F7B4-415F-81AC-0042DC8418EE}" srcOrd="1" destOrd="0" parTransId="{6FA58995-8DF6-49B6-8B31-DA486062DED9}" sibTransId="{FEADCCA4-A349-4E67-86FA-F62A78DEB175}"/>
    <dgm:cxn modelId="{A50048D6-85A7-4395-B29A-CE78997D03E9}" srcId="{879AF4FE-8EAF-4BE9-B2CD-42A25C93FEE6}" destId="{3D34ACC4-EE0F-40E9-85FD-912E445A0C1D}" srcOrd="0" destOrd="0" parTransId="{8FC85331-F6F0-4F08-951C-B67E36FEE887}" sibTransId="{2F6AED09-4DC4-402D-945F-E63E0836DC03}"/>
    <dgm:cxn modelId="{B50B69D6-4AE2-421F-8F5C-85F20476BA26}" type="presOf" srcId="{7EDDD909-F7B4-415F-81AC-0042DC8418EE}" destId="{51DB8554-3D77-4B19-A80C-92DE0B6AFBD9}" srcOrd="1" destOrd="0" presId="urn:microsoft.com/office/officeart/2005/8/layout/vProcess5"/>
    <dgm:cxn modelId="{8F47CAA9-D026-4376-97D3-134014E3B184}" type="presOf" srcId="{FEADCCA4-A349-4E67-86FA-F62A78DEB175}" destId="{C28D92D3-2E65-4D85-8E47-9979902B393C}" srcOrd="0" destOrd="0" presId="urn:microsoft.com/office/officeart/2005/8/layout/vProcess5"/>
    <dgm:cxn modelId="{809C5444-9EC3-42FE-8A78-1EB3F31874AE}" type="presOf" srcId="{C6EA56E8-3FF0-41AA-AF92-8693849DC81D}" destId="{B095ABC9-9C72-4352-A87E-7BD78927B1F7}" srcOrd="0" destOrd="0" presId="urn:microsoft.com/office/officeart/2005/8/layout/vProcess5"/>
    <dgm:cxn modelId="{7496C694-0092-4ADB-B698-AC466D1A73C3}" type="presOf" srcId="{C6EA56E8-3FF0-41AA-AF92-8693849DC81D}" destId="{6F5B61F3-2355-4B3B-B2DE-F781C05AA24F}" srcOrd="1" destOrd="0" presId="urn:microsoft.com/office/officeart/2005/8/layout/vProcess5"/>
    <dgm:cxn modelId="{F4315D9B-197E-4E2B-A62A-075888B34624}" type="presOf" srcId="{2F6AED09-4DC4-402D-945F-E63E0836DC03}" destId="{AD18A278-266B-47F0-B952-EEA53DED24D9}" srcOrd="0" destOrd="0" presId="urn:microsoft.com/office/officeart/2005/8/layout/vProcess5"/>
    <dgm:cxn modelId="{FF4BD7AC-9B8A-4DB9-BC81-06F01DEBB7AD}" type="presOf" srcId="{3D34ACC4-EE0F-40E9-85FD-912E445A0C1D}" destId="{60709096-BA3B-4F51-8DFF-2D63C7739EA9}" srcOrd="0" destOrd="0" presId="urn:microsoft.com/office/officeart/2005/8/layout/vProcess5"/>
    <dgm:cxn modelId="{3B17BE53-6528-4BBC-BC16-C093DE50296B}" type="presOf" srcId="{7EDDD909-F7B4-415F-81AC-0042DC8418EE}" destId="{40CD7F7A-81D5-42C8-B509-8CFB4F6A0399}" srcOrd="0" destOrd="0" presId="urn:microsoft.com/office/officeart/2005/8/layout/vProcess5"/>
    <dgm:cxn modelId="{AEEC0AAF-B4E1-47E2-BA68-CAAA545C34C8}" type="presOf" srcId="{3D34ACC4-EE0F-40E9-85FD-912E445A0C1D}" destId="{04B68A9F-039D-4900-BA91-30DA02C39A88}" srcOrd="1" destOrd="0" presId="urn:microsoft.com/office/officeart/2005/8/layout/vProcess5"/>
    <dgm:cxn modelId="{94F6A0A8-5ED2-409B-8EBD-320AB5F33346}" type="presParOf" srcId="{9144129E-0881-4B0F-AD66-35D3454D576C}" destId="{7AACFD50-3D58-4732-B90D-CE27B4ACFB36}" srcOrd="0" destOrd="0" presId="urn:microsoft.com/office/officeart/2005/8/layout/vProcess5"/>
    <dgm:cxn modelId="{335ABFF7-4C30-41B6-86B7-A995B14CC07F}" type="presParOf" srcId="{9144129E-0881-4B0F-AD66-35D3454D576C}" destId="{60709096-BA3B-4F51-8DFF-2D63C7739EA9}" srcOrd="1" destOrd="0" presId="urn:microsoft.com/office/officeart/2005/8/layout/vProcess5"/>
    <dgm:cxn modelId="{3D2D109D-9DE8-4682-802E-C9BF4FE8B13C}" type="presParOf" srcId="{9144129E-0881-4B0F-AD66-35D3454D576C}" destId="{40CD7F7A-81D5-42C8-B509-8CFB4F6A0399}" srcOrd="2" destOrd="0" presId="urn:microsoft.com/office/officeart/2005/8/layout/vProcess5"/>
    <dgm:cxn modelId="{51A08719-2048-4095-A82A-28F84EBB51B6}" type="presParOf" srcId="{9144129E-0881-4B0F-AD66-35D3454D576C}" destId="{B095ABC9-9C72-4352-A87E-7BD78927B1F7}" srcOrd="3" destOrd="0" presId="urn:microsoft.com/office/officeart/2005/8/layout/vProcess5"/>
    <dgm:cxn modelId="{D56CECA3-8901-46D5-80DA-17117546A582}" type="presParOf" srcId="{9144129E-0881-4B0F-AD66-35D3454D576C}" destId="{AD18A278-266B-47F0-B952-EEA53DED24D9}" srcOrd="4" destOrd="0" presId="urn:microsoft.com/office/officeart/2005/8/layout/vProcess5"/>
    <dgm:cxn modelId="{F6DC04CC-C0EF-453C-9BF5-58D4E501E331}" type="presParOf" srcId="{9144129E-0881-4B0F-AD66-35D3454D576C}" destId="{C28D92D3-2E65-4D85-8E47-9979902B393C}" srcOrd="5" destOrd="0" presId="urn:microsoft.com/office/officeart/2005/8/layout/vProcess5"/>
    <dgm:cxn modelId="{0127F92E-A760-4B41-818C-545EED06D33C}" type="presParOf" srcId="{9144129E-0881-4B0F-AD66-35D3454D576C}" destId="{04B68A9F-039D-4900-BA91-30DA02C39A88}" srcOrd="6" destOrd="0" presId="urn:microsoft.com/office/officeart/2005/8/layout/vProcess5"/>
    <dgm:cxn modelId="{A9875AB8-8C8A-418F-9861-88E7D4C30B89}" type="presParOf" srcId="{9144129E-0881-4B0F-AD66-35D3454D576C}" destId="{51DB8554-3D77-4B19-A80C-92DE0B6AFBD9}" srcOrd="7" destOrd="0" presId="urn:microsoft.com/office/officeart/2005/8/layout/vProcess5"/>
    <dgm:cxn modelId="{6E16F7EC-AD4F-4E91-8436-24F017AB49B2}" type="presParOf" srcId="{9144129E-0881-4B0F-AD66-35D3454D576C}" destId="{6F5B61F3-2355-4B3B-B2DE-F781C05AA24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939E4-9C42-4969-B40B-5C466CC8453A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96C3A-851E-444E-BCEB-7018DCE3D8C0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032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06812-608A-440A-911E-5BD6852071A7}" type="datetimeFigureOut">
              <a:rPr lang="es-MX" smtClean="0"/>
              <a:pPr/>
              <a:t>21/12/2020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73CBA-1231-409F-B8E7-40FEA72828C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epto.de/taxonomia/#ixzz6VVPiwVjv" TargetMode="External"/><Relationship Id="rId2" Type="http://schemas.openxmlformats.org/officeDocument/2006/relationships/hyperlink" Target="https://concepto.de/cienci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D55CA618-78A6-47F6-B865-E9315164F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B83D307E-DF68-43F8-97CE-0AAE950A71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703441" y="-1"/>
            <a:ext cx="5737117" cy="5728133"/>
            <a:chOff x="329184" y="1"/>
            <a:chExt cx="524256" cy="5728133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5546E3D2-37BF-4528-9851-2B2F628234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752A0C69-DC4E-4FC0-843C-BAA27B3A56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8ED94938-268E-4C0A-A08A-B3980C78BA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7348" y="318045"/>
            <a:ext cx="8249304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2809" y="3297151"/>
            <a:ext cx="7553652" cy="9297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CL" sz="3800" dirty="0"/>
              <a:t>TAXONOMÍAS PARA EL APRENDIZAJE</a:t>
            </a:r>
            <a:endParaRPr lang="en-US" sz="3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39190" y="349676"/>
            <a:ext cx="7553652" cy="448377"/>
          </a:xfrm>
        </p:spPr>
        <p:txBody>
          <a:bodyPr anchor="t">
            <a:noAutofit/>
          </a:bodyPr>
          <a:lstStyle/>
          <a:p>
            <a:r>
              <a:rPr lang="en-US" sz="2800" i="1" dirty="0">
                <a:solidFill>
                  <a:schemeClr val="tx1"/>
                </a:solidFill>
              </a:rPr>
              <a:t>PROGRAMA DE PERFECCIONAMIENTO DOCENTE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509687CD-1BEB-4C15-B938-BEDE60EBE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051557"/>
            <a:ext cx="2054718" cy="2245594"/>
          </a:xfrm>
          <a:prstGeom prst="rect">
            <a:avLst/>
          </a:prstGeom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xmlns="" id="{323FEF90-3983-436F-B673-BB295D6BB72C}"/>
              </a:ext>
            </a:extLst>
          </p:cNvPr>
          <p:cNvSpPr txBox="1"/>
          <p:nvPr/>
        </p:nvSpPr>
        <p:spPr>
          <a:xfrm>
            <a:off x="4211960" y="5173210"/>
            <a:ext cx="458531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1" dirty="0" err="1"/>
              <a:t>Relatora</a:t>
            </a:r>
            <a:r>
              <a:rPr lang="en-US" b="1" i="1" dirty="0"/>
              <a:t>: M. del P. Salazar Norese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xmlns="" id="{514D9339-DBA1-45E1-A786-04C72BA18BBC}"/>
              </a:ext>
            </a:extLst>
          </p:cNvPr>
          <p:cNvSpPr txBox="1"/>
          <p:nvPr/>
        </p:nvSpPr>
        <p:spPr>
          <a:xfrm>
            <a:off x="2627784" y="602128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DICIEMBRE DE 2020</a:t>
            </a:r>
          </a:p>
        </p:txBody>
      </p:sp>
    </p:spTree>
    <p:extLst>
      <p:ext uri="{BB962C8B-B14F-4D97-AF65-F5344CB8AC3E}">
        <p14:creationId xmlns:p14="http://schemas.microsoft.com/office/powerpoint/2010/main" val="1426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500">
                <a:solidFill>
                  <a:srgbClr val="FFFFFF"/>
                </a:solidFill>
              </a:rPr>
              <a:t>¿Qué es una taxonomía?</a:t>
            </a:r>
            <a:endParaRPr lang="es-ES" sz="35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0A06A82-3642-4B20-AAE7-D1BE085F2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3" y="2387087"/>
            <a:ext cx="8229600" cy="36720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Se entiende por taxonomía</a:t>
            </a:r>
            <a:r>
              <a:rPr lang="es-ES" b="1" i="0" dirty="0">
                <a:solidFill>
                  <a:srgbClr val="000000"/>
                </a:solidFill>
                <a:effectLst/>
                <a:latin typeface="Open Sans"/>
              </a:rPr>
              <a:t> 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a </a:t>
            </a:r>
            <a:r>
              <a:rPr lang="es-ES" b="1" i="0" dirty="0">
                <a:solidFill>
                  <a:srgbClr val="000000"/>
                </a:solidFill>
                <a:effectLst/>
                <a:latin typeface="Open Sans"/>
              </a:rPr>
              <a:t>la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  <a:latin typeface="Open Sans"/>
                <a:hlinkClick r:id="rId2"/>
              </a:rPr>
              <a:t>ciencia</a:t>
            </a:r>
            <a:r>
              <a:rPr lang="es-ES" b="1" i="0" dirty="0">
                <a:solidFill>
                  <a:srgbClr val="000000"/>
                </a:solidFill>
                <a:effectLst/>
                <a:latin typeface="Open Sans"/>
              </a:rPr>
              <a:t> de la clasificación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: </a:t>
            </a:r>
          </a:p>
          <a:p>
            <a:pPr algn="just"/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su nombre proviene de los vocablos griegos </a:t>
            </a:r>
            <a:r>
              <a:rPr lang="es-ES" b="0" i="1" dirty="0" err="1">
                <a:solidFill>
                  <a:srgbClr val="000000"/>
                </a:solidFill>
                <a:effectLst/>
                <a:latin typeface="Open Sans"/>
              </a:rPr>
              <a:t>táxis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 (“ordenamiento”) y </a:t>
            </a:r>
            <a:r>
              <a:rPr lang="es-ES" b="0" i="1" dirty="0">
                <a:solidFill>
                  <a:srgbClr val="000000"/>
                </a:solidFill>
                <a:effectLst/>
                <a:latin typeface="Open Sans"/>
              </a:rPr>
              <a:t>nomos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 (“norma, saber”).</a:t>
            </a:r>
          </a:p>
          <a:p>
            <a:pPr algn="just"/>
            <a:endParaRPr lang="es-E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algn="just"/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Por lo general se la considera una rama de las ciencias biológicas (específicamente de la Biología Sistemática) que </a:t>
            </a:r>
            <a:r>
              <a:rPr lang="es-ES" b="1" i="0" dirty="0">
                <a:solidFill>
                  <a:srgbClr val="000000"/>
                </a:solidFill>
                <a:effectLst/>
                <a:latin typeface="Open Sans"/>
              </a:rPr>
              <a:t>se ocupa de la clasificación de los organismos vivientes</a:t>
            </a: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> de los que se tiene noticia hasta la fecha.</a:t>
            </a:r>
          </a:p>
          <a:p>
            <a:pPr marL="0" indent="0" algn="ctr">
              <a:buNone/>
            </a:pP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es-ES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s-ES" b="0" i="0" dirty="0">
                <a:solidFill>
                  <a:srgbClr val="000000"/>
                </a:solidFill>
                <a:effectLst/>
                <a:latin typeface="Open Sans"/>
              </a:rPr>
              <a:t/>
            </a:r>
            <a:br>
              <a:rPr lang="es-ES" b="0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s-ES" sz="2600" b="0" i="1" dirty="0">
                <a:solidFill>
                  <a:srgbClr val="000000"/>
                </a:solidFill>
                <a:effectLst/>
                <a:latin typeface="Open Sans"/>
              </a:rPr>
              <a:t>Fuente: </a:t>
            </a:r>
            <a:r>
              <a:rPr lang="es-ES" sz="2600" b="0" i="1" u="none" strike="noStrike" dirty="0">
                <a:solidFill>
                  <a:srgbClr val="003399"/>
                </a:solidFill>
                <a:effectLst/>
                <a:latin typeface="Open Sans"/>
                <a:hlinkClick r:id="rId3"/>
              </a:rPr>
              <a:t>https://</a:t>
            </a:r>
            <a:r>
              <a:rPr lang="es-ES" sz="2600" b="0" i="1" u="none" strike="noStrike" dirty="0" err="1">
                <a:solidFill>
                  <a:srgbClr val="003399"/>
                </a:solidFill>
                <a:effectLst/>
                <a:latin typeface="Open Sans"/>
                <a:hlinkClick r:id="rId3"/>
              </a:rPr>
              <a:t>concepto.de</a:t>
            </a:r>
            <a:r>
              <a:rPr lang="es-ES" sz="2600" b="0" i="1" u="none" strike="noStrike" dirty="0">
                <a:solidFill>
                  <a:srgbClr val="003399"/>
                </a:solidFill>
                <a:effectLst/>
                <a:latin typeface="Open Sans"/>
                <a:hlinkClick r:id="rId3"/>
              </a:rPr>
              <a:t>/</a:t>
            </a:r>
            <a:r>
              <a:rPr lang="es-ES" sz="2600" b="0" i="1" u="none" strike="noStrike" dirty="0" err="1">
                <a:solidFill>
                  <a:srgbClr val="003399"/>
                </a:solidFill>
                <a:effectLst/>
                <a:latin typeface="Open Sans"/>
                <a:hlinkClick r:id="rId3"/>
              </a:rPr>
              <a:t>taxonomia</a:t>
            </a:r>
            <a:r>
              <a:rPr lang="es-ES" sz="2600" b="0" i="1" u="none" strike="noStrike" dirty="0">
                <a:solidFill>
                  <a:srgbClr val="003399"/>
                </a:solidFill>
                <a:effectLst/>
                <a:latin typeface="Open Sans"/>
                <a:hlinkClick r:id="rId3"/>
              </a:rPr>
              <a:t>/#ixzz6VVPiwVjv</a:t>
            </a:r>
            <a:endParaRPr lang="es-CL" sz="26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18879" y="800392"/>
            <a:ext cx="7698523" cy="684392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500" dirty="0">
                <a:solidFill>
                  <a:srgbClr val="FFFFFF"/>
                </a:solidFill>
              </a:rPr>
              <a:t>¿Qué es una taxonomía en educación?</a:t>
            </a:r>
            <a:endParaRPr lang="es-ES" sz="3500" dirty="0">
              <a:solidFill>
                <a:srgbClr val="FFFFFF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4C55F853-55E3-4B88-917C-75CA1D68AD9F}"/>
              </a:ext>
            </a:extLst>
          </p:cNvPr>
          <p:cNvSpPr txBox="1">
            <a:spLocks/>
          </p:cNvSpPr>
          <p:nvPr/>
        </p:nvSpPr>
        <p:spPr>
          <a:xfrm>
            <a:off x="951612" y="1673424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L" sz="3200" i="1" dirty="0">
                <a:solidFill>
                  <a:schemeClr val="bg1"/>
                </a:solidFill>
              </a:rPr>
              <a:t>Antecedentes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xmlns="" id="{69EF7D2C-B1BA-4597-803C-E86ABEAF1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139" y="2261315"/>
            <a:ext cx="8409878" cy="433603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s-ES" sz="2000" b="0" i="0" dirty="0">
                <a:solidFill>
                  <a:srgbClr val="444444"/>
                </a:solidFill>
                <a:effectLst/>
              </a:rPr>
              <a:t>A finales de los años 50 del pasado siglo, había una corriente psicológica en los Estados Unidos encabezada por la escuela de Chicago que estaba preocupada por cómo se aprende y cómo evaluar los aprendizajes. Se comprobó rápidamente que no todas las acciones cognitivas tenían la misma complejidad, por ejemplo, no es lo mismo recordar un cierto dato que analizarlo o valorarlo.</a:t>
            </a:r>
          </a:p>
          <a:p>
            <a:pPr algn="just">
              <a:lnSpc>
                <a:spcPct val="150000"/>
              </a:lnSpc>
            </a:pPr>
            <a:r>
              <a:rPr lang="es-ES" sz="2000" b="0" i="0" dirty="0">
                <a:solidFill>
                  <a:srgbClr val="444444"/>
                </a:solidFill>
                <a:effectLst/>
              </a:rPr>
              <a:t>Bloom desarrolló una jerarquía de los objetivos educativos que se querían alcanzar con el alumnado, dividiéndolo en tres ámbitos: Ámbito cognitivo, ámbito afectivo y ámbito psicomotor. Es del primer ámbito del que surge la tabla de la taxonomía de Bloom.</a:t>
            </a:r>
          </a:p>
          <a:p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55108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xmlns="" id="{827B839B-9ADE-406B-8590-F1CAEDED45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45">
            <a:extLst>
              <a:ext uri="{FF2B5EF4-FFF2-40B4-BE49-F238E27FC236}">
                <a16:creationId xmlns:a16="http://schemas.microsoft.com/office/drawing/2014/main" xmlns="" id="{CFE45BF0-46DB-408C-B5F7-7B117168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46">
            <a:extLst>
              <a:ext uri="{FF2B5EF4-FFF2-40B4-BE49-F238E27FC236}">
                <a16:creationId xmlns:a16="http://schemas.microsoft.com/office/drawing/2014/main" xmlns="" id="{2AEBC8F2-97B1-41B4-93F1-2D289E197F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7">
            <a:extLst>
              <a:ext uri="{FF2B5EF4-FFF2-40B4-BE49-F238E27FC236}">
                <a16:creationId xmlns:a16="http://schemas.microsoft.com/office/drawing/2014/main" xmlns="" id="{472E3A19-F5D5-48FC-BB9C-48C2F68F59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4">
            <a:extLst>
              <a:ext uri="{FF2B5EF4-FFF2-40B4-BE49-F238E27FC236}">
                <a16:creationId xmlns:a16="http://schemas.microsoft.com/office/drawing/2014/main" xmlns="" id="{7A62E32F-BB65-43A8-8EB5-92346890E5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14E91B64-9FCC-451E-AFB4-A827D6329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3500" dirty="0">
                <a:solidFill>
                  <a:srgbClr val="FFFFFF"/>
                </a:solidFill>
              </a:rPr>
              <a:t>¿Qué es una taxonomía en educación?</a:t>
            </a:r>
            <a:endParaRPr lang="es-ES" sz="3500" dirty="0">
              <a:solidFill>
                <a:srgbClr val="FFFFF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5718" y="2490436"/>
            <a:ext cx="7506722" cy="3962900"/>
          </a:xfrm>
        </p:spPr>
        <p:txBody>
          <a:bodyPr anchor="ctr">
            <a:noAutofit/>
          </a:bodyPr>
          <a:lstStyle/>
          <a:p>
            <a:pPr algn="just" eaLnBrk="1" hangingPunct="1"/>
            <a:r>
              <a:rPr lang="es-ES" sz="2800" dirty="0"/>
              <a:t>Es una clasificación de los diferentes objetivos y habilidades que los educadores pueden proponer a sus estudiantes.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es-ES" sz="2800" dirty="0"/>
              <a:t>   </a:t>
            </a:r>
          </a:p>
          <a:p>
            <a:pPr algn="just" eaLnBrk="1" hangingPunct="1"/>
            <a:r>
              <a:rPr lang="es-ES" sz="2800" dirty="0"/>
              <a:t>El esquema fue propuesto por Benjamín Bloom e incluía tres "dominios": cognitivo, afectivo y psicomotor, aunque sólo los dos primeros fueron desarrollados inicialmente.</a:t>
            </a:r>
          </a:p>
        </p:txBody>
      </p:sp>
    </p:spTree>
    <p:extLst>
      <p:ext uri="{BB962C8B-B14F-4D97-AF65-F5344CB8AC3E}">
        <p14:creationId xmlns:p14="http://schemas.microsoft.com/office/powerpoint/2010/main" val="238552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1BE4F293-0A40-4AA3-8747-1C7D9F3EE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5D1CC8B8-2CD1-45F6-9CED-CA3104002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76" name="Freeform 44">
              <a:extLst>
                <a:ext uri="{FF2B5EF4-FFF2-40B4-BE49-F238E27FC236}">
                  <a16:creationId xmlns:a16="http://schemas.microsoft.com/office/drawing/2014/main" xmlns="" id="{D0486316-3F2D-434E-AF23-A8EDD6E78DD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45">
              <a:extLst>
                <a:ext uri="{FF2B5EF4-FFF2-40B4-BE49-F238E27FC236}">
                  <a16:creationId xmlns:a16="http://schemas.microsoft.com/office/drawing/2014/main" xmlns="" id="{2AF5945E-96EF-472A-8B30-5AC427AA40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6">
              <a:extLst>
                <a:ext uri="{FF2B5EF4-FFF2-40B4-BE49-F238E27FC236}">
                  <a16:creationId xmlns:a16="http://schemas.microsoft.com/office/drawing/2014/main" xmlns="" id="{F43F39F5-753C-4BA6-AF2B-6F0EEE25AD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7">
              <a:extLst>
                <a:ext uri="{FF2B5EF4-FFF2-40B4-BE49-F238E27FC236}">
                  <a16:creationId xmlns:a16="http://schemas.microsoft.com/office/drawing/2014/main" xmlns="" id="{2CC5073C-8188-4DE4-B2AB-9C87DDA4F0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AEF2074A-D7D4-4AF6-866A-31DDF66B1F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5249" y="759805"/>
            <a:ext cx="7500100" cy="1325563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s-MX" sz="2700">
                <a:solidFill>
                  <a:srgbClr val="FFFFFF"/>
                </a:solidFill>
              </a:rPr>
              <a:t>Taxonomía de objetivos educacionales: Dominio Cognitivo (Bloom et al., 1956):</a:t>
            </a:r>
            <a:br>
              <a:rPr lang="es-MX" sz="2700">
                <a:solidFill>
                  <a:srgbClr val="FFFFFF"/>
                </a:solidFill>
              </a:rPr>
            </a:br>
            <a:endParaRPr lang="es-MX" sz="2700">
              <a:solidFill>
                <a:srgbClr val="FFFFFF"/>
              </a:solidFill>
            </a:endParaRPr>
          </a:p>
        </p:txBody>
      </p:sp>
      <p:graphicFrame>
        <p:nvGraphicFramePr>
          <p:cNvPr id="10245" name="2 Marcador de contenido">
            <a:extLst>
              <a:ext uri="{FF2B5EF4-FFF2-40B4-BE49-F238E27FC236}">
                <a16:creationId xmlns:a16="http://schemas.microsoft.com/office/drawing/2014/main" xmlns="" id="{D94A1EEA-90BE-4A26-829D-BBA4E35C7DD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6423393"/>
              </p:ext>
            </p:extLst>
          </p:nvPr>
        </p:nvGraphicFramePr>
        <p:xfrm>
          <a:off x="1066869" y="2499837"/>
          <a:ext cx="7130833" cy="371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XONOMIA DE BLOOM">
            <a:extLst>
              <a:ext uri="{FF2B5EF4-FFF2-40B4-BE49-F238E27FC236}">
                <a16:creationId xmlns:a16="http://schemas.microsoft.com/office/drawing/2014/main" xmlns="" id="{8F7C027F-74D4-496D-8AFF-232BE0161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2" y="692696"/>
            <a:ext cx="7677046" cy="576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708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" y="260350"/>
            <a:ext cx="9002713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 Imagen" descr="TaxonomíaBlommIntegraciónDimensionesCognitivas-Infografía-BlogGesvin">
            <a:extLst>
              <a:ext uri="{FF2B5EF4-FFF2-40B4-BE49-F238E27FC236}">
                <a16:creationId xmlns:a16="http://schemas.microsoft.com/office/drawing/2014/main" xmlns="" id="{37ECCAA8-3779-49E4-B9DA-6F9C08CC44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95536" y="260648"/>
            <a:ext cx="8553895" cy="61926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6ED11EAB-E092-460A-958E-3709C27206BA}"/>
              </a:ext>
            </a:extLst>
          </p:cNvPr>
          <p:cNvSpPr txBox="1"/>
          <p:nvPr/>
        </p:nvSpPr>
        <p:spPr>
          <a:xfrm>
            <a:off x="395536" y="5733256"/>
            <a:ext cx="8568952" cy="72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66225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es-MX" sz="3200" dirty="0"/>
              <a:t>Modificación actualizada de Anderson</a:t>
            </a:r>
          </a:p>
        </p:txBody>
      </p:sp>
      <p:pic>
        <p:nvPicPr>
          <p:cNvPr id="21507" name="Picture 2" descr="C:\Users\PILAR\Desktop\REPSI 2014\talleres Maipu\construir-objetivos-propositos-o-competencias-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908720"/>
            <a:ext cx="7483381" cy="5053354"/>
          </a:xfrm>
          <a:noFill/>
          <a:ln>
            <a:solidFill>
              <a:schemeClr val="accent1"/>
            </a:solidFill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D8B1A02-49F4-4963-BAF2-5DABAAA95055}"/>
              </a:ext>
            </a:extLst>
          </p:cNvPr>
          <p:cNvSpPr txBox="1"/>
          <p:nvPr/>
        </p:nvSpPr>
        <p:spPr>
          <a:xfrm>
            <a:off x="1763688" y="5373216"/>
            <a:ext cx="122413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CL" dirty="0">
                <a:ea typeface="Microsoft Sans Serif" panose="020B0604020202020204" pitchFamily="34" charset="0"/>
                <a:cs typeface="Microsoft Sans Serif" panose="020B0604020202020204" pitchFamily="34" charset="0"/>
              </a:rPr>
              <a:t>RECUERDO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82AB4D6-5FF9-4861-A4AD-87C7C66251AB}"/>
              </a:ext>
            </a:extLst>
          </p:cNvPr>
          <p:cNvSpPr txBox="1"/>
          <p:nvPr/>
        </p:nvSpPr>
        <p:spPr>
          <a:xfrm>
            <a:off x="5364088" y="1916832"/>
            <a:ext cx="1296144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CL" sz="1600" dirty="0"/>
              <a:t>EVALUACIÓN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2AC1B32-62A9-40DF-A81C-47F3300B31DB}"/>
              </a:ext>
            </a:extLst>
          </p:cNvPr>
          <p:cNvSpPr txBox="1"/>
          <p:nvPr/>
        </p:nvSpPr>
        <p:spPr>
          <a:xfrm>
            <a:off x="1259632" y="6162179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Actualizada en 2001 por Anderson, discípulo de Bloom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xmlns="" id="{690A58B1-8B4C-4030-99A9-594FE04FA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43427"/>
            <a:ext cx="7560840" cy="59690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5FEC207-BE12-4CFE-B709-DD3ECDE33557}"/>
              </a:ext>
            </a:extLst>
          </p:cNvPr>
          <p:cNvSpPr txBox="1"/>
          <p:nvPr/>
        </p:nvSpPr>
        <p:spPr>
          <a:xfrm>
            <a:off x="1061355" y="6214573"/>
            <a:ext cx="2160240" cy="3751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349D00B-5A66-4B91-AC33-25C47AE09D1B}"/>
              </a:ext>
            </a:extLst>
          </p:cNvPr>
          <p:cNvSpPr txBox="1"/>
          <p:nvPr/>
        </p:nvSpPr>
        <p:spPr>
          <a:xfrm>
            <a:off x="6228184" y="6237312"/>
            <a:ext cx="2304256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BF9D5FE9-0642-4CC2-B3B0-EC2522E9F6F6}"/>
              </a:ext>
            </a:extLst>
          </p:cNvPr>
          <p:cNvSpPr txBox="1"/>
          <p:nvPr/>
        </p:nvSpPr>
        <p:spPr>
          <a:xfrm>
            <a:off x="539552" y="116632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Veámosla de otro modo:</a:t>
            </a:r>
          </a:p>
        </p:txBody>
      </p:sp>
    </p:spTree>
    <p:extLst>
      <p:ext uri="{BB962C8B-B14F-4D97-AF65-F5344CB8AC3E}">
        <p14:creationId xmlns:p14="http://schemas.microsoft.com/office/powerpoint/2010/main" val="189498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62500" lnSpcReduction="20000"/>
          </a:bodyPr>
          <a:lstStyle/>
          <a:p>
            <a:r>
              <a:rPr lang="es-CL" b="1" u="sng" dirty="0"/>
              <a:t>LA TAXONOMÍA DE BLOOM PARA LA ERA DIGITAL</a:t>
            </a:r>
          </a:p>
          <a:p>
            <a:endParaRPr lang="es-CL" b="1" u="sng" dirty="0"/>
          </a:p>
          <a:p>
            <a:pPr algn="just"/>
            <a:r>
              <a:rPr lang="es-CL" dirty="0" err="1"/>
              <a:t>Bloom</a:t>
            </a:r>
            <a:r>
              <a:rPr lang="es-CL" dirty="0"/>
              <a:t> publicó en 1956 una taxonomía para los objetivos educativos que fue revisada en el 2001 por Anderson y </a:t>
            </a:r>
            <a:r>
              <a:rPr lang="es-CL" dirty="0" err="1"/>
              <a:t>Krathwol</a:t>
            </a:r>
            <a:r>
              <a:rPr lang="es-CL" dirty="0"/>
              <a:t> y actualizada luego por </a:t>
            </a:r>
            <a:r>
              <a:rPr lang="es-CL" dirty="0" err="1"/>
              <a:t>Churches</a:t>
            </a:r>
            <a:r>
              <a:rPr lang="es-CL" dirty="0"/>
              <a:t> para adecuarla a la era digital o  a los nativos digitales. </a:t>
            </a:r>
          </a:p>
          <a:p>
            <a:pPr algn="just"/>
            <a:r>
              <a:rPr lang="es-CL" dirty="0"/>
              <a:t>Esta no se centra en los dominios cognitivos como las propuestas anteriores, sino en métodos, herramientas y experiencias del aula. </a:t>
            </a:r>
          </a:p>
          <a:p>
            <a:pPr algn="just"/>
            <a:r>
              <a:rPr lang="es-CL" dirty="0"/>
              <a:t>La calidad de la acción o del proceso define el nivel cognitivo. </a:t>
            </a:r>
          </a:p>
          <a:p>
            <a:pPr algn="just"/>
            <a:r>
              <a:rPr lang="es-CL" dirty="0"/>
              <a:t>No requiere iniciar en los niveles taxonómicos más bajos, sino en cualquier nivel, pero asume que los niveles inferiores estarán ya cubiertos por la tarea de aprendizaje. </a:t>
            </a:r>
          </a:p>
          <a:p>
            <a:pPr algn="just"/>
            <a:r>
              <a:rPr lang="es-CL" dirty="0"/>
              <a:t>Se valora la colaboración como una influencia creciente en el aprendizaje.</a:t>
            </a:r>
          </a:p>
          <a:p>
            <a:pPr algn="just"/>
            <a:r>
              <a:rPr lang="es-CL" dirty="0"/>
              <a:t/>
            </a:r>
            <a:br>
              <a:rPr lang="es-CL" dirty="0"/>
            </a:br>
            <a:r>
              <a:rPr lang="es-CL" dirty="0"/>
              <a:t>La taxonomía para la era digital es una propuesta de Andrew </a:t>
            </a:r>
            <a:r>
              <a:rPr lang="es-CL" dirty="0" err="1"/>
              <a:t>Churches</a:t>
            </a:r>
            <a:r>
              <a:rPr lang="es-CL" dirty="0"/>
              <a:t> que se enfoca en el uso de las herramientas y </a:t>
            </a:r>
            <a:r>
              <a:rPr lang="es-CL" dirty="0" err="1"/>
              <a:t>TICs</a:t>
            </a:r>
            <a:r>
              <a:rPr lang="es-CL" dirty="0"/>
              <a:t> para “recordar, comprender, aplicar, analizar, evaluar y crear”.</a:t>
            </a:r>
          </a:p>
          <a:p>
            <a:pPr algn="just"/>
            <a:r>
              <a:rPr lang="es-CL" dirty="0"/>
              <a:t/>
            </a:r>
            <a:br>
              <a:rPr lang="es-CL" dirty="0"/>
            </a:br>
            <a:r>
              <a:rPr lang="es-CL" dirty="0"/>
              <a:t>La integración de las </a:t>
            </a:r>
            <a:r>
              <a:rPr lang="es-CL" dirty="0" err="1"/>
              <a:t>TICs</a:t>
            </a:r>
            <a:r>
              <a:rPr lang="es-CL" dirty="0"/>
              <a:t> generó la necesidad de una nueva actualización de dicha taxonomía para digitalizarla o ajustarla a la realidad de la educación contemporánea.</a:t>
            </a:r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714356"/>
            <a:ext cx="8643998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L" dirty="0"/>
              <a:t>Una de las principales novedades es la incorporación del </a:t>
            </a:r>
            <a:r>
              <a:rPr lang="es-CL" b="1" i="1" dirty="0"/>
              <a:t>trabajo colaborativo, el trabajo en equipo y las habilidades de comunicación </a:t>
            </a:r>
            <a:r>
              <a:rPr lang="es-CL" dirty="0"/>
              <a:t>como habilidades esenciales para el Siglo XXI y parte integral del proceso educativo para fortalecer el aprendizaje.</a:t>
            </a:r>
            <a:br>
              <a:rPr lang="es-CL" dirty="0"/>
            </a:br>
            <a:r>
              <a:rPr lang="es-CL" dirty="0"/>
              <a:t>Dentro del nuevo esquema de la era digital, la colaboración es una parte esencial de los cuatro pilares de la educación, establecidos por la UNESCO como:</a:t>
            </a:r>
          </a:p>
          <a:p>
            <a:pPr algn="just"/>
            <a:r>
              <a:rPr lang="es-CL" dirty="0"/>
              <a:t>Aprender a conocer,</a:t>
            </a:r>
          </a:p>
          <a:p>
            <a:pPr algn="just"/>
            <a:r>
              <a:rPr lang="es-CL" dirty="0"/>
              <a:t>Aprender a hacer</a:t>
            </a:r>
          </a:p>
          <a:p>
            <a:pPr algn="just"/>
            <a:r>
              <a:rPr lang="es-CL" dirty="0"/>
              <a:t>Aprender a vivir juntos y aprender a vivir con los demás,</a:t>
            </a:r>
          </a:p>
          <a:p>
            <a:pPr algn="just"/>
            <a:r>
              <a:rPr lang="es-CL" dirty="0"/>
              <a:t>Aprender a ser.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Pi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01122" cy="641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esvin.files.wordpress.com/2016/08/integrandotaxonomc3adabloominteligenciasmc3baltiplesgardnerplantillaaplicacic3b3n-infografc3ada-bloggesvi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22" y="577955"/>
            <a:ext cx="9001156" cy="614364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67544" y="136401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Un ejemplo de cómo se pueden relacionar las habilidades cognitivas organizadas por Bloom- Anderson con las diferentes inteligencias, en esta unidad.</a:t>
            </a: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561" y="-141025"/>
            <a:ext cx="8964613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8893175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88913"/>
            <a:ext cx="8497887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351838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74638"/>
            <a:ext cx="8102704" cy="274042"/>
          </a:xfrm>
        </p:spPr>
        <p:txBody>
          <a:bodyPr>
            <a:normAutofit fontScale="90000"/>
          </a:bodyPr>
          <a:lstStyle/>
          <a:p>
            <a:r>
              <a:rPr lang="es-CL" b="1" dirty="0">
                <a:solidFill>
                  <a:srgbClr val="FF0000"/>
                </a:solidFill>
              </a:rPr>
              <a:t>TAXONOMÍA DE ROBERT MARZANO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5314"/>
            <a:ext cx="1470910" cy="18334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FB35B9ED-D05C-4918-B4CD-2A2D894F9E88}"/>
              </a:ext>
            </a:extLst>
          </p:cNvPr>
          <p:cNvSpPr txBox="1"/>
          <p:nvPr/>
        </p:nvSpPr>
        <p:spPr>
          <a:xfrm>
            <a:off x="508802" y="923235"/>
            <a:ext cx="8126396" cy="43428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gobCLBold"/>
              </a:rPr>
              <a:t>¿Qué es la Taxonomía de Marzano?</a:t>
            </a:r>
          </a:p>
          <a:p>
            <a:pPr algn="l"/>
            <a:endParaRPr lang="es-ES" b="0" i="0" dirty="0">
              <a:solidFill>
                <a:srgbClr val="333333"/>
              </a:solidFill>
              <a:effectLst/>
              <a:latin typeface="gobCLRegular"/>
            </a:endParaRPr>
          </a:p>
          <a:p>
            <a:pPr algn="just">
              <a:lnSpc>
                <a:spcPct val="150000"/>
              </a:lnSpc>
            </a:pP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La </a:t>
            </a:r>
            <a:r>
              <a:rPr lang="es-ES" b="1" i="0" dirty="0">
                <a:solidFill>
                  <a:srgbClr val="333333"/>
                </a:solidFill>
                <a:effectLst/>
                <a:latin typeface="gobCLBold"/>
              </a:rPr>
              <a:t>taxonomía de Marzano</a:t>
            </a: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 es una clasificación de </a:t>
            </a:r>
            <a:r>
              <a:rPr lang="es-ES" b="1" i="0" dirty="0">
                <a:solidFill>
                  <a:srgbClr val="333333"/>
                </a:solidFill>
                <a:effectLst/>
                <a:latin typeface="gobCLBold"/>
              </a:rPr>
              <a:t>objetivos educativos</a:t>
            </a: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 elaborado por Marzano y Kendall con base en la taxonomía de Bloom.  Esta clasificación de objetivos incorpora nuevos conocimientos sobre el procesamiento de la información: los dominios de conocimiento (información, procedimientos mentales y procedimientos psicomotores) y los niveles de procesamiento (cognitivo, metacognitivo, interno).</a:t>
            </a:r>
          </a:p>
          <a:p>
            <a:pPr algn="l">
              <a:lnSpc>
                <a:spcPct val="150000"/>
              </a:lnSpc>
            </a:pP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Marzano y Kendall incluyeron en su taxonomía </a:t>
            </a:r>
            <a:r>
              <a:rPr lang="es-ES" b="1" i="1" dirty="0">
                <a:solidFill>
                  <a:srgbClr val="333333"/>
                </a:solidFill>
                <a:effectLst/>
                <a:latin typeface="gobCLBold"/>
              </a:rPr>
              <a:t>las emociones, las creencias de la persona, su autoconocimiento y la capacidad de crear objetivos</a:t>
            </a: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. Todos estos procesos corresponden a la </a:t>
            </a:r>
            <a:r>
              <a:rPr lang="es-ES" b="1" i="0" dirty="0">
                <a:solidFill>
                  <a:srgbClr val="333333"/>
                </a:solidFill>
                <a:effectLst/>
                <a:latin typeface="gobCLBold"/>
              </a:rPr>
              <a:t>metacognición</a:t>
            </a:r>
            <a:r>
              <a:rPr lang="es-ES" b="0" i="0" dirty="0">
                <a:solidFill>
                  <a:srgbClr val="333333"/>
                </a:solidFill>
                <a:effectLst/>
                <a:latin typeface="gobCLRegular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727163977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RC-A Conversation with Dr. Robert Marzano - YouTube">
            <a:extLst>
              <a:ext uri="{FF2B5EF4-FFF2-40B4-BE49-F238E27FC236}">
                <a16:creationId xmlns:a16="http://schemas.microsoft.com/office/drawing/2014/main" xmlns="" id="{036F81B7-8FCF-4C78-9B5A-F909311D9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779"/>
            <a:ext cx="844893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78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74638"/>
            <a:ext cx="8102704" cy="274042"/>
          </a:xfrm>
        </p:spPr>
        <p:txBody>
          <a:bodyPr>
            <a:normAutofit fontScale="90000"/>
          </a:bodyPr>
          <a:lstStyle/>
          <a:p>
            <a:r>
              <a:rPr lang="es-CL" b="1" dirty="0">
                <a:solidFill>
                  <a:srgbClr val="FF0000"/>
                </a:solidFill>
              </a:rPr>
              <a:t>TAXONOMÍA DE ROBERT MARZANO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90" y="4365104"/>
            <a:ext cx="1872208" cy="233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F7FC044-F437-41D6-950C-1117029B9944}"/>
              </a:ext>
            </a:extLst>
          </p:cNvPr>
          <p:cNvSpPr txBox="1"/>
          <p:nvPr/>
        </p:nvSpPr>
        <p:spPr>
          <a:xfrm>
            <a:off x="520648" y="908720"/>
            <a:ext cx="8102704" cy="31700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ES" sz="2000" dirty="0"/>
              <a:t>Robert Marzano propone una taxonomía conformada por: </a:t>
            </a:r>
          </a:p>
          <a:p>
            <a:endParaRPr lang="es-ES" sz="2000" dirty="0"/>
          </a:p>
          <a:p>
            <a:pPr marL="342900" indent="-342900">
              <a:buAutoNum type="alphaLcParenR"/>
            </a:pPr>
            <a:r>
              <a:rPr lang="es-ES" sz="2000" dirty="0"/>
              <a:t>El Sistema de Conciencia del Ser que determina el grado de motivación al nuevo aprendizaje, </a:t>
            </a:r>
          </a:p>
          <a:p>
            <a:pPr marL="342900" indent="-342900">
              <a:buAutoNum type="alphaLcParenR"/>
            </a:pPr>
            <a:endParaRPr lang="es-ES" sz="2000" dirty="0"/>
          </a:p>
          <a:p>
            <a:pPr marL="342900" indent="-342900">
              <a:buAutoNum type="alphaLcParenR"/>
            </a:pPr>
            <a:r>
              <a:rPr lang="es-ES" sz="2000" dirty="0"/>
              <a:t>el Sistema de Metacognición que elabora el plan de acción, </a:t>
            </a:r>
          </a:p>
          <a:p>
            <a:pPr marL="342900" indent="-342900">
              <a:buAutoNum type="alphaLcParenR"/>
            </a:pPr>
            <a:endParaRPr lang="es-ES" sz="2000" dirty="0"/>
          </a:p>
          <a:p>
            <a:pPr marL="342900" indent="-342900">
              <a:buAutoNum type="alphaLcParenR"/>
            </a:pPr>
            <a:r>
              <a:rPr lang="es-ES" sz="2000" dirty="0"/>
              <a:t>el Sistema de Cognición que procesa la información y </a:t>
            </a:r>
          </a:p>
          <a:p>
            <a:pPr marL="342900" indent="-342900">
              <a:buAutoNum type="alphaLcParenR"/>
            </a:pPr>
            <a:endParaRPr lang="es-ES" sz="2000" dirty="0"/>
          </a:p>
          <a:p>
            <a:pPr marL="342900" indent="-342900">
              <a:buAutoNum type="alphaLcParenR"/>
            </a:pPr>
            <a:r>
              <a:rPr lang="es-ES" sz="2000" dirty="0"/>
              <a:t>el Dominio del Conocimiento que provee el contenido necesario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85778635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85720" y="274638"/>
            <a:ext cx="4430296" cy="49006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Graficada de esta manera: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11560" y="5025950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Conocimiento</a:t>
            </a:r>
          </a:p>
          <a:p>
            <a:r>
              <a:rPr lang="es-CL" dirty="0"/>
              <a:t>Recuerdo</a:t>
            </a:r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051720" y="406778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Comprensión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3491880" y="34917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Análisis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427984" y="269962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Utilización</a:t>
            </a:r>
            <a:endParaRPr lang="es-ES" dirty="0"/>
          </a:p>
        </p:txBody>
      </p:sp>
      <p:sp>
        <p:nvSpPr>
          <p:cNvPr id="9" name="8 Flecha arriba"/>
          <p:cNvSpPr/>
          <p:nvPr/>
        </p:nvSpPr>
        <p:spPr>
          <a:xfrm rot="3403754">
            <a:off x="1534250" y="4161941"/>
            <a:ext cx="176387" cy="9111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rriba"/>
          <p:cNvSpPr/>
          <p:nvPr/>
        </p:nvSpPr>
        <p:spPr>
          <a:xfrm rot="4383912">
            <a:off x="2792347" y="3355588"/>
            <a:ext cx="243315" cy="9372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arriba"/>
          <p:cNvSpPr/>
          <p:nvPr/>
        </p:nvSpPr>
        <p:spPr>
          <a:xfrm rot="3999496">
            <a:off x="4017079" y="2798740"/>
            <a:ext cx="234990" cy="85142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1710830" y="2073817"/>
            <a:ext cx="250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Sistema de Cognición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428596" y="1988699"/>
            <a:ext cx="4752528" cy="5116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4" name="13 Grupo"/>
          <p:cNvGrpSpPr/>
          <p:nvPr/>
        </p:nvGrpSpPr>
        <p:grpSpPr>
          <a:xfrm>
            <a:off x="5220072" y="1458716"/>
            <a:ext cx="1734462" cy="674140"/>
            <a:chOff x="5357818" y="1282471"/>
            <a:chExt cx="1734462" cy="674140"/>
          </a:xfrm>
        </p:grpSpPr>
        <p:sp>
          <p:nvSpPr>
            <p:cNvPr id="15" name="14 CuadroTexto"/>
            <p:cNvSpPr txBox="1"/>
            <p:nvPr/>
          </p:nvSpPr>
          <p:spPr>
            <a:xfrm>
              <a:off x="5357818" y="1282471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dirty="0"/>
                <a:t>Sistema de </a:t>
              </a:r>
              <a:r>
                <a:rPr lang="es-CL" dirty="0" err="1"/>
                <a:t>Metacognición</a:t>
              </a:r>
              <a:endParaRPr lang="es-ES" dirty="0"/>
            </a:p>
          </p:txBody>
        </p:sp>
        <p:sp>
          <p:nvSpPr>
            <p:cNvPr id="16" name="15 Rectángulo"/>
            <p:cNvSpPr/>
            <p:nvPr/>
          </p:nvSpPr>
          <p:spPr>
            <a:xfrm>
              <a:off x="5436096" y="1340768"/>
              <a:ext cx="1656184" cy="6158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7000892" y="620688"/>
            <a:ext cx="2016224" cy="792088"/>
            <a:chOff x="7020272" y="476672"/>
            <a:chExt cx="2016224" cy="792088"/>
          </a:xfrm>
        </p:grpSpPr>
        <p:sp>
          <p:nvSpPr>
            <p:cNvPr id="18" name="17 CuadroTexto"/>
            <p:cNvSpPr txBox="1"/>
            <p:nvPr/>
          </p:nvSpPr>
          <p:spPr>
            <a:xfrm>
              <a:off x="7020272" y="620688"/>
              <a:ext cx="1872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dirty="0"/>
                <a:t>Sistema de Conciencia del ser</a:t>
              </a:r>
              <a:endParaRPr lang="es-ES" dirty="0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7020272" y="476672"/>
              <a:ext cx="2016224" cy="7920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" name="Picture 2" descr="C:\Users\jorge.perez\AppData\Local\Microsoft\Windows\Temporary Internet Files\Content.IE5\MMLG2D9D\MC9000548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39655" y="2672595"/>
            <a:ext cx="2476761" cy="342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9144000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s://image.issuu.com/130811170647-d92632c3a38330315f04ea005b8c4e46/jpg/pag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44624"/>
            <a:ext cx="9144001" cy="6813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Taxonomía de Barret</a:t>
            </a:r>
            <a:endParaRPr kumimoji="0" lang="es-ES" sz="4400" b="0" i="0" u="sng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EFB7881-DB17-4AB3-A071-0586618E2C7F}"/>
              </a:ext>
            </a:extLst>
          </p:cNvPr>
          <p:cNvSpPr txBox="1"/>
          <p:nvPr/>
        </p:nvSpPr>
        <p:spPr>
          <a:xfrm>
            <a:off x="626876" y="1340768"/>
            <a:ext cx="8229600" cy="40457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000" b="0" i="0" dirty="0">
                <a:effectLst/>
                <a:latin typeface="verb"/>
              </a:rPr>
              <a:t>La taxonomía de Barret, de los años '60, define una categorización jerárquica respecto a las habilidades en la comprensión lectora, siendo la lectura un proceso interactivo que integra la información deducida de un texto. </a:t>
            </a:r>
          </a:p>
          <a:p>
            <a:pPr algn="just"/>
            <a:endParaRPr lang="es-ES" sz="2000" b="0" i="0" dirty="0">
              <a:effectLst/>
              <a:latin typeface="verb"/>
            </a:endParaRPr>
          </a:p>
          <a:p>
            <a:pPr algn="just"/>
            <a:r>
              <a:rPr lang="es-ES" sz="2000" b="0" i="0" dirty="0">
                <a:effectLst/>
                <a:latin typeface="verb"/>
              </a:rPr>
              <a:t>Según el modelo de Barret, el proceso de comprensión lectora se organiza de acuerdo a las siguientes categorías: </a:t>
            </a:r>
          </a:p>
          <a:p>
            <a:pPr algn="just"/>
            <a:endParaRPr lang="es-ES" sz="2000" dirty="0">
              <a:latin typeface="verb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0" i="0" dirty="0">
                <a:effectLst/>
                <a:latin typeface="verb"/>
              </a:rPr>
              <a:t>Comprensión literal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0" i="0" dirty="0">
                <a:effectLst/>
                <a:latin typeface="verb"/>
              </a:rPr>
              <a:t>Comprensión inferencial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0" i="0" dirty="0">
                <a:effectLst/>
                <a:latin typeface="verb"/>
              </a:rPr>
              <a:t>Lectura crítica</a:t>
            </a:r>
            <a:endParaRPr lang="es-ES" sz="2000" dirty="0">
              <a:latin typeface="verb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verb"/>
              </a:rPr>
              <a:t>Apreciación</a:t>
            </a:r>
            <a:endParaRPr lang="es-CL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E6DB67B-5410-40A5-AA40-B8F591AA55B8}"/>
              </a:ext>
            </a:extLst>
          </p:cNvPr>
          <p:cNvSpPr txBox="1"/>
          <p:nvPr/>
        </p:nvSpPr>
        <p:spPr>
          <a:xfrm>
            <a:off x="251520" y="332656"/>
            <a:ext cx="8640960" cy="6186309"/>
          </a:xfrm>
          <a:custGeom>
            <a:avLst/>
            <a:gdLst>
              <a:gd name="connsiteX0" fmla="*/ 0 w 8640960"/>
              <a:gd name="connsiteY0" fmla="*/ 0 h 6186309"/>
              <a:gd name="connsiteX1" fmla="*/ 576064 w 8640960"/>
              <a:gd name="connsiteY1" fmla="*/ 0 h 6186309"/>
              <a:gd name="connsiteX2" fmla="*/ 1152128 w 8640960"/>
              <a:gd name="connsiteY2" fmla="*/ 0 h 6186309"/>
              <a:gd name="connsiteX3" fmla="*/ 1814602 w 8640960"/>
              <a:gd name="connsiteY3" fmla="*/ 0 h 6186309"/>
              <a:gd name="connsiteX4" fmla="*/ 2477075 w 8640960"/>
              <a:gd name="connsiteY4" fmla="*/ 0 h 6186309"/>
              <a:gd name="connsiteX5" fmla="*/ 3053139 w 8640960"/>
              <a:gd name="connsiteY5" fmla="*/ 0 h 6186309"/>
              <a:gd name="connsiteX6" fmla="*/ 3802022 w 8640960"/>
              <a:gd name="connsiteY6" fmla="*/ 0 h 6186309"/>
              <a:gd name="connsiteX7" fmla="*/ 4550906 w 8640960"/>
              <a:gd name="connsiteY7" fmla="*/ 0 h 6186309"/>
              <a:gd name="connsiteX8" fmla="*/ 4954150 w 8640960"/>
              <a:gd name="connsiteY8" fmla="*/ 0 h 6186309"/>
              <a:gd name="connsiteX9" fmla="*/ 5270986 w 8640960"/>
              <a:gd name="connsiteY9" fmla="*/ 0 h 6186309"/>
              <a:gd name="connsiteX10" fmla="*/ 5760640 w 8640960"/>
              <a:gd name="connsiteY10" fmla="*/ 0 h 6186309"/>
              <a:gd name="connsiteX11" fmla="*/ 6423114 w 8640960"/>
              <a:gd name="connsiteY11" fmla="*/ 0 h 6186309"/>
              <a:gd name="connsiteX12" fmla="*/ 7171997 w 8640960"/>
              <a:gd name="connsiteY12" fmla="*/ 0 h 6186309"/>
              <a:gd name="connsiteX13" fmla="*/ 7920880 w 8640960"/>
              <a:gd name="connsiteY13" fmla="*/ 0 h 6186309"/>
              <a:gd name="connsiteX14" fmla="*/ 8640960 w 8640960"/>
              <a:gd name="connsiteY14" fmla="*/ 0 h 6186309"/>
              <a:gd name="connsiteX15" fmla="*/ 8640960 w 8640960"/>
              <a:gd name="connsiteY15" fmla="*/ 562392 h 6186309"/>
              <a:gd name="connsiteX16" fmla="*/ 8640960 w 8640960"/>
              <a:gd name="connsiteY16" fmla="*/ 1124783 h 6186309"/>
              <a:gd name="connsiteX17" fmla="*/ 8640960 w 8640960"/>
              <a:gd name="connsiteY17" fmla="*/ 1749038 h 6186309"/>
              <a:gd name="connsiteX18" fmla="*/ 8640960 w 8640960"/>
              <a:gd name="connsiteY18" fmla="*/ 2435156 h 6186309"/>
              <a:gd name="connsiteX19" fmla="*/ 8640960 w 8640960"/>
              <a:gd name="connsiteY19" fmla="*/ 3059411 h 6186309"/>
              <a:gd name="connsiteX20" fmla="*/ 8640960 w 8640960"/>
              <a:gd name="connsiteY20" fmla="*/ 3621803 h 6186309"/>
              <a:gd name="connsiteX21" fmla="*/ 8640960 w 8640960"/>
              <a:gd name="connsiteY21" fmla="*/ 4307921 h 6186309"/>
              <a:gd name="connsiteX22" fmla="*/ 8640960 w 8640960"/>
              <a:gd name="connsiteY22" fmla="*/ 4746586 h 6186309"/>
              <a:gd name="connsiteX23" fmla="*/ 8640960 w 8640960"/>
              <a:gd name="connsiteY23" fmla="*/ 5370841 h 6186309"/>
              <a:gd name="connsiteX24" fmla="*/ 8640960 w 8640960"/>
              <a:gd name="connsiteY24" fmla="*/ 6186309 h 6186309"/>
              <a:gd name="connsiteX25" fmla="*/ 8064896 w 8640960"/>
              <a:gd name="connsiteY25" fmla="*/ 6186309 h 6186309"/>
              <a:gd name="connsiteX26" fmla="*/ 7748061 w 8640960"/>
              <a:gd name="connsiteY26" fmla="*/ 6186309 h 6186309"/>
              <a:gd name="connsiteX27" fmla="*/ 7344816 w 8640960"/>
              <a:gd name="connsiteY27" fmla="*/ 6186309 h 6186309"/>
              <a:gd name="connsiteX28" fmla="*/ 6768752 w 8640960"/>
              <a:gd name="connsiteY28" fmla="*/ 6186309 h 6186309"/>
              <a:gd name="connsiteX29" fmla="*/ 6279098 w 8640960"/>
              <a:gd name="connsiteY29" fmla="*/ 6186309 h 6186309"/>
              <a:gd name="connsiteX30" fmla="*/ 5962262 w 8640960"/>
              <a:gd name="connsiteY30" fmla="*/ 6186309 h 6186309"/>
              <a:gd name="connsiteX31" fmla="*/ 5645427 w 8640960"/>
              <a:gd name="connsiteY31" fmla="*/ 6186309 h 6186309"/>
              <a:gd name="connsiteX32" fmla="*/ 5155773 w 8640960"/>
              <a:gd name="connsiteY32" fmla="*/ 6186309 h 6186309"/>
              <a:gd name="connsiteX33" fmla="*/ 4838938 w 8640960"/>
              <a:gd name="connsiteY33" fmla="*/ 6186309 h 6186309"/>
              <a:gd name="connsiteX34" fmla="*/ 4349283 w 8640960"/>
              <a:gd name="connsiteY34" fmla="*/ 6186309 h 6186309"/>
              <a:gd name="connsiteX35" fmla="*/ 3600400 w 8640960"/>
              <a:gd name="connsiteY35" fmla="*/ 6186309 h 6186309"/>
              <a:gd name="connsiteX36" fmla="*/ 3283565 w 8640960"/>
              <a:gd name="connsiteY36" fmla="*/ 6186309 h 6186309"/>
              <a:gd name="connsiteX37" fmla="*/ 2534682 w 8640960"/>
              <a:gd name="connsiteY37" fmla="*/ 6186309 h 6186309"/>
              <a:gd name="connsiteX38" fmla="*/ 2045027 w 8640960"/>
              <a:gd name="connsiteY38" fmla="*/ 6186309 h 6186309"/>
              <a:gd name="connsiteX39" fmla="*/ 1641782 w 8640960"/>
              <a:gd name="connsiteY39" fmla="*/ 6186309 h 6186309"/>
              <a:gd name="connsiteX40" fmla="*/ 1324947 w 8640960"/>
              <a:gd name="connsiteY40" fmla="*/ 6186309 h 6186309"/>
              <a:gd name="connsiteX41" fmla="*/ 835293 w 8640960"/>
              <a:gd name="connsiteY41" fmla="*/ 6186309 h 6186309"/>
              <a:gd name="connsiteX42" fmla="*/ 0 w 8640960"/>
              <a:gd name="connsiteY42" fmla="*/ 6186309 h 6186309"/>
              <a:gd name="connsiteX43" fmla="*/ 0 w 8640960"/>
              <a:gd name="connsiteY43" fmla="*/ 5623917 h 6186309"/>
              <a:gd name="connsiteX44" fmla="*/ 0 w 8640960"/>
              <a:gd name="connsiteY44" fmla="*/ 5185252 h 6186309"/>
              <a:gd name="connsiteX45" fmla="*/ 0 w 8640960"/>
              <a:gd name="connsiteY45" fmla="*/ 4622860 h 6186309"/>
              <a:gd name="connsiteX46" fmla="*/ 0 w 8640960"/>
              <a:gd name="connsiteY46" fmla="*/ 3998605 h 6186309"/>
              <a:gd name="connsiteX47" fmla="*/ 0 w 8640960"/>
              <a:gd name="connsiteY47" fmla="*/ 3436213 h 6186309"/>
              <a:gd name="connsiteX48" fmla="*/ 0 w 8640960"/>
              <a:gd name="connsiteY48" fmla="*/ 2935685 h 6186309"/>
              <a:gd name="connsiteX49" fmla="*/ 0 w 8640960"/>
              <a:gd name="connsiteY49" fmla="*/ 2311430 h 6186309"/>
              <a:gd name="connsiteX50" fmla="*/ 0 w 8640960"/>
              <a:gd name="connsiteY50" fmla="*/ 1749038 h 6186309"/>
              <a:gd name="connsiteX51" fmla="*/ 0 w 8640960"/>
              <a:gd name="connsiteY51" fmla="*/ 1310373 h 6186309"/>
              <a:gd name="connsiteX52" fmla="*/ 0 w 8640960"/>
              <a:gd name="connsiteY52" fmla="*/ 809844 h 6186309"/>
              <a:gd name="connsiteX53" fmla="*/ 0 w 8640960"/>
              <a:gd name="connsiteY53" fmla="*/ 0 h 618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40960" h="6186309" extrusionOk="0">
                <a:moveTo>
                  <a:pt x="0" y="0"/>
                </a:moveTo>
                <a:cubicBezTo>
                  <a:pt x="149040" y="-23086"/>
                  <a:pt x="296058" y="55955"/>
                  <a:pt x="576064" y="0"/>
                </a:cubicBezTo>
                <a:cubicBezTo>
                  <a:pt x="856070" y="-55955"/>
                  <a:pt x="945055" y="32529"/>
                  <a:pt x="1152128" y="0"/>
                </a:cubicBezTo>
                <a:cubicBezTo>
                  <a:pt x="1359201" y="-32529"/>
                  <a:pt x="1506632" y="15515"/>
                  <a:pt x="1814602" y="0"/>
                </a:cubicBezTo>
                <a:cubicBezTo>
                  <a:pt x="2122572" y="-15515"/>
                  <a:pt x="2323717" y="71403"/>
                  <a:pt x="2477075" y="0"/>
                </a:cubicBezTo>
                <a:cubicBezTo>
                  <a:pt x="2630433" y="-71403"/>
                  <a:pt x="2890575" y="12563"/>
                  <a:pt x="3053139" y="0"/>
                </a:cubicBezTo>
                <a:cubicBezTo>
                  <a:pt x="3215703" y="-12563"/>
                  <a:pt x="3471351" y="17075"/>
                  <a:pt x="3802022" y="0"/>
                </a:cubicBezTo>
                <a:cubicBezTo>
                  <a:pt x="4132693" y="-17075"/>
                  <a:pt x="4348023" y="60218"/>
                  <a:pt x="4550906" y="0"/>
                </a:cubicBezTo>
                <a:cubicBezTo>
                  <a:pt x="4753789" y="-60218"/>
                  <a:pt x="4852558" y="47754"/>
                  <a:pt x="4954150" y="0"/>
                </a:cubicBezTo>
                <a:cubicBezTo>
                  <a:pt x="5055742" y="-47754"/>
                  <a:pt x="5118694" y="36216"/>
                  <a:pt x="5270986" y="0"/>
                </a:cubicBezTo>
                <a:cubicBezTo>
                  <a:pt x="5423278" y="-36216"/>
                  <a:pt x="5561881" y="40388"/>
                  <a:pt x="5760640" y="0"/>
                </a:cubicBezTo>
                <a:cubicBezTo>
                  <a:pt x="5959399" y="-40388"/>
                  <a:pt x="6275504" y="27825"/>
                  <a:pt x="6423114" y="0"/>
                </a:cubicBezTo>
                <a:cubicBezTo>
                  <a:pt x="6570724" y="-27825"/>
                  <a:pt x="7009225" y="47596"/>
                  <a:pt x="7171997" y="0"/>
                </a:cubicBezTo>
                <a:cubicBezTo>
                  <a:pt x="7334769" y="-47596"/>
                  <a:pt x="7595056" y="57529"/>
                  <a:pt x="7920880" y="0"/>
                </a:cubicBezTo>
                <a:cubicBezTo>
                  <a:pt x="8246704" y="-57529"/>
                  <a:pt x="8419332" y="8842"/>
                  <a:pt x="8640960" y="0"/>
                </a:cubicBezTo>
                <a:cubicBezTo>
                  <a:pt x="8658073" y="151184"/>
                  <a:pt x="8584457" y="369625"/>
                  <a:pt x="8640960" y="562392"/>
                </a:cubicBezTo>
                <a:cubicBezTo>
                  <a:pt x="8697463" y="755159"/>
                  <a:pt x="8630984" y="888010"/>
                  <a:pt x="8640960" y="1124783"/>
                </a:cubicBezTo>
                <a:cubicBezTo>
                  <a:pt x="8650936" y="1361556"/>
                  <a:pt x="8623842" y="1544703"/>
                  <a:pt x="8640960" y="1749038"/>
                </a:cubicBezTo>
                <a:cubicBezTo>
                  <a:pt x="8658078" y="1953373"/>
                  <a:pt x="8631906" y="2244637"/>
                  <a:pt x="8640960" y="2435156"/>
                </a:cubicBezTo>
                <a:cubicBezTo>
                  <a:pt x="8650014" y="2625675"/>
                  <a:pt x="8605351" y="2930495"/>
                  <a:pt x="8640960" y="3059411"/>
                </a:cubicBezTo>
                <a:cubicBezTo>
                  <a:pt x="8676569" y="3188328"/>
                  <a:pt x="8637540" y="3453030"/>
                  <a:pt x="8640960" y="3621803"/>
                </a:cubicBezTo>
                <a:cubicBezTo>
                  <a:pt x="8644380" y="3790576"/>
                  <a:pt x="8624001" y="4066860"/>
                  <a:pt x="8640960" y="4307921"/>
                </a:cubicBezTo>
                <a:cubicBezTo>
                  <a:pt x="8657919" y="4548982"/>
                  <a:pt x="8612896" y="4607520"/>
                  <a:pt x="8640960" y="4746586"/>
                </a:cubicBezTo>
                <a:cubicBezTo>
                  <a:pt x="8669024" y="4885652"/>
                  <a:pt x="8609513" y="5138155"/>
                  <a:pt x="8640960" y="5370841"/>
                </a:cubicBezTo>
                <a:cubicBezTo>
                  <a:pt x="8672407" y="5603528"/>
                  <a:pt x="8569035" y="5810697"/>
                  <a:pt x="8640960" y="6186309"/>
                </a:cubicBezTo>
                <a:cubicBezTo>
                  <a:pt x="8523952" y="6209884"/>
                  <a:pt x="8288612" y="6123195"/>
                  <a:pt x="8064896" y="6186309"/>
                </a:cubicBezTo>
                <a:cubicBezTo>
                  <a:pt x="7841180" y="6249423"/>
                  <a:pt x="7856709" y="6164866"/>
                  <a:pt x="7748061" y="6186309"/>
                </a:cubicBezTo>
                <a:cubicBezTo>
                  <a:pt x="7639413" y="6207752"/>
                  <a:pt x="7500003" y="6148204"/>
                  <a:pt x="7344816" y="6186309"/>
                </a:cubicBezTo>
                <a:cubicBezTo>
                  <a:pt x="7189630" y="6224414"/>
                  <a:pt x="6920863" y="6163991"/>
                  <a:pt x="6768752" y="6186309"/>
                </a:cubicBezTo>
                <a:cubicBezTo>
                  <a:pt x="6616641" y="6208627"/>
                  <a:pt x="6496251" y="6183110"/>
                  <a:pt x="6279098" y="6186309"/>
                </a:cubicBezTo>
                <a:cubicBezTo>
                  <a:pt x="6061945" y="6189508"/>
                  <a:pt x="6104748" y="6183597"/>
                  <a:pt x="5962262" y="6186309"/>
                </a:cubicBezTo>
                <a:cubicBezTo>
                  <a:pt x="5819776" y="6189021"/>
                  <a:pt x="5801387" y="6181687"/>
                  <a:pt x="5645427" y="6186309"/>
                </a:cubicBezTo>
                <a:cubicBezTo>
                  <a:pt x="5489468" y="6190931"/>
                  <a:pt x="5346713" y="6129227"/>
                  <a:pt x="5155773" y="6186309"/>
                </a:cubicBezTo>
                <a:cubicBezTo>
                  <a:pt x="4964833" y="6243391"/>
                  <a:pt x="4984285" y="6178970"/>
                  <a:pt x="4838938" y="6186309"/>
                </a:cubicBezTo>
                <a:cubicBezTo>
                  <a:pt x="4693592" y="6193648"/>
                  <a:pt x="4516443" y="6176024"/>
                  <a:pt x="4349283" y="6186309"/>
                </a:cubicBezTo>
                <a:cubicBezTo>
                  <a:pt x="4182124" y="6196594"/>
                  <a:pt x="3818976" y="6175672"/>
                  <a:pt x="3600400" y="6186309"/>
                </a:cubicBezTo>
                <a:cubicBezTo>
                  <a:pt x="3381824" y="6196946"/>
                  <a:pt x="3379147" y="6184767"/>
                  <a:pt x="3283565" y="6186309"/>
                </a:cubicBezTo>
                <a:cubicBezTo>
                  <a:pt x="3187983" y="6187851"/>
                  <a:pt x="2697936" y="6145769"/>
                  <a:pt x="2534682" y="6186309"/>
                </a:cubicBezTo>
                <a:cubicBezTo>
                  <a:pt x="2371428" y="6226849"/>
                  <a:pt x="2211264" y="6154160"/>
                  <a:pt x="2045027" y="6186309"/>
                </a:cubicBezTo>
                <a:cubicBezTo>
                  <a:pt x="1878791" y="6218458"/>
                  <a:pt x="1773754" y="6158559"/>
                  <a:pt x="1641782" y="6186309"/>
                </a:cubicBezTo>
                <a:cubicBezTo>
                  <a:pt x="1509810" y="6214059"/>
                  <a:pt x="1404577" y="6169958"/>
                  <a:pt x="1324947" y="6186309"/>
                </a:cubicBezTo>
                <a:cubicBezTo>
                  <a:pt x="1245318" y="6202660"/>
                  <a:pt x="949494" y="6139238"/>
                  <a:pt x="835293" y="6186309"/>
                </a:cubicBezTo>
                <a:cubicBezTo>
                  <a:pt x="721092" y="6233380"/>
                  <a:pt x="275949" y="6166557"/>
                  <a:pt x="0" y="6186309"/>
                </a:cubicBezTo>
                <a:cubicBezTo>
                  <a:pt x="-34053" y="6058584"/>
                  <a:pt x="15892" y="5805639"/>
                  <a:pt x="0" y="5623917"/>
                </a:cubicBezTo>
                <a:cubicBezTo>
                  <a:pt x="-15892" y="5442195"/>
                  <a:pt x="47474" y="5326294"/>
                  <a:pt x="0" y="5185252"/>
                </a:cubicBezTo>
                <a:cubicBezTo>
                  <a:pt x="-47474" y="5044211"/>
                  <a:pt x="16753" y="4834786"/>
                  <a:pt x="0" y="4622860"/>
                </a:cubicBezTo>
                <a:cubicBezTo>
                  <a:pt x="-16753" y="4410934"/>
                  <a:pt x="13556" y="4305248"/>
                  <a:pt x="0" y="3998605"/>
                </a:cubicBezTo>
                <a:cubicBezTo>
                  <a:pt x="-13556" y="3691962"/>
                  <a:pt x="23709" y="3626374"/>
                  <a:pt x="0" y="3436213"/>
                </a:cubicBezTo>
                <a:cubicBezTo>
                  <a:pt x="-23709" y="3246052"/>
                  <a:pt x="10539" y="3123182"/>
                  <a:pt x="0" y="2935685"/>
                </a:cubicBezTo>
                <a:cubicBezTo>
                  <a:pt x="-10539" y="2748188"/>
                  <a:pt x="3699" y="2443893"/>
                  <a:pt x="0" y="2311430"/>
                </a:cubicBezTo>
                <a:cubicBezTo>
                  <a:pt x="-3699" y="2178968"/>
                  <a:pt x="14047" y="1903292"/>
                  <a:pt x="0" y="1749038"/>
                </a:cubicBezTo>
                <a:cubicBezTo>
                  <a:pt x="-14047" y="1594784"/>
                  <a:pt x="41178" y="1475710"/>
                  <a:pt x="0" y="1310373"/>
                </a:cubicBezTo>
                <a:cubicBezTo>
                  <a:pt x="-41178" y="1145037"/>
                  <a:pt x="32175" y="1058425"/>
                  <a:pt x="0" y="809844"/>
                </a:cubicBezTo>
                <a:cubicBezTo>
                  <a:pt x="-32175" y="561263"/>
                  <a:pt x="42826" y="19053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240578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/>
              <a:t>Desarrollo de la Taxonomía de Barret</a:t>
            </a:r>
          </a:p>
          <a:p>
            <a:pPr algn="just"/>
            <a:endParaRPr lang="es-ES" sz="2400" dirty="0"/>
          </a:p>
          <a:p>
            <a:pPr algn="just"/>
            <a:r>
              <a:rPr lang="es-ES" sz="2400" dirty="0"/>
              <a:t> Dimensiones cognitivas y afectivas de la comprensión lectora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 </a:t>
            </a:r>
            <a:r>
              <a:rPr lang="es-ES" b="1" dirty="0"/>
              <a:t>1.1 Comprensión literal:</a:t>
            </a:r>
            <a:r>
              <a:rPr lang="es-ES" dirty="0"/>
              <a:t> Se refiere a la información explícitamente planteada en el trozo.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Se puede referir a: </a:t>
            </a:r>
          </a:p>
          <a:p>
            <a:pPr algn="just"/>
            <a:r>
              <a:rPr lang="es-ES" b="1" dirty="0"/>
              <a:t>1.1.1 Reconocimiento de detalles</a:t>
            </a:r>
            <a:r>
              <a:rPr lang="es-ES" dirty="0"/>
              <a:t>: Requiere del alumno localizar e identificar hechos como: nombres de personajes, incidentes, tiempo, lugar del cuento.</a:t>
            </a:r>
          </a:p>
          <a:p>
            <a:pPr algn="just"/>
            <a:r>
              <a:rPr lang="es-ES" b="1" dirty="0"/>
              <a:t>1.1.2 Reconocimiento de ideas principales: </a:t>
            </a:r>
            <a:r>
              <a:rPr lang="es-ES" dirty="0"/>
              <a:t>Requiere localizar e identificar una oración explicita en el texto, que sea la idea principal de un párrafo o de un trozo más extenso de la selección. </a:t>
            </a:r>
          </a:p>
          <a:p>
            <a:pPr algn="just"/>
            <a:r>
              <a:rPr lang="es-ES" b="1" dirty="0"/>
              <a:t>1.1.3 Reconocimiento de secuencias: </a:t>
            </a:r>
            <a:r>
              <a:rPr lang="es-ES" dirty="0"/>
              <a:t>Requiere localizar e identificar el orden de incidentes o acciones explícitamente planteadas en el trozo seleccionado. </a:t>
            </a:r>
          </a:p>
          <a:p>
            <a:pPr algn="just"/>
            <a:r>
              <a:rPr lang="es-ES" b="1" dirty="0"/>
              <a:t>1.1.4 Reconocimiento de las relaciones de causa y efecto: </a:t>
            </a:r>
            <a:r>
              <a:rPr lang="es-ES" dirty="0"/>
              <a:t>Requiere localizar o identificar las razones explícitamente establecidas que determinan un efecto. </a:t>
            </a:r>
          </a:p>
          <a:p>
            <a:pPr algn="just"/>
            <a:r>
              <a:rPr lang="es-ES" b="1" dirty="0"/>
              <a:t>1.1.5 Reconocimiento de rasgos de personajes: </a:t>
            </a:r>
            <a:r>
              <a:rPr lang="es-ES" dirty="0"/>
              <a:t>Requiere localizar o identificar planteamientos explícitos acerca de un personaje, que ayuden a destacar el tipo de persona que es él.</a:t>
            </a:r>
          </a:p>
          <a:p>
            <a:pPr algn="just"/>
            <a:r>
              <a:rPr lang="es-ES" dirty="0"/>
              <a:t> </a:t>
            </a:r>
          </a:p>
          <a:p>
            <a:pPr algn="just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4502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E6DB67B-5410-40A5-AA40-B8F591AA55B8}"/>
              </a:ext>
            </a:extLst>
          </p:cNvPr>
          <p:cNvSpPr txBox="1"/>
          <p:nvPr/>
        </p:nvSpPr>
        <p:spPr>
          <a:xfrm>
            <a:off x="323528" y="332656"/>
            <a:ext cx="8496944" cy="5324535"/>
          </a:xfrm>
          <a:custGeom>
            <a:avLst/>
            <a:gdLst>
              <a:gd name="connsiteX0" fmla="*/ 0 w 8496944"/>
              <a:gd name="connsiteY0" fmla="*/ 0 h 5324535"/>
              <a:gd name="connsiteX1" fmla="*/ 736402 w 8496944"/>
              <a:gd name="connsiteY1" fmla="*/ 0 h 5324535"/>
              <a:gd name="connsiteX2" fmla="*/ 1132926 w 8496944"/>
              <a:gd name="connsiteY2" fmla="*/ 0 h 5324535"/>
              <a:gd name="connsiteX3" fmla="*/ 1699389 w 8496944"/>
              <a:gd name="connsiteY3" fmla="*/ 0 h 5324535"/>
              <a:gd name="connsiteX4" fmla="*/ 2095913 w 8496944"/>
              <a:gd name="connsiteY4" fmla="*/ 0 h 5324535"/>
              <a:gd name="connsiteX5" fmla="*/ 2577406 w 8496944"/>
              <a:gd name="connsiteY5" fmla="*/ 0 h 5324535"/>
              <a:gd name="connsiteX6" fmla="*/ 3313808 w 8496944"/>
              <a:gd name="connsiteY6" fmla="*/ 0 h 5324535"/>
              <a:gd name="connsiteX7" fmla="*/ 3795302 w 8496944"/>
              <a:gd name="connsiteY7" fmla="*/ 0 h 5324535"/>
              <a:gd name="connsiteX8" fmla="*/ 4106856 w 8496944"/>
              <a:gd name="connsiteY8" fmla="*/ 0 h 5324535"/>
              <a:gd name="connsiteX9" fmla="*/ 4673319 w 8496944"/>
              <a:gd name="connsiteY9" fmla="*/ 0 h 5324535"/>
              <a:gd name="connsiteX10" fmla="*/ 5239782 w 8496944"/>
              <a:gd name="connsiteY10" fmla="*/ 0 h 5324535"/>
              <a:gd name="connsiteX11" fmla="*/ 5976184 w 8496944"/>
              <a:gd name="connsiteY11" fmla="*/ 0 h 5324535"/>
              <a:gd name="connsiteX12" fmla="*/ 6712586 w 8496944"/>
              <a:gd name="connsiteY12" fmla="*/ 0 h 5324535"/>
              <a:gd name="connsiteX13" fmla="*/ 7194079 w 8496944"/>
              <a:gd name="connsiteY13" fmla="*/ 0 h 5324535"/>
              <a:gd name="connsiteX14" fmla="*/ 7845512 w 8496944"/>
              <a:gd name="connsiteY14" fmla="*/ 0 h 5324535"/>
              <a:gd name="connsiteX15" fmla="*/ 8496944 w 8496944"/>
              <a:gd name="connsiteY15" fmla="*/ 0 h 5324535"/>
              <a:gd name="connsiteX16" fmla="*/ 8496944 w 8496944"/>
              <a:gd name="connsiteY16" fmla="*/ 538370 h 5324535"/>
              <a:gd name="connsiteX17" fmla="*/ 8496944 w 8496944"/>
              <a:gd name="connsiteY17" fmla="*/ 1236475 h 5324535"/>
              <a:gd name="connsiteX18" fmla="*/ 8496944 w 8496944"/>
              <a:gd name="connsiteY18" fmla="*/ 1721600 h 5324535"/>
              <a:gd name="connsiteX19" fmla="*/ 8496944 w 8496944"/>
              <a:gd name="connsiteY19" fmla="*/ 2259969 h 5324535"/>
              <a:gd name="connsiteX20" fmla="*/ 8496944 w 8496944"/>
              <a:gd name="connsiteY20" fmla="*/ 2691848 h 5324535"/>
              <a:gd name="connsiteX21" fmla="*/ 8496944 w 8496944"/>
              <a:gd name="connsiteY21" fmla="*/ 3123727 h 5324535"/>
              <a:gd name="connsiteX22" fmla="*/ 8496944 w 8496944"/>
              <a:gd name="connsiteY22" fmla="*/ 3715342 h 5324535"/>
              <a:gd name="connsiteX23" fmla="*/ 8496944 w 8496944"/>
              <a:gd name="connsiteY23" fmla="*/ 4147221 h 5324535"/>
              <a:gd name="connsiteX24" fmla="*/ 8496944 w 8496944"/>
              <a:gd name="connsiteY24" fmla="*/ 4738836 h 5324535"/>
              <a:gd name="connsiteX25" fmla="*/ 8496944 w 8496944"/>
              <a:gd name="connsiteY25" fmla="*/ 5324535 h 5324535"/>
              <a:gd name="connsiteX26" fmla="*/ 7845512 w 8496944"/>
              <a:gd name="connsiteY26" fmla="*/ 5324535 h 5324535"/>
              <a:gd name="connsiteX27" fmla="*/ 7448988 w 8496944"/>
              <a:gd name="connsiteY27" fmla="*/ 5324535 h 5324535"/>
              <a:gd name="connsiteX28" fmla="*/ 6882525 w 8496944"/>
              <a:gd name="connsiteY28" fmla="*/ 5324535 h 5324535"/>
              <a:gd name="connsiteX29" fmla="*/ 6486001 w 8496944"/>
              <a:gd name="connsiteY29" fmla="*/ 5324535 h 5324535"/>
              <a:gd name="connsiteX30" fmla="*/ 6174446 w 8496944"/>
              <a:gd name="connsiteY30" fmla="*/ 5324535 h 5324535"/>
              <a:gd name="connsiteX31" fmla="*/ 5607983 w 8496944"/>
              <a:gd name="connsiteY31" fmla="*/ 5324535 h 5324535"/>
              <a:gd name="connsiteX32" fmla="*/ 4871581 w 8496944"/>
              <a:gd name="connsiteY32" fmla="*/ 5324535 h 5324535"/>
              <a:gd name="connsiteX33" fmla="*/ 4135179 w 8496944"/>
              <a:gd name="connsiteY33" fmla="*/ 5324535 h 5324535"/>
              <a:gd name="connsiteX34" fmla="*/ 3823625 w 8496944"/>
              <a:gd name="connsiteY34" fmla="*/ 5324535 h 5324535"/>
              <a:gd name="connsiteX35" fmla="*/ 3512070 w 8496944"/>
              <a:gd name="connsiteY35" fmla="*/ 5324535 h 5324535"/>
              <a:gd name="connsiteX36" fmla="*/ 3115546 w 8496944"/>
              <a:gd name="connsiteY36" fmla="*/ 5324535 h 5324535"/>
              <a:gd name="connsiteX37" fmla="*/ 2634053 w 8496944"/>
              <a:gd name="connsiteY37" fmla="*/ 5324535 h 5324535"/>
              <a:gd name="connsiteX38" fmla="*/ 2322498 w 8496944"/>
              <a:gd name="connsiteY38" fmla="*/ 5324535 h 5324535"/>
              <a:gd name="connsiteX39" fmla="*/ 1586096 w 8496944"/>
              <a:gd name="connsiteY39" fmla="*/ 5324535 h 5324535"/>
              <a:gd name="connsiteX40" fmla="*/ 1274542 w 8496944"/>
              <a:gd name="connsiteY40" fmla="*/ 5324535 h 5324535"/>
              <a:gd name="connsiteX41" fmla="*/ 623109 w 8496944"/>
              <a:gd name="connsiteY41" fmla="*/ 5324535 h 5324535"/>
              <a:gd name="connsiteX42" fmla="*/ 0 w 8496944"/>
              <a:gd name="connsiteY42" fmla="*/ 5324535 h 5324535"/>
              <a:gd name="connsiteX43" fmla="*/ 0 w 8496944"/>
              <a:gd name="connsiteY43" fmla="*/ 4839411 h 5324535"/>
              <a:gd name="connsiteX44" fmla="*/ 0 w 8496944"/>
              <a:gd name="connsiteY44" fmla="*/ 4141305 h 5324535"/>
              <a:gd name="connsiteX45" fmla="*/ 0 w 8496944"/>
              <a:gd name="connsiteY45" fmla="*/ 3602935 h 5324535"/>
              <a:gd name="connsiteX46" fmla="*/ 0 w 8496944"/>
              <a:gd name="connsiteY46" fmla="*/ 3064566 h 5324535"/>
              <a:gd name="connsiteX47" fmla="*/ 0 w 8496944"/>
              <a:gd name="connsiteY47" fmla="*/ 2366460 h 5324535"/>
              <a:gd name="connsiteX48" fmla="*/ 0 w 8496944"/>
              <a:gd name="connsiteY48" fmla="*/ 1828090 h 5324535"/>
              <a:gd name="connsiteX49" fmla="*/ 0 w 8496944"/>
              <a:gd name="connsiteY49" fmla="*/ 1236475 h 5324535"/>
              <a:gd name="connsiteX50" fmla="*/ 0 w 8496944"/>
              <a:gd name="connsiteY50" fmla="*/ 751351 h 5324535"/>
              <a:gd name="connsiteX51" fmla="*/ 0 w 8496944"/>
              <a:gd name="connsiteY51" fmla="*/ 0 h 532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496944" h="5324535" extrusionOk="0">
                <a:moveTo>
                  <a:pt x="0" y="0"/>
                </a:moveTo>
                <a:cubicBezTo>
                  <a:pt x="201897" y="-29951"/>
                  <a:pt x="544177" y="85985"/>
                  <a:pt x="736402" y="0"/>
                </a:cubicBezTo>
                <a:cubicBezTo>
                  <a:pt x="928627" y="-85985"/>
                  <a:pt x="967982" y="41415"/>
                  <a:pt x="1132926" y="0"/>
                </a:cubicBezTo>
                <a:cubicBezTo>
                  <a:pt x="1297870" y="-41415"/>
                  <a:pt x="1529793" y="26765"/>
                  <a:pt x="1699389" y="0"/>
                </a:cubicBezTo>
                <a:cubicBezTo>
                  <a:pt x="1868985" y="-26765"/>
                  <a:pt x="1984410" y="21055"/>
                  <a:pt x="2095913" y="0"/>
                </a:cubicBezTo>
                <a:cubicBezTo>
                  <a:pt x="2207416" y="-21055"/>
                  <a:pt x="2367792" y="57371"/>
                  <a:pt x="2577406" y="0"/>
                </a:cubicBezTo>
                <a:cubicBezTo>
                  <a:pt x="2787020" y="-57371"/>
                  <a:pt x="3158681" y="87820"/>
                  <a:pt x="3313808" y="0"/>
                </a:cubicBezTo>
                <a:cubicBezTo>
                  <a:pt x="3468935" y="-87820"/>
                  <a:pt x="3607729" y="46043"/>
                  <a:pt x="3795302" y="0"/>
                </a:cubicBezTo>
                <a:cubicBezTo>
                  <a:pt x="3982875" y="-46043"/>
                  <a:pt x="4041034" y="18936"/>
                  <a:pt x="4106856" y="0"/>
                </a:cubicBezTo>
                <a:cubicBezTo>
                  <a:pt x="4172678" y="-18936"/>
                  <a:pt x="4424419" y="25272"/>
                  <a:pt x="4673319" y="0"/>
                </a:cubicBezTo>
                <a:cubicBezTo>
                  <a:pt x="4922219" y="-25272"/>
                  <a:pt x="5000127" y="34891"/>
                  <a:pt x="5239782" y="0"/>
                </a:cubicBezTo>
                <a:cubicBezTo>
                  <a:pt x="5479437" y="-34891"/>
                  <a:pt x="5748830" y="45002"/>
                  <a:pt x="5976184" y="0"/>
                </a:cubicBezTo>
                <a:cubicBezTo>
                  <a:pt x="6203538" y="-45002"/>
                  <a:pt x="6431129" y="36026"/>
                  <a:pt x="6712586" y="0"/>
                </a:cubicBezTo>
                <a:cubicBezTo>
                  <a:pt x="6994043" y="-36026"/>
                  <a:pt x="7035038" y="43545"/>
                  <a:pt x="7194079" y="0"/>
                </a:cubicBezTo>
                <a:cubicBezTo>
                  <a:pt x="7353120" y="-43545"/>
                  <a:pt x="7538231" y="6611"/>
                  <a:pt x="7845512" y="0"/>
                </a:cubicBezTo>
                <a:cubicBezTo>
                  <a:pt x="8152793" y="-6611"/>
                  <a:pt x="8329661" y="53573"/>
                  <a:pt x="8496944" y="0"/>
                </a:cubicBezTo>
                <a:cubicBezTo>
                  <a:pt x="8550374" y="148746"/>
                  <a:pt x="8432773" y="410671"/>
                  <a:pt x="8496944" y="538370"/>
                </a:cubicBezTo>
                <a:cubicBezTo>
                  <a:pt x="8561115" y="666069"/>
                  <a:pt x="8459976" y="895157"/>
                  <a:pt x="8496944" y="1236475"/>
                </a:cubicBezTo>
                <a:cubicBezTo>
                  <a:pt x="8533912" y="1577793"/>
                  <a:pt x="8484464" y="1623399"/>
                  <a:pt x="8496944" y="1721600"/>
                </a:cubicBezTo>
                <a:cubicBezTo>
                  <a:pt x="8509424" y="1819802"/>
                  <a:pt x="8479837" y="2100328"/>
                  <a:pt x="8496944" y="2259969"/>
                </a:cubicBezTo>
                <a:cubicBezTo>
                  <a:pt x="8514051" y="2419610"/>
                  <a:pt x="8469953" y="2599980"/>
                  <a:pt x="8496944" y="2691848"/>
                </a:cubicBezTo>
                <a:cubicBezTo>
                  <a:pt x="8523935" y="2783716"/>
                  <a:pt x="8462536" y="2954547"/>
                  <a:pt x="8496944" y="3123727"/>
                </a:cubicBezTo>
                <a:cubicBezTo>
                  <a:pt x="8531352" y="3292907"/>
                  <a:pt x="8475497" y="3503443"/>
                  <a:pt x="8496944" y="3715342"/>
                </a:cubicBezTo>
                <a:cubicBezTo>
                  <a:pt x="8518391" y="3927241"/>
                  <a:pt x="8451887" y="3942524"/>
                  <a:pt x="8496944" y="4147221"/>
                </a:cubicBezTo>
                <a:cubicBezTo>
                  <a:pt x="8542001" y="4351918"/>
                  <a:pt x="8454197" y="4565607"/>
                  <a:pt x="8496944" y="4738836"/>
                </a:cubicBezTo>
                <a:cubicBezTo>
                  <a:pt x="8539691" y="4912065"/>
                  <a:pt x="8483146" y="5202460"/>
                  <a:pt x="8496944" y="5324535"/>
                </a:cubicBezTo>
                <a:cubicBezTo>
                  <a:pt x="8273891" y="5335304"/>
                  <a:pt x="8166868" y="5256557"/>
                  <a:pt x="7845512" y="5324535"/>
                </a:cubicBezTo>
                <a:cubicBezTo>
                  <a:pt x="7524156" y="5392513"/>
                  <a:pt x="7586982" y="5316994"/>
                  <a:pt x="7448988" y="5324535"/>
                </a:cubicBezTo>
                <a:cubicBezTo>
                  <a:pt x="7310994" y="5332076"/>
                  <a:pt x="7082358" y="5260781"/>
                  <a:pt x="6882525" y="5324535"/>
                </a:cubicBezTo>
                <a:cubicBezTo>
                  <a:pt x="6682692" y="5388289"/>
                  <a:pt x="6676839" y="5315829"/>
                  <a:pt x="6486001" y="5324535"/>
                </a:cubicBezTo>
                <a:cubicBezTo>
                  <a:pt x="6295163" y="5333241"/>
                  <a:pt x="6282816" y="5306026"/>
                  <a:pt x="6174446" y="5324535"/>
                </a:cubicBezTo>
                <a:cubicBezTo>
                  <a:pt x="6066077" y="5343044"/>
                  <a:pt x="5766652" y="5262956"/>
                  <a:pt x="5607983" y="5324535"/>
                </a:cubicBezTo>
                <a:cubicBezTo>
                  <a:pt x="5449314" y="5386114"/>
                  <a:pt x="5200873" y="5324119"/>
                  <a:pt x="4871581" y="5324535"/>
                </a:cubicBezTo>
                <a:cubicBezTo>
                  <a:pt x="4542289" y="5324951"/>
                  <a:pt x="4319179" y="5303717"/>
                  <a:pt x="4135179" y="5324535"/>
                </a:cubicBezTo>
                <a:cubicBezTo>
                  <a:pt x="3951179" y="5345353"/>
                  <a:pt x="3951667" y="5322496"/>
                  <a:pt x="3823625" y="5324535"/>
                </a:cubicBezTo>
                <a:cubicBezTo>
                  <a:pt x="3695583" y="5326574"/>
                  <a:pt x="3615553" y="5296093"/>
                  <a:pt x="3512070" y="5324535"/>
                </a:cubicBezTo>
                <a:cubicBezTo>
                  <a:pt x="3408588" y="5352977"/>
                  <a:pt x="3279903" y="5301955"/>
                  <a:pt x="3115546" y="5324535"/>
                </a:cubicBezTo>
                <a:cubicBezTo>
                  <a:pt x="2951189" y="5347115"/>
                  <a:pt x="2781970" y="5285593"/>
                  <a:pt x="2634053" y="5324535"/>
                </a:cubicBezTo>
                <a:cubicBezTo>
                  <a:pt x="2486136" y="5363477"/>
                  <a:pt x="2387912" y="5318962"/>
                  <a:pt x="2322498" y="5324535"/>
                </a:cubicBezTo>
                <a:cubicBezTo>
                  <a:pt x="2257085" y="5330108"/>
                  <a:pt x="1783057" y="5294155"/>
                  <a:pt x="1586096" y="5324535"/>
                </a:cubicBezTo>
                <a:cubicBezTo>
                  <a:pt x="1389135" y="5354915"/>
                  <a:pt x="1418289" y="5319275"/>
                  <a:pt x="1274542" y="5324535"/>
                </a:cubicBezTo>
                <a:cubicBezTo>
                  <a:pt x="1130795" y="5329795"/>
                  <a:pt x="841419" y="5286891"/>
                  <a:pt x="623109" y="5324535"/>
                </a:cubicBezTo>
                <a:cubicBezTo>
                  <a:pt x="404799" y="5362179"/>
                  <a:pt x="186044" y="5301800"/>
                  <a:pt x="0" y="5324535"/>
                </a:cubicBezTo>
                <a:cubicBezTo>
                  <a:pt x="-29660" y="5114550"/>
                  <a:pt x="16127" y="4982848"/>
                  <a:pt x="0" y="4839411"/>
                </a:cubicBezTo>
                <a:cubicBezTo>
                  <a:pt x="-16127" y="4695974"/>
                  <a:pt x="61904" y="4315045"/>
                  <a:pt x="0" y="4141305"/>
                </a:cubicBezTo>
                <a:cubicBezTo>
                  <a:pt x="-61904" y="3967565"/>
                  <a:pt x="2745" y="3752613"/>
                  <a:pt x="0" y="3602935"/>
                </a:cubicBezTo>
                <a:cubicBezTo>
                  <a:pt x="-2745" y="3453257"/>
                  <a:pt x="46537" y="3277479"/>
                  <a:pt x="0" y="3064566"/>
                </a:cubicBezTo>
                <a:cubicBezTo>
                  <a:pt x="-46537" y="2851653"/>
                  <a:pt x="42696" y="2507402"/>
                  <a:pt x="0" y="2366460"/>
                </a:cubicBezTo>
                <a:cubicBezTo>
                  <a:pt x="-42696" y="2225518"/>
                  <a:pt x="43508" y="2056797"/>
                  <a:pt x="0" y="1828090"/>
                </a:cubicBezTo>
                <a:cubicBezTo>
                  <a:pt x="-43508" y="1599383"/>
                  <a:pt x="43151" y="1459138"/>
                  <a:pt x="0" y="1236475"/>
                </a:cubicBezTo>
                <a:cubicBezTo>
                  <a:pt x="-43151" y="1013813"/>
                  <a:pt x="32419" y="987838"/>
                  <a:pt x="0" y="751351"/>
                </a:cubicBezTo>
                <a:cubicBezTo>
                  <a:pt x="-32419" y="514864"/>
                  <a:pt x="58640" y="20717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14052421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1.2 Recuerdo: </a:t>
            </a:r>
            <a:r>
              <a:rPr lang="es-ES" sz="2000" dirty="0"/>
              <a:t>Requiere que el estudiante reproduzca de memoria: hechos, época, lugar del cuento, hechos minuciosos, ideas o informaciones explícitamente planteadas en el trozo. </a:t>
            </a:r>
          </a:p>
          <a:p>
            <a:endParaRPr lang="es-ES" sz="2000" dirty="0"/>
          </a:p>
          <a:p>
            <a:pPr algn="just"/>
            <a:r>
              <a:rPr lang="es-ES" sz="2000" b="1" dirty="0"/>
              <a:t>1.2.1. Recuerdo de detalles: </a:t>
            </a:r>
            <a:r>
              <a:rPr lang="es-ES" sz="2000" dirty="0"/>
              <a:t>Requiere reproducir de memoria hechos tales como: nombres de personajes, tiempo y lugar del cuento, hechos minuciosos. </a:t>
            </a:r>
          </a:p>
          <a:p>
            <a:endParaRPr lang="es-ES" sz="2000" dirty="0"/>
          </a:p>
          <a:p>
            <a:r>
              <a:rPr lang="es-ES" sz="2000" b="1" dirty="0"/>
              <a:t>1.2.2. Recuerdo de secuencias: </a:t>
            </a:r>
            <a:r>
              <a:rPr lang="es-ES" sz="2000" dirty="0"/>
              <a:t>Requiere dar de memoria el orden de incidentes o acciones explícitamente planteadas en el trozo. </a:t>
            </a:r>
          </a:p>
          <a:p>
            <a:endParaRPr lang="es-ES" sz="2000" b="1" dirty="0"/>
          </a:p>
          <a:p>
            <a:r>
              <a:rPr lang="es-ES" sz="2000" b="1" dirty="0"/>
              <a:t>2.0. Reconstrucción: </a:t>
            </a:r>
          </a:p>
          <a:p>
            <a:r>
              <a:rPr lang="es-ES" sz="2000" dirty="0"/>
              <a:t>Requiere que el estudiante analice, sintetice, y/o organice ideas o información explícitamente establecidas en el trozo. </a:t>
            </a:r>
          </a:p>
          <a:p>
            <a:endParaRPr lang="es-ES" sz="2000" dirty="0"/>
          </a:p>
          <a:p>
            <a:r>
              <a:rPr lang="es-ES" sz="2000" b="1" dirty="0"/>
              <a:t>2.1. Clasificar: </a:t>
            </a:r>
            <a:r>
              <a:rPr lang="es-ES" sz="2000" dirty="0"/>
              <a:t>Requiere ubicar personas, cosas, lugares y/o eventos en categorías. 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407538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xmlns="" id="{5FA53FB9-8D83-4DBD-AE71-2E00EA48922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5536" y="188640"/>
            <a:ext cx="8496944" cy="6555641"/>
          </a:xfrm>
          <a:custGeom>
            <a:avLst/>
            <a:gdLst>
              <a:gd name="connsiteX0" fmla="*/ 0 w 8496944"/>
              <a:gd name="connsiteY0" fmla="*/ 0 h 6555641"/>
              <a:gd name="connsiteX1" fmla="*/ 566463 w 8496944"/>
              <a:gd name="connsiteY1" fmla="*/ 0 h 6555641"/>
              <a:gd name="connsiteX2" fmla="*/ 878018 w 8496944"/>
              <a:gd name="connsiteY2" fmla="*/ 0 h 6555641"/>
              <a:gd name="connsiteX3" fmla="*/ 1274542 w 8496944"/>
              <a:gd name="connsiteY3" fmla="*/ 0 h 6555641"/>
              <a:gd name="connsiteX4" fmla="*/ 2010943 w 8496944"/>
              <a:gd name="connsiteY4" fmla="*/ 0 h 6555641"/>
              <a:gd name="connsiteX5" fmla="*/ 2747345 w 8496944"/>
              <a:gd name="connsiteY5" fmla="*/ 0 h 6555641"/>
              <a:gd name="connsiteX6" fmla="*/ 3483747 w 8496944"/>
              <a:gd name="connsiteY6" fmla="*/ 0 h 6555641"/>
              <a:gd name="connsiteX7" fmla="*/ 4135179 w 8496944"/>
              <a:gd name="connsiteY7" fmla="*/ 0 h 6555641"/>
              <a:gd name="connsiteX8" fmla="*/ 4531703 w 8496944"/>
              <a:gd name="connsiteY8" fmla="*/ 0 h 6555641"/>
              <a:gd name="connsiteX9" fmla="*/ 5098166 w 8496944"/>
              <a:gd name="connsiteY9" fmla="*/ 0 h 6555641"/>
              <a:gd name="connsiteX10" fmla="*/ 5494690 w 8496944"/>
              <a:gd name="connsiteY10" fmla="*/ 0 h 6555641"/>
              <a:gd name="connsiteX11" fmla="*/ 6061153 w 8496944"/>
              <a:gd name="connsiteY11" fmla="*/ 0 h 6555641"/>
              <a:gd name="connsiteX12" fmla="*/ 6712586 w 8496944"/>
              <a:gd name="connsiteY12" fmla="*/ 0 h 6555641"/>
              <a:gd name="connsiteX13" fmla="*/ 7364018 w 8496944"/>
              <a:gd name="connsiteY13" fmla="*/ 0 h 6555641"/>
              <a:gd name="connsiteX14" fmla="*/ 7845512 w 8496944"/>
              <a:gd name="connsiteY14" fmla="*/ 0 h 6555641"/>
              <a:gd name="connsiteX15" fmla="*/ 8496944 w 8496944"/>
              <a:gd name="connsiteY15" fmla="*/ 0 h 6555641"/>
              <a:gd name="connsiteX16" fmla="*/ 8496944 w 8496944"/>
              <a:gd name="connsiteY16" fmla="*/ 595967 h 6555641"/>
              <a:gd name="connsiteX17" fmla="*/ 8496944 w 8496944"/>
              <a:gd name="connsiteY17" fmla="*/ 1257491 h 6555641"/>
              <a:gd name="connsiteX18" fmla="*/ 8496944 w 8496944"/>
              <a:gd name="connsiteY18" fmla="*/ 1984571 h 6555641"/>
              <a:gd name="connsiteX19" fmla="*/ 8496944 w 8496944"/>
              <a:gd name="connsiteY19" fmla="*/ 2449426 h 6555641"/>
              <a:gd name="connsiteX20" fmla="*/ 8496944 w 8496944"/>
              <a:gd name="connsiteY20" fmla="*/ 3110950 h 6555641"/>
              <a:gd name="connsiteX21" fmla="*/ 8496944 w 8496944"/>
              <a:gd name="connsiteY21" fmla="*/ 3706917 h 6555641"/>
              <a:gd name="connsiteX22" fmla="*/ 8496944 w 8496944"/>
              <a:gd name="connsiteY22" fmla="*/ 4368441 h 6555641"/>
              <a:gd name="connsiteX23" fmla="*/ 8496944 w 8496944"/>
              <a:gd name="connsiteY23" fmla="*/ 4964408 h 6555641"/>
              <a:gd name="connsiteX24" fmla="*/ 8496944 w 8496944"/>
              <a:gd name="connsiteY24" fmla="*/ 5429263 h 6555641"/>
              <a:gd name="connsiteX25" fmla="*/ 8496944 w 8496944"/>
              <a:gd name="connsiteY25" fmla="*/ 6555641 h 6555641"/>
              <a:gd name="connsiteX26" fmla="*/ 8185389 w 8496944"/>
              <a:gd name="connsiteY26" fmla="*/ 6555641 h 6555641"/>
              <a:gd name="connsiteX27" fmla="*/ 7873835 w 8496944"/>
              <a:gd name="connsiteY27" fmla="*/ 6555641 h 6555641"/>
              <a:gd name="connsiteX28" fmla="*/ 7222402 w 8496944"/>
              <a:gd name="connsiteY28" fmla="*/ 6555641 h 6555641"/>
              <a:gd name="connsiteX29" fmla="*/ 6655939 w 8496944"/>
              <a:gd name="connsiteY29" fmla="*/ 6555641 h 6555641"/>
              <a:gd name="connsiteX30" fmla="*/ 6174446 w 8496944"/>
              <a:gd name="connsiteY30" fmla="*/ 6555641 h 6555641"/>
              <a:gd name="connsiteX31" fmla="*/ 5438044 w 8496944"/>
              <a:gd name="connsiteY31" fmla="*/ 6555641 h 6555641"/>
              <a:gd name="connsiteX32" fmla="*/ 4871581 w 8496944"/>
              <a:gd name="connsiteY32" fmla="*/ 6555641 h 6555641"/>
              <a:gd name="connsiteX33" fmla="*/ 4475057 w 8496944"/>
              <a:gd name="connsiteY33" fmla="*/ 6555641 h 6555641"/>
              <a:gd name="connsiteX34" fmla="*/ 3738655 w 8496944"/>
              <a:gd name="connsiteY34" fmla="*/ 6555641 h 6555641"/>
              <a:gd name="connsiteX35" fmla="*/ 3427101 w 8496944"/>
              <a:gd name="connsiteY35" fmla="*/ 6555641 h 6555641"/>
              <a:gd name="connsiteX36" fmla="*/ 2775668 w 8496944"/>
              <a:gd name="connsiteY36" fmla="*/ 6555641 h 6555641"/>
              <a:gd name="connsiteX37" fmla="*/ 2379144 w 8496944"/>
              <a:gd name="connsiteY37" fmla="*/ 6555641 h 6555641"/>
              <a:gd name="connsiteX38" fmla="*/ 2067590 w 8496944"/>
              <a:gd name="connsiteY38" fmla="*/ 6555641 h 6555641"/>
              <a:gd name="connsiteX39" fmla="*/ 1586096 w 8496944"/>
              <a:gd name="connsiteY39" fmla="*/ 6555641 h 6555641"/>
              <a:gd name="connsiteX40" fmla="*/ 1274542 w 8496944"/>
              <a:gd name="connsiteY40" fmla="*/ 6555641 h 6555641"/>
              <a:gd name="connsiteX41" fmla="*/ 538140 w 8496944"/>
              <a:gd name="connsiteY41" fmla="*/ 6555641 h 6555641"/>
              <a:gd name="connsiteX42" fmla="*/ 0 w 8496944"/>
              <a:gd name="connsiteY42" fmla="*/ 6555641 h 6555641"/>
              <a:gd name="connsiteX43" fmla="*/ 0 w 8496944"/>
              <a:gd name="connsiteY43" fmla="*/ 5894117 h 6555641"/>
              <a:gd name="connsiteX44" fmla="*/ 0 w 8496944"/>
              <a:gd name="connsiteY44" fmla="*/ 5232593 h 6555641"/>
              <a:gd name="connsiteX45" fmla="*/ 0 w 8496944"/>
              <a:gd name="connsiteY45" fmla="*/ 4571070 h 6555641"/>
              <a:gd name="connsiteX46" fmla="*/ 0 w 8496944"/>
              <a:gd name="connsiteY46" fmla="*/ 4040659 h 6555641"/>
              <a:gd name="connsiteX47" fmla="*/ 0 w 8496944"/>
              <a:gd name="connsiteY47" fmla="*/ 3641361 h 6555641"/>
              <a:gd name="connsiteX48" fmla="*/ 0 w 8496944"/>
              <a:gd name="connsiteY48" fmla="*/ 3045393 h 6555641"/>
              <a:gd name="connsiteX49" fmla="*/ 0 w 8496944"/>
              <a:gd name="connsiteY49" fmla="*/ 2449426 h 6555641"/>
              <a:gd name="connsiteX50" fmla="*/ 0 w 8496944"/>
              <a:gd name="connsiteY50" fmla="*/ 2050128 h 6555641"/>
              <a:gd name="connsiteX51" fmla="*/ 0 w 8496944"/>
              <a:gd name="connsiteY51" fmla="*/ 1454160 h 6555641"/>
              <a:gd name="connsiteX52" fmla="*/ 0 w 8496944"/>
              <a:gd name="connsiteY52" fmla="*/ 989306 h 6555641"/>
              <a:gd name="connsiteX53" fmla="*/ 0 w 8496944"/>
              <a:gd name="connsiteY53" fmla="*/ 0 h 6555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496944" h="6555641" extrusionOk="0">
                <a:moveTo>
                  <a:pt x="0" y="0"/>
                </a:moveTo>
                <a:cubicBezTo>
                  <a:pt x="148307" y="-19366"/>
                  <a:pt x="429521" y="64889"/>
                  <a:pt x="566463" y="0"/>
                </a:cubicBezTo>
                <a:cubicBezTo>
                  <a:pt x="703405" y="-64889"/>
                  <a:pt x="802868" y="18920"/>
                  <a:pt x="878018" y="0"/>
                </a:cubicBezTo>
                <a:cubicBezTo>
                  <a:pt x="953169" y="-18920"/>
                  <a:pt x="1081713" y="42302"/>
                  <a:pt x="1274542" y="0"/>
                </a:cubicBezTo>
                <a:cubicBezTo>
                  <a:pt x="1467371" y="-42302"/>
                  <a:pt x="1860583" y="44172"/>
                  <a:pt x="2010943" y="0"/>
                </a:cubicBezTo>
                <a:cubicBezTo>
                  <a:pt x="2161303" y="-44172"/>
                  <a:pt x="2394303" y="62258"/>
                  <a:pt x="2747345" y="0"/>
                </a:cubicBezTo>
                <a:cubicBezTo>
                  <a:pt x="3100387" y="-62258"/>
                  <a:pt x="3166537" y="38909"/>
                  <a:pt x="3483747" y="0"/>
                </a:cubicBezTo>
                <a:cubicBezTo>
                  <a:pt x="3800957" y="-38909"/>
                  <a:pt x="3892767" y="14855"/>
                  <a:pt x="4135179" y="0"/>
                </a:cubicBezTo>
                <a:cubicBezTo>
                  <a:pt x="4377591" y="-14855"/>
                  <a:pt x="4413416" y="25149"/>
                  <a:pt x="4531703" y="0"/>
                </a:cubicBezTo>
                <a:cubicBezTo>
                  <a:pt x="4649990" y="-25149"/>
                  <a:pt x="4880425" y="18812"/>
                  <a:pt x="5098166" y="0"/>
                </a:cubicBezTo>
                <a:cubicBezTo>
                  <a:pt x="5315907" y="-18812"/>
                  <a:pt x="5356225" y="42974"/>
                  <a:pt x="5494690" y="0"/>
                </a:cubicBezTo>
                <a:cubicBezTo>
                  <a:pt x="5633155" y="-42974"/>
                  <a:pt x="5814463" y="9986"/>
                  <a:pt x="6061153" y="0"/>
                </a:cubicBezTo>
                <a:cubicBezTo>
                  <a:pt x="6307843" y="-9986"/>
                  <a:pt x="6453110" y="24635"/>
                  <a:pt x="6712586" y="0"/>
                </a:cubicBezTo>
                <a:cubicBezTo>
                  <a:pt x="6972062" y="-24635"/>
                  <a:pt x="7126725" y="15087"/>
                  <a:pt x="7364018" y="0"/>
                </a:cubicBezTo>
                <a:cubicBezTo>
                  <a:pt x="7601311" y="-15087"/>
                  <a:pt x="7666511" y="12214"/>
                  <a:pt x="7845512" y="0"/>
                </a:cubicBezTo>
                <a:cubicBezTo>
                  <a:pt x="8024513" y="-12214"/>
                  <a:pt x="8242213" y="2680"/>
                  <a:pt x="8496944" y="0"/>
                </a:cubicBezTo>
                <a:cubicBezTo>
                  <a:pt x="8530712" y="186411"/>
                  <a:pt x="8490834" y="405520"/>
                  <a:pt x="8496944" y="595967"/>
                </a:cubicBezTo>
                <a:cubicBezTo>
                  <a:pt x="8503054" y="786414"/>
                  <a:pt x="8425114" y="958790"/>
                  <a:pt x="8496944" y="1257491"/>
                </a:cubicBezTo>
                <a:cubicBezTo>
                  <a:pt x="8568774" y="1556192"/>
                  <a:pt x="8465637" y="1729434"/>
                  <a:pt x="8496944" y="1984571"/>
                </a:cubicBezTo>
                <a:cubicBezTo>
                  <a:pt x="8528251" y="2239708"/>
                  <a:pt x="8492142" y="2235851"/>
                  <a:pt x="8496944" y="2449426"/>
                </a:cubicBezTo>
                <a:cubicBezTo>
                  <a:pt x="8501746" y="2663002"/>
                  <a:pt x="8459461" y="2891904"/>
                  <a:pt x="8496944" y="3110950"/>
                </a:cubicBezTo>
                <a:cubicBezTo>
                  <a:pt x="8534427" y="3329996"/>
                  <a:pt x="8458418" y="3460223"/>
                  <a:pt x="8496944" y="3706917"/>
                </a:cubicBezTo>
                <a:cubicBezTo>
                  <a:pt x="8535470" y="3953611"/>
                  <a:pt x="8446992" y="4043084"/>
                  <a:pt x="8496944" y="4368441"/>
                </a:cubicBezTo>
                <a:cubicBezTo>
                  <a:pt x="8546896" y="4693798"/>
                  <a:pt x="8476788" y="4822445"/>
                  <a:pt x="8496944" y="4964408"/>
                </a:cubicBezTo>
                <a:cubicBezTo>
                  <a:pt x="8517100" y="5106371"/>
                  <a:pt x="8457749" y="5309322"/>
                  <a:pt x="8496944" y="5429263"/>
                </a:cubicBezTo>
                <a:cubicBezTo>
                  <a:pt x="8536139" y="5549205"/>
                  <a:pt x="8394998" y="6191886"/>
                  <a:pt x="8496944" y="6555641"/>
                </a:cubicBezTo>
                <a:cubicBezTo>
                  <a:pt x="8412522" y="6590627"/>
                  <a:pt x="8292997" y="6519389"/>
                  <a:pt x="8185389" y="6555641"/>
                </a:cubicBezTo>
                <a:cubicBezTo>
                  <a:pt x="8077781" y="6591893"/>
                  <a:pt x="7967439" y="6526969"/>
                  <a:pt x="7873835" y="6555641"/>
                </a:cubicBezTo>
                <a:cubicBezTo>
                  <a:pt x="7780231" y="6584313"/>
                  <a:pt x="7466391" y="6535010"/>
                  <a:pt x="7222402" y="6555641"/>
                </a:cubicBezTo>
                <a:cubicBezTo>
                  <a:pt x="6978413" y="6576272"/>
                  <a:pt x="6909260" y="6518680"/>
                  <a:pt x="6655939" y="6555641"/>
                </a:cubicBezTo>
                <a:cubicBezTo>
                  <a:pt x="6402618" y="6592602"/>
                  <a:pt x="6273349" y="6516286"/>
                  <a:pt x="6174446" y="6555641"/>
                </a:cubicBezTo>
                <a:cubicBezTo>
                  <a:pt x="6075543" y="6594996"/>
                  <a:pt x="5759804" y="6522499"/>
                  <a:pt x="5438044" y="6555641"/>
                </a:cubicBezTo>
                <a:cubicBezTo>
                  <a:pt x="5116284" y="6588783"/>
                  <a:pt x="4999103" y="6527946"/>
                  <a:pt x="4871581" y="6555641"/>
                </a:cubicBezTo>
                <a:cubicBezTo>
                  <a:pt x="4744059" y="6583336"/>
                  <a:pt x="4558364" y="6541844"/>
                  <a:pt x="4475057" y="6555641"/>
                </a:cubicBezTo>
                <a:cubicBezTo>
                  <a:pt x="4391750" y="6569438"/>
                  <a:pt x="4021109" y="6544688"/>
                  <a:pt x="3738655" y="6555641"/>
                </a:cubicBezTo>
                <a:cubicBezTo>
                  <a:pt x="3456201" y="6566594"/>
                  <a:pt x="3579469" y="6550592"/>
                  <a:pt x="3427101" y="6555641"/>
                </a:cubicBezTo>
                <a:cubicBezTo>
                  <a:pt x="3274733" y="6560690"/>
                  <a:pt x="3065355" y="6512726"/>
                  <a:pt x="2775668" y="6555641"/>
                </a:cubicBezTo>
                <a:cubicBezTo>
                  <a:pt x="2485981" y="6598556"/>
                  <a:pt x="2547945" y="6517186"/>
                  <a:pt x="2379144" y="6555641"/>
                </a:cubicBezTo>
                <a:cubicBezTo>
                  <a:pt x="2210343" y="6594096"/>
                  <a:pt x="2152265" y="6540542"/>
                  <a:pt x="2067590" y="6555641"/>
                </a:cubicBezTo>
                <a:cubicBezTo>
                  <a:pt x="1982915" y="6570740"/>
                  <a:pt x="1779817" y="6550722"/>
                  <a:pt x="1586096" y="6555641"/>
                </a:cubicBezTo>
                <a:cubicBezTo>
                  <a:pt x="1392375" y="6560560"/>
                  <a:pt x="1379686" y="6544315"/>
                  <a:pt x="1274542" y="6555641"/>
                </a:cubicBezTo>
                <a:cubicBezTo>
                  <a:pt x="1169398" y="6566967"/>
                  <a:pt x="732165" y="6537420"/>
                  <a:pt x="538140" y="6555641"/>
                </a:cubicBezTo>
                <a:cubicBezTo>
                  <a:pt x="344115" y="6573862"/>
                  <a:pt x="168090" y="6493836"/>
                  <a:pt x="0" y="6555641"/>
                </a:cubicBezTo>
                <a:cubicBezTo>
                  <a:pt x="-57089" y="6267594"/>
                  <a:pt x="28555" y="6145361"/>
                  <a:pt x="0" y="5894117"/>
                </a:cubicBezTo>
                <a:cubicBezTo>
                  <a:pt x="-28555" y="5642873"/>
                  <a:pt x="66000" y="5411253"/>
                  <a:pt x="0" y="5232593"/>
                </a:cubicBezTo>
                <a:cubicBezTo>
                  <a:pt x="-66000" y="5053933"/>
                  <a:pt x="45050" y="4895448"/>
                  <a:pt x="0" y="4571070"/>
                </a:cubicBezTo>
                <a:cubicBezTo>
                  <a:pt x="-45050" y="4246692"/>
                  <a:pt x="18150" y="4297339"/>
                  <a:pt x="0" y="4040659"/>
                </a:cubicBezTo>
                <a:cubicBezTo>
                  <a:pt x="-18150" y="3783979"/>
                  <a:pt x="28397" y="3784825"/>
                  <a:pt x="0" y="3641361"/>
                </a:cubicBezTo>
                <a:cubicBezTo>
                  <a:pt x="-28397" y="3497897"/>
                  <a:pt x="35045" y="3275070"/>
                  <a:pt x="0" y="3045393"/>
                </a:cubicBezTo>
                <a:cubicBezTo>
                  <a:pt x="-35045" y="2815716"/>
                  <a:pt x="44576" y="2666009"/>
                  <a:pt x="0" y="2449426"/>
                </a:cubicBezTo>
                <a:cubicBezTo>
                  <a:pt x="-44576" y="2232843"/>
                  <a:pt x="16154" y="2132203"/>
                  <a:pt x="0" y="2050128"/>
                </a:cubicBezTo>
                <a:cubicBezTo>
                  <a:pt x="-16154" y="1968053"/>
                  <a:pt x="57960" y="1653885"/>
                  <a:pt x="0" y="1454160"/>
                </a:cubicBezTo>
                <a:cubicBezTo>
                  <a:pt x="-57960" y="1254435"/>
                  <a:pt x="12010" y="1180758"/>
                  <a:pt x="0" y="989306"/>
                </a:cubicBezTo>
                <a:cubicBezTo>
                  <a:pt x="-12010" y="797854"/>
                  <a:pt x="39478" y="23140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400507808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" sz="2000" b="1" dirty="0"/>
              <a:t>3.0. Comprensión inferencial: </a:t>
            </a:r>
          </a:p>
          <a:p>
            <a:pPr marL="0" indent="0">
              <a:buNone/>
            </a:pPr>
            <a:r>
              <a:rPr lang="es-ES" sz="2000" dirty="0"/>
              <a:t>Requiere que el estudiante use las ideas e informaciones explícitamente planteadas en el trozo, su intuición y su experiencia personal como base para conjeturas e hipótesis. Las inferencias pueden ser de naturaleza convergente o divergente y el estudiante puede o no ser requerido a verbalizar la base racional de sus inferencias. En general, la comprensión inferencial se estimula mediante la lectura y las preguntas del profesor demandan pensamiento e imaginación que van más allá de la página impresa. </a:t>
            </a:r>
            <a:endParaRPr lang="es-CL" sz="2000" dirty="0"/>
          </a:p>
          <a:p>
            <a:pPr marL="0" indent="0">
              <a:buNone/>
            </a:pPr>
            <a:r>
              <a:rPr lang="es-ES" sz="2000" b="1" dirty="0"/>
              <a:t>3.1. Inferencia de detalles: </a:t>
            </a:r>
            <a:r>
              <a:rPr lang="es-ES" sz="2000" dirty="0"/>
              <a:t>Requiere conjeturar acerca de los detalles adicionales que el autor podría haber incluido en la selección para hacerla más informativa, interesante o atractiva. </a:t>
            </a:r>
          </a:p>
          <a:p>
            <a:pPr marL="0" indent="0">
              <a:buNone/>
            </a:pPr>
            <a:r>
              <a:rPr lang="es-ES" sz="2000" b="1" dirty="0"/>
              <a:t>3.2. Inferencias de ideas principales: </a:t>
            </a:r>
            <a:r>
              <a:rPr lang="es-ES" sz="2000" dirty="0"/>
              <a:t>Requiere inducir la idea principal, significado general, tema o enseñanza moral que no están explícitamente planteados en la selección. </a:t>
            </a:r>
          </a:p>
          <a:p>
            <a:pPr marL="0" indent="0">
              <a:buNone/>
            </a:pPr>
            <a:r>
              <a:rPr lang="es-ES" sz="2000" b="1" dirty="0"/>
              <a:t>3.3. Inferencias de comparaciones: </a:t>
            </a:r>
            <a:r>
              <a:rPr lang="es-ES" sz="2000" dirty="0"/>
              <a:t>Requiere inferir semejanzas y diferencias en los personajes, tiempo y lugares. </a:t>
            </a:r>
          </a:p>
          <a:p>
            <a:pPr marL="0" indent="0">
              <a:buNone/>
            </a:pPr>
            <a:r>
              <a:rPr lang="es-ES" sz="2000" b="1" dirty="0"/>
              <a:t>3.4. Inferencia de causa y efecto: </a:t>
            </a:r>
            <a:r>
              <a:rPr lang="es-ES" sz="2000" dirty="0"/>
              <a:t>Requiere hipotetizar acerca de las motivaciones de los personajes y de sus interacciones con el tiempo y el lugar. También implica conjeturar sobre las causas que actuaron, sobre la base de claves explícitas presentadas en la selección. </a:t>
            </a:r>
          </a:p>
        </p:txBody>
      </p:sp>
    </p:spTree>
    <p:extLst>
      <p:ext uri="{BB962C8B-B14F-4D97-AF65-F5344CB8AC3E}">
        <p14:creationId xmlns:p14="http://schemas.microsoft.com/office/powerpoint/2010/main" val="1459516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0170BF69-A1C2-4823-A7C7-60DD8D8E8A9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3528" y="548680"/>
            <a:ext cx="8229600" cy="5755422"/>
          </a:xfrm>
          <a:custGeom>
            <a:avLst/>
            <a:gdLst>
              <a:gd name="connsiteX0" fmla="*/ 0 w 8229600"/>
              <a:gd name="connsiteY0" fmla="*/ 0 h 5755422"/>
              <a:gd name="connsiteX1" fmla="*/ 505533 w 8229600"/>
              <a:gd name="connsiteY1" fmla="*/ 0 h 5755422"/>
              <a:gd name="connsiteX2" fmla="*/ 1257953 w 8229600"/>
              <a:gd name="connsiteY2" fmla="*/ 0 h 5755422"/>
              <a:gd name="connsiteX3" fmla="*/ 1845782 w 8229600"/>
              <a:gd name="connsiteY3" fmla="*/ 0 h 5755422"/>
              <a:gd name="connsiteX4" fmla="*/ 2351314 w 8229600"/>
              <a:gd name="connsiteY4" fmla="*/ 0 h 5755422"/>
              <a:gd name="connsiteX5" fmla="*/ 2856847 w 8229600"/>
              <a:gd name="connsiteY5" fmla="*/ 0 h 5755422"/>
              <a:gd name="connsiteX6" fmla="*/ 3444675 w 8229600"/>
              <a:gd name="connsiteY6" fmla="*/ 0 h 5755422"/>
              <a:gd name="connsiteX7" fmla="*/ 4032504 w 8229600"/>
              <a:gd name="connsiteY7" fmla="*/ 0 h 5755422"/>
              <a:gd name="connsiteX8" fmla="*/ 4538037 w 8229600"/>
              <a:gd name="connsiteY8" fmla="*/ 0 h 5755422"/>
              <a:gd name="connsiteX9" fmla="*/ 5208161 w 8229600"/>
              <a:gd name="connsiteY9" fmla="*/ 0 h 5755422"/>
              <a:gd name="connsiteX10" fmla="*/ 5878286 w 8229600"/>
              <a:gd name="connsiteY10" fmla="*/ 0 h 5755422"/>
              <a:gd name="connsiteX11" fmla="*/ 6219226 w 8229600"/>
              <a:gd name="connsiteY11" fmla="*/ 0 h 5755422"/>
              <a:gd name="connsiteX12" fmla="*/ 6971647 w 8229600"/>
              <a:gd name="connsiteY12" fmla="*/ 0 h 5755422"/>
              <a:gd name="connsiteX13" fmla="*/ 7312587 w 8229600"/>
              <a:gd name="connsiteY13" fmla="*/ 0 h 5755422"/>
              <a:gd name="connsiteX14" fmla="*/ 8229600 w 8229600"/>
              <a:gd name="connsiteY14" fmla="*/ 0 h 5755422"/>
              <a:gd name="connsiteX15" fmla="*/ 8229600 w 8229600"/>
              <a:gd name="connsiteY15" fmla="*/ 517988 h 5755422"/>
              <a:gd name="connsiteX16" fmla="*/ 8229600 w 8229600"/>
              <a:gd name="connsiteY16" fmla="*/ 1208639 h 5755422"/>
              <a:gd name="connsiteX17" fmla="*/ 8229600 w 8229600"/>
              <a:gd name="connsiteY17" fmla="*/ 1841735 h 5755422"/>
              <a:gd name="connsiteX18" fmla="*/ 8229600 w 8229600"/>
              <a:gd name="connsiteY18" fmla="*/ 2474831 h 5755422"/>
              <a:gd name="connsiteX19" fmla="*/ 8229600 w 8229600"/>
              <a:gd name="connsiteY19" fmla="*/ 2935265 h 5755422"/>
              <a:gd name="connsiteX20" fmla="*/ 8229600 w 8229600"/>
              <a:gd name="connsiteY20" fmla="*/ 3338145 h 5755422"/>
              <a:gd name="connsiteX21" fmla="*/ 8229600 w 8229600"/>
              <a:gd name="connsiteY21" fmla="*/ 3971241 h 5755422"/>
              <a:gd name="connsiteX22" fmla="*/ 8229600 w 8229600"/>
              <a:gd name="connsiteY22" fmla="*/ 4546783 h 5755422"/>
              <a:gd name="connsiteX23" fmla="*/ 8229600 w 8229600"/>
              <a:gd name="connsiteY23" fmla="*/ 5179880 h 5755422"/>
              <a:gd name="connsiteX24" fmla="*/ 8229600 w 8229600"/>
              <a:gd name="connsiteY24" fmla="*/ 5755422 h 5755422"/>
              <a:gd name="connsiteX25" fmla="*/ 7559475 w 8229600"/>
              <a:gd name="connsiteY25" fmla="*/ 5755422 h 5755422"/>
              <a:gd name="connsiteX26" fmla="*/ 6807055 w 8229600"/>
              <a:gd name="connsiteY26" fmla="*/ 5755422 h 5755422"/>
              <a:gd name="connsiteX27" fmla="*/ 6301522 w 8229600"/>
              <a:gd name="connsiteY27" fmla="*/ 5755422 h 5755422"/>
              <a:gd name="connsiteX28" fmla="*/ 5549102 w 8229600"/>
              <a:gd name="connsiteY28" fmla="*/ 5755422 h 5755422"/>
              <a:gd name="connsiteX29" fmla="*/ 4796681 w 8229600"/>
              <a:gd name="connsiteY29" fmla="*/ 5755422 h 5755422"/>
              <a:gd name="connsiteX30" fmla="*/ 4126557 w 8229600"/>
              <a:gd name="connsiteY30" fmla="*/ 5755422 h 5755422"/>
              <a:gd name="connsiteX31" fmla="*/ 3538728 w 8229600"/>
              <a:gd name="connsiteY31" fmla="*/ 5755422 h 5755422"/>
              <a:gd name="connsiteX32" fmla="*/ 3033195 w 8229600"/>
              <a:gd name="connsiteY32" fmla="*/ 5755422 h 5755422"/>
              <a:gd name="connsiteX33" fmla="*/ 2609959 w 8229600"/>
              <a:gd name="connsiteY33" fmla="*/ 5755422 h 5755422"/>
              <a:gd name="connsiteX34" fmla="*/ 2269018 w 8229600"/>
              <a:gd name="connsiteY34" fmla="*/ 5755422 h 5755422"/>
              <a:gd name="connsiteX35" fmla="*/ 1681190 w 8229600"/>
              <a:gd name="connsiteY35" fmla="*/ 5755422 h 5755422"/>
              <a:gd name="connsiteX36" fmla="*/ 1093361 w 8229600"/>
              <a:gd name="connsiteY36" fmla="*/ 5755422 h 5755422"/>
              <a:gd name="connsiteX37" fmla="*/ 0 w 8229600"/>
              <a:gd name="connsiteY37" fmla="*/ 5755422 h 5755422"/>
              <a:gd name="connsiteX38" fmla="*/ 0 w 8229600"/>
              <a:gd name="connsiteY38" fmla="*/ 5352542 h 5755422"/>
              <a:gd name="connsiteX39" fmla="*/ 0 w 8229600"/>
              <a:gd name="connsiteY39" fmla="*/ 4834554 h 5755422"/>
              <a:gd name="connsiteX40" fmla="*/ 0 w 8229600"/>
              <a:gd name="connsiteY40" fmla="*/ 4316567 h 5755422"/>
              <a:gd name="connsiteX41" fmla="*/ 0 w 8229600"/>
              <a:gd name="connsiteY41" fmla="*/ 3741024 h 5755422"/>
              <a:gd name="connsiteX42" fmla="*/ 0 w 8229600"/>
              <a:gd name="connsiteY42" fmla="*/ 3165482 h 5755422"/>
              <a:gd name="connsiteX43" fmla="*/ 0 w 8229600"/>
              <a:gd name="connsiteY43" fmla="*/ 2589940 h 5755422"/>
              <a:gd name="connsiteX44" fmla="*/ 0 w 8229600"/>
              <a:gd name="connsiteY44" fmla="*/ 2129506 h 5755422"/>
              <a:gd name="connsiteX45" fmla="*/ 0 w 8229600"/>
              <a:gd name="connsiteY45" fmla="*/ 1669072 h 5755422"/>
              <a:gd name="connsiteX46" fmla="*/ 0 w 8229600"/>
              <a:gd name="connsiteY46" fmla="*/ 978422 h 5755422"/>
              <a:gd name="connsiteX47" fmla="*/ 0 w 8229600"/>
              <a:gd name="connsiteY47" fmla="*/ 0 h 575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229600" h="5755422" extrusionOk="0">
                <a:moveTo>
                  <a:pt x="0" y="0"/>
                </a:moveTo>
                <a:cubicBezTo>
                  <a:pt x="217095" y="-531"/>
                  <a:pt x="300913" y="14906"/>
                  <a:pt x="505533" y="0"/>
                </a:cubicBezTo>
                <a:cubicBezTo>
                  <a:pt x="710153" y="-14906"/>
                  <a:pt x="1011811" y="4917"/>
                  <a:pt x="1257953" y="0"/>
                </a:cubicBezTo>
                <a:cubicBezTo>
                  <a:pt x="1504095" y="-4917"/>
                  <a:pt x="1696939" y="57426"/>
                  <a:pt x="1845782" y="0"/>
                </a:cubicBezTo>
                <a:cubicBezTo>
                  <a:pt x="1994625" y="-57426"/>
                  <a:pt x="2206752" y="53392"/>
                  <a:pt x="2351314" y="0"/>
                </a:cubicBezTo>
                <a:cubicBezTo>
                  <a:pt x="2495876" y="-53392"/>
                  <a:pt x="2652996" y="33631"/>
                  <a:pt x="2856847" y="0"/>
                </a:cubicBezTo>
                <a:cubicBezTo>
                  <a:pt x="3060698" y="-33631"/>
                  <a:pt x="3267280" y="25932"/>
                  <a:pt x="3444675" y="0"/>
                </a:cubicBezTo>
                <a:cubicBezTo>
                  <a:pt x="3622070" y="-25932"/>
                  <a:pt x="3878069" y="24487"/>
                  <a:pt x="4032504" y="0"/>
                </a:cubicBezTo>
                <a:cubicBezTo>
                  <a:pt x="4186939" y="-24487"/>
                  <a:pt x="4297584" y="37990"/>
                  <a:pt x="4538037" y="0"/>
                </a:cubicBezTo>
                <a:cubicBezTo>
                  <a:pt x="4778490" y="-37990"/>
                  <a:pt x="4919992" y="26153"/>
                  <a:pt x="5208161" y="0"/>
                </a:cubicBezTo>
                <a:cubicBezTo>
                  <a:pt x="5496330" y="-26153"/>
                  <a:pt x="5621866" y="61133"/>
                  <a:pt x="5878286" y="0"/>
                </a:cubicBezTo>
                <a:cubicBezTo>
                  <a:pt x="6134707" y="-61133"/>
                  <a:pt x="6114811" y="965"/>
                  <a:pt x="6219226" y="0"/>
                </a:cubicBezTo>
                <a:cubicBezTo>
                  <a:pt x="6323641" y="-965"/>
                  <a:pt x="6793506" y="14637"/>
                  <a:pt x="6971647" y="0"/>
                </a:cubicBezTo>
                <a:cubicBezTo>
                  <a:pt x="7149788" y="-14637"/>
                  <a:pt x="7164686" y="9511"/>
                  <a:pt x="7312587" y="0"/>
                </a:cubicBezTo>
                <a:cubicBezTo>
                  <a:pt x="7460488" y="-9511"/>
                  <a:pt x="8045469" y="69159"/>
                  <a:pt x="8229600" y="0"/>
                </a:cubicBezTo>
                <a:cubicBezTo>
                  <a:pt x="8266860" y="107987"/>
                  <a:pt x="8215319" y="321104"/>
                  <a:pt x="8229600" y="517988"/>
                </a:cubicBezTo>
                <a:cubicBezTo>
                  <a:pt x="8243881" y="714872"/>
                  <a:pt x="8210110" y="1038093"/>
                  <a:pt x="8229600" y="1208639"/>
                </a:cubicBezTo>
                <a:cubicBezTo>
                  <a:pt x="8249090" y="1379185"/>
                  <a:pt x="8197461" y="1592380"/>
                  <a:pt x="8229600" y="1841735"/>
                </a:cubicBezTo>
                <a:cubicBezTo>
                  <a:pt x="8261739" y="2091090"/>
                  <a:pt x="8172204" y="2278600"/>
                  <a:pt x="8229600" y="2474831"/>
                </a:cubicBezTo>
                <a:cubicBezTo>
                  <a:pt x="8286996" y="2671062"/>
                  <a:pt x="8209639" y="2756017"/>
                  <a:pt x="8229600" y="2935265"/>
                </a:cubicBezTo>
                <a:cubicBezTo>
                  <a:pt x="8249561" y="3114513"/>
                  <a:pt x="8226295" y="3238626"/>
                  <a:pt x="8229600" y="3338145"/>
                </a:cubicBezTo>
                <a:cubicBezTo>
                  <a:pt x="8232905" y="3437664"/>
                  <a:pt x="8195592" y="3655749"/>
                  <a:pt x="8229600" y="3971241"/>
                </a:cubicBezTo>
                <a:cubicBezTo>
                  <a:pt x="8263608" y="4286733"/>
                  <a:pt x="8219230" y="4330584"/>
                  <a:pt x="8229600" y="4546783"/>
                </a:cubicBezTo>
                <a:cubicBezTo>
                  <a:pt x="8239970" y="4762982"/>
                  <a:pt x="8159342" y="4929519"/>
                  <a:pt x="8229600" y="5179880"/>
                </a:cubicBezTo>
                <a:cubicBezTo>
                  <a:pt x="8299858" y="5430241"/>
                  <a:pt x="8207274" y="5570864"/>
                  <a:pt x="8229600" y="5755422"/>
                </a:cubicBezTo>
                <a:cubicBezTo>
                  <a:pt x="7969739" y="5773414"/>
                  <a:pt x="7854947" y="5736158"/>
                  <a:pt x="7559475" y="5755422"/>
                </a:cubicBezTo>
                <a:cubicBezTo>
                  <a:pt x="7264003" y="5774686"/>
                  <a:pt x="7086657" y="5731192"/>
                  <a:pt x="6807055" y="5755422"/>
                </a:cubicBezTo>
                <a:cubicBezTo>
                  <a:pt x="6527453" y="5779652"/>
                  <a:pt x="6530851" y="5740859"/>
                  <a:pt x="6301522" y="5755422"/>
                </a:cubicBezTo>
                <a:cubicBezTo>
                  <a:pt x="6072193" y="5769985"/>
                  <a:pt x="5805020" y="5702249"/>
                  <a:pt x="5549102" y="5755422"/>
                </a:cubicBezTo>
                <a:cubicBezTo>
                  <a:pt x="5293184" y="5808595"/>
                  <a:pt x="5010598" y="5714391"/>
                  <a:pt x="4796681" y="5755422"/>
                </a:cubicBezTo>
                <a:cubicBezTo>
                  <a:pt x="4582764" y="5796453"/>
                  <a:pt x="4428959" y="5730924"/>
                  <a:pt x="4126557" y="5755422"/>
                </a:cubicBezTo>
                <a:cubicBezTo>
                  <a:pt x="3824155" y="5779920"/>
                  <a:pt x="3699550" y="5698428"/>
                  <a:pt x="3538728" y="5755422"/>
                </a:cubicBezTo>
                <a:cubicBezTo>
                  <a:pt x="3377906" y="5812416"/>
                  <a:pt x="3250372" y="5742768"/>
                  <a:pt x="3033195" y="5755422"/>
                </a:cubicBezTo>
                <a:cubicBezTo>
                  <a:pt x="2816018" y="5768076"/>
                  <a:pt x="2718518" y="5755244"/>
                  <a:pt x="2609959" y="5755422"/>
                </a:cubicBezTo>
                <a:cubicBezTo>
                  <a:pt x="2501400" y="5755600"/>
                  <a:pt x="2414468" y="5747557"/>
                  <a:pt x="2269018" y="5755422"/>
                </a:cubicBezTo>
                <a:cubicBezTo>
                  <a:pt x="2123568" y="5763287"/>
                  <a:pt x="1948051" y="5718943"/>
                  <a:pt x="1681190" y="5755422"/>
                </a:cubicBezTo>
                <a:cubicBezTo>
                  <a:pt x="1414329" y="5791901"/>
                  <a:pt x="1361422" y="5745067"/>
                  <a:pt x="1093361" y="5755422"/>
                </a:cubicBezTo>
                <a:cubicBezTo>
                  <a:pt x="825300" y="5765777"/>
                  <a:pt x="466526" y="5630635"/>
                  <a:pt x="0" y="5755422"/>
                </a:cubicBezTo>
                <a:cubicBezTo>
                  <a:pt x="-18311" y="5639388"/>
                  <a:pt x="31002" y="5506305"/>
                  <a:pt x="0" y="5352542"/>
                </a:cubicBezTo>
                <a:cubicBezTo>
                  <a:pt x="-31002" y="5198779"/>
                  <a:pt x="30816" y="4976479"/>
                  <a:pt x="0" y="4834554"/>
                </a:cubicBezTo>
                <a:cubicBezTo>
                  <a:pt x="-30816" y="4692629"/>
                  <a:pt x="55366" y="4451389"/>
                  <a:pt x="0" y="4316567"/>
                </a:cubicBezTo>
                <a:cubicBezTo>
                  <a:pt x="-55366" y="4181745"/>
                  <a:pt x="14070" y="3881744"/>
                  <a:pt x="0" y="3741024"/>
                </a:cubicBezTo>
                <a:cubicBezTo>
                  <a:pt x="-14070" y="3600304"/>
                  <a:pt x="62832" y="3346677"/>
                  <a:pt x="0" y="3165482"/>
                </a:cubicBezTo>
                <a:cubicBezTo>
                  <a:pt x="-62832" y="2984287"/>
                  <a:pt x="61655" y="2869616"/>
                  <a:pt x="0" y="2589940"/>
                </a:cubicBezTo>
                <a:cubicBezTo>
                  <a:pt x="-61655" y="2310264"/>
                  <a:pt x="33843" y="2263409"/>
                  <a:pt x="0" y="2129506"/>
                </a:cubicBezTo>
                <a:cubicBezTo>
                  <a:pt x="-33843" y="1995603"/>
                  <a:pt x="18057" y="1842290"/>
                  <a:pt x="0" y="1669072"/>
                </a:cubicBezTo>
                <a:cubicBezTo>
                  <a:pt x="-18057" y="1495854"/>
                  <a:pt x="15603" y="1293980"/>
                  <a:pt x="0" y="978422"/>
                </a:cubicBezTo>
                <a:cubicBezTo>
                  <a:pt x="-15603" y="662864"/>
                  <a:pt x="38872" y="31589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2211479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" sz="2000" b="1" dirty="0"/>
              <a:t>4.0. Lectura crítica: </a:t>
            </a:r>
          </a:p>
          <a:p>
            <a:pPr marL="0" indent="0">
              <a:buNone/>
            </a:pPr>
            <a:r>
              <a:rPr lang="es-ES" sz="2000" dirty="0"/>
              <a:t>Requiere que el lector emita un juicio valorativo, comparando las ideas presentadas en la selección con criterios externos dados por el profesor, por otras autoridades o por otros medios escritos; o bien con un criterio interno dado por la experiencia del lector, sus conocimientos o valores. </a:t>
            </a:r>
          </a:p>
          <a:p>
            <a:pPr marL="0" indent="0">
              <a:buNone/>
            </a:pPr>
            <a:endParaRPr lang="es-CL" sz="2000" dirty="0"/>
          </a:p>
          <a:p>
            <a:pPr marL="0" indent="0">
              <a:buNone/>
            </a:pPr>
            <a:r>
              <a:rPr lang="es-ES" sz="2000" b="1" dirty="0"/>
              <a:t>4.1. Juicios de realidad o fantasía: </a:t>
            </a:r>
            <a:r>
              <a:rPr lang="es-ES" sz="2000" dirty="0"/>
              <a:t>Requiere que el alumno sea capaz de distinguir entre lo real del texto y lo que pertenece a la propia fantasía del autor. </a:t>
            </a:r>
          </a:p>
          <a:p>
            <a:pPr marL="0" indent="0">
              <a:buNone/>
            </a:pPr>
            <a:r>
              <a:rPr lang="es-ES" sz="2000" b="1" dirty="0"/>
              <a:t>4.2. Juicio de valores: </a:t>
            </a:r>
            <a:r>
              <a:rPr lang="es-ES" sz="2000" dirty="0"/>
              <a:t>Requiere que el lector juzgue la actitud del o de los personajes. 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b="1" dirty="0"/>
              <a:t>5.0. Apreciación:</a:t>
            </a:r>
          </a:p>
          <a:p>
            <a:pPr marL="0" indent="0">
              <a:buNone/>
            </a:pPr>
            <a:r>
              <a:rPr lang="es-ES" sz="2000" dirty="0"/>
              <a:t> Implica todas las consideraciones previas, porque intenta evaluar el impacto psicológico o estético que el texto ha producido en el lector. Incluye el conocimiento y la respuesta emocional a las técnicas literarias, al estilo y a las estructuras. 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592254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232F1EC-2AAA-4534-9B8C-FB97550ED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764704"/>
            <a:ext cx="5929986" cy="58326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8B1B0A4-7233-4596-92DE-BAD34725BB56}"/>
              </a:ext>
            </a:extLst>
          </p:cNvPr>
          <p:cNvSpPr txBox="1"/>
          <p:nvPr/>
        </p:nvSpPr>
        <p:spPr>
          <a:xfrm>
            <a:off x="179512" y="116632"/>
            <a:ext cx="813690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CL" sz="2800" b="1" i="1" dirty="0"/>
              <a:t>En síntesis, la taxonomía de Barret propone:</a:t>
            </a:r>
          </a:p>
        </p:txBody>
      </p:sp>
    </p:spTree>
    <p:extLst>
      <p:ext uri="{BB962C8B-B14F-4D97-AF65-F5344CB8AC3E}">
        <p14:creationId xmlns:p14="http://schemas.microsoft.com/office/powerpoint/2010/main" val="1081921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461180"/>
              </p:ext>
            </p:extLst>
          </p:nvPr>
        </p:nvGraphicFramePr>
        <p:xfrm>
          <a:off x="214282" y="142853"/>
          <a:ext cx="8715435" cy="6631244"/>
        </p:xfrm>
        <a:graphic>
          <a:graphicData uri="http://schemas.openxmlformats.org/drawingml/2006/table">
            <a:tbl>
              <a:tblPr/>
              <a:tblGrid>
                <a:gridCol w="878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91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9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319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2862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2010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NIVELES DE LECTURA DE ACUERDO A ESTÁNDARES PISA (Basado en la taxonomía de Barret)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DIMENSIONES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NIVELES DE LECTURA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TIPO DE PREGUNTA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TAREAS QUE DEBE  REALIZAR EL LECTOR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TIPO DE TEXTO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Reconocimiento de texto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Tipología Textual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Comprender el sentido global del texto integrando información explícita e implícita y además, reconocer la superestructura del texto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533"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Construcción de Significado.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Nivel Literal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Personajes,  Espacial, Temporal, Procesos o acciones, Objeto o tema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Localizar información explícita evidente que puede aparecer a un nivel macro o micro estructural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08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Nivel Inferencial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a) </a:t>
                      </a:r>
                      <a:r>
                        <a:rPr lang="es-MX" sz="14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Microestructural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Léxica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Interpretar el significado de una palabra según el contexto en que se presenta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08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Causa efecto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Identificar la causa- efecto en un párrafo e integrar detalles relevantes que sirven de base al sentido global del texto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819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</a:t>
                      </a:r>
                      <a:r>
                        <a:rPr lang="es-MX" sz="14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Correferencial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Asociar dos elementos relacionados referencialmente (situación léxica, desinencia verbal, </a:t>
                      </a:r>
                      <a:r>
                        <a:rPr lang="es-MX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pronominalización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 etc.)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131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b) Macroestructural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Causa efecto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Identificar la causa-efecto integrando datos relevantes  que fundamenten e impliquen la comprensión del texto en su sentido global.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08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De resumen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Comprender el sentido global del texto integrando información explícita e implícita.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0131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Título</a:t>
                      </a:r>
                      <a:endParaRPr lang="es-E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Comprender el sentido global del texto integrando la información extraída tanto explícita como implícita que sirva de base para la construcción de un nuevo título.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1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Reflexión y evaluación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Nivel Crítico valorativo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Gusto por la lectura,  Situaciones de conflicto,  Situaciones ficticias, Actitudes de personajes,  Relaciones con la vida cotidiana (espacio sociocultural y actualidad)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Reflexionar sobre el sentido global y construir una valoración crítica  respecto del tema que  presenta el texto, planteando ideas a través de argumentos bien fundados que se relacionen con lo leído y que exijan al lector valorar sus experiencias personales y de la sociedad en que vive.</a:t>
                      </a:r>
                      <a:endParaRPr lang="es-E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21" marR="196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1627</Words>
  <Application>Microsoft Office PowerPoint</Application>
  <PresentationFormat>Presentación en pantalla (4:3)</PresentationFormat>
  <Paragraphs>145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1" baseType="lpstr">
      <vt:lpstr>Arial</vt:lpstr>
      <vt:lpstr>Calibri</vt:lpstr>
      <vt:lpstr>gobCLBold</vt:lpstr>
      <vt:lpstr>gobCLRegular</vt:lpstr>
      <vt:lpstr>Microsoft Sans Serif</vt:lpstr>
      <vt:lpstr>Open Sans</vt:lpstr>
      <vt:lpstr>Times New Roman</vt:lpstr>
      <vt:lpstr>verb</vt:lpstr>
      <vt:lpstr>Wingdings 2</vt:lpstr>
      <vt:lpstr>Tema de Office</vt:lpstr>
      <vt:lpstr>TAXONOMÍAS PARA EL APRENDIZAJE</vt:lpstr>
      <vt:lpstr>¿Qué es una taxonomía?</vt:lpstr>
      <vt:lpstr>¿Qué es una taxonomía en educación?</vt:lpstr>
      <vt:lpstr>¿Qué es una taxonomía en educación?</vt:lpstr>
      <vt:lpstr>Taxonomía de objetivos educacionales: Dominio Cognitivo (Bloom et al., 1956): </vt:lpstr>
      <vt:lpstr>Presentación de PowerPoint</vt:lpstr>
      <vt:lpstr>Presentación de PowerPoint</vt:lpstr>
      <vt:lpstr>Presentación de PowerPoint</vt:lpstr>
      <vt:lpstr>Modificación actualizada de Anderson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TAXONOMÍA DE ROBERT MARZANO</vt:lpstr>
      <vt:lpstr>Presentación de PowerPoint</vt:lpstr>
      <vt:lpstr>TAXONOMÍA DE ROBERT MARZANO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TAXONOMÍAS PARA EL APRENDIZAJE</dc:title>
  <dc:creator>Maria del Pilar</dc:creator>
  <cp:lastModifiedBy>Adriana</cp:lastModifiedBy>
  <cp:revision>15</cp:revision>
  <dcterms:created xsi:type="dcterms:W3CDTF">2020-08-18T20:49:15Z</dcterms:created>
  <dcterms:modified xsi:type="dcterms:W3CDTF">2020-12-21T16:09:19Z</dcterms:modified>
</cp:coreProperties>
</file>