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76" r:id="rId5"/>
    <p:sldId id="277" r:id="rId6"/>
    <p:sldId id="270" r:id="rId7"/>
    <p:sldId id="278" r:id="rId8"/>
    <p:sldId id="279" r:id="rId9"/>
    <p:sldId id="280" r:id="rId10"/>
    <p:sldId id="281" r:id="rId11"/>
    <p:sldId id="283" r:id="rId12"/>
    <p:sldId id="287" r:id="rId13"/>
    <p:sldId id="284" r:id="rId14"/>
    <p:sldId id="286" r:id="rId15"/>
    <p:sldId id="285" r:id="rId16"/>
    <p:sldId id="288" r:id="rId17"/>
    <p:sldId id="289" r:id="rId18"/>
    <p:sldId id="290" r:id="rId19"/>
    <p:sldId id="258" r:id="rId20"/>
    <p:sldId id="259" r:id="rId21"/>
    <p:sldId id="260" r:id="rId22"/>
    <p:sldId id="261" r:id="rId23"/>
    <p:sldId id="262" r:id="rId24"/>
    <p:sldId id="263" r:id="rId25"/>
    <p:sldId id="266" r:id="rId26"/>
    <p:sldId id="267" r:id="rId27"/>
    <p:sldId id="268" r:id="rId28"/>
    <p:sldId id="264" r:id="rId29"/>
    <p:sldId id="265" r:id="rId30"/>
    <p:sldId id="273" r:id="rId31"/>
    <p:sldId id="257" r:id="rId32"/>
    <p:sldId id="269" r:id="rId33"/>
    <p:sldId id="271" r:id="rId34"/>
    <p:sldId id="272" r:id="rId35"/>
    <p:sldId id="282" r:id="rId36"/>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6E8C32-34E8-456C-A2BE-F138E9183C5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4B3219E-1E70-4486-8B7C-27143BE4DB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63A68BE5-5263-451A-B9C5-33B956E6889F}"/>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5" name="Marcador de pie de página 4">
            <a:extLst>
              <a:ext uri="{FF2B5EF4-FFF2-40B4-BE49-F238E27FC236}">
                <a16:creationId xmlns:a16="http://schemas.microsoft.com/office/drawing/2014/main" id="{544E01C6-853D-4A2F-BA4E-EB3B348CE1C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9FDCB21-203C-4B47-BC55-14D54AB4C5B7}"/>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3872875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CF54C2-93ED-4E3D-9D22-A04C587F4D31}"/>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A822982-3CE9-4858-BE60-3DA98E039C0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29FCDAB-7C9E-45FD-B4E9-42FBBEA5F714}"/>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5" name="Marcador de pie de página 4">
            <a:extLst>
              <a:ext uri="{FF2B5EF4-FFF2-40B4-BE49-F238E27FC236}">
                <a16:creationId xmlns:a16="http://schemas.microsoft.com/office/drawing/2014/main" id="{8CA095C1-6DA6-4FC0-9B0A-6CB98531CF0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026E303-A6E4-4B3A-BC73-718E50D32F05}"/>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679388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45B23F-5094-4169-8C05-5B0E2975E99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A33EBA2A-872F-4314-89DF-23BF809FAD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D23D6F5-51D2-4AA9-BD63-8816CCD15107}"/>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5" name="Marcador de pie de página 4">
            <a:extLst>
              <a:ext uri="{FF2B5EF4-FFF2-40B4-BE49-F238E27FC236}">
                <a16:creationId xmlns:a16="http://schemas.microsoft.com/office/drawing/2014/main" id="{001EC0B3-A120-478F-8080-0590A90C91E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146FCA1-62B2-4CF3-90CD-60383161B36B}"/>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2338928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9436EB-DF00-4C41-8BA9-8A75B7D5F2B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1D6E860-7660-4E4E-852D-EE1D31051C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C8549A59-3EA9-4B4B-8799-CF8CC251F4A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A07986E7-C4AF-4E42-A95A-4598728F9E7B}"/>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6" name="Marcador de pie de página 5">
            <a:extLst>
              <a:ext uri="{FF2B5EF4-FFF2-40B4-BE49-F238E27FC236}">
                <a16:creationId xmlns:a16="http://schemas.microsoft.com/office/drawing/2014/main" id="{80C63779-6979-4C90-A6BD-7AF4CE2E7EBF}"/>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06435B1-58DC-485D-A5A9-4E8901EE8542}"/>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1040781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A75B51-76AD-4381-BDBE-8465CE755A4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696E862-5E98-41F6-B050-9BF54D8E12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C679E21-0E03-4B44-8563-FC97B4D91E1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4B82A952-5496-4DAB-915F-EF405A64CD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ECA6F94-6486-4D23-BBB5-33B91E3F43D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1DE40249-BE4B-437B-A421-99F2557CF862}"/>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8" name="Marcador de pie de página 7">
            <a:extLst>
              <a:ext uri="{FF2B5EF4-FFF2-40B4-BE49-F238E27FC236}">
                <a16:creationId xmlns:a16="http://schemas.microsoft.com/office/drawing/2014/main" id="{C344B492-1F6B-4660-8213-EAE08DD84F05}"/>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9DC59F59-7423-4EB1-A7D1-F58FC2170FEB}"/>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3344296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530A84-705F-46A0-91B4-62015625BF3E}"/>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C49C8368-2573-43E0-A9AC-CCA089AE1D48}"/>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4" name="Marcador de pie de página 3">
            <a:extLst>
              <a:ext uri="{FF2B5EF4-FFF2-40B4-BE49-F238E27FC236}">
                <a16:creationId xmlns:a16="http://schemas.microsoft.com/office/drawing/2014/main" id="{B84742F1-2A14-4F7D-8B3E-9A77F332C836}"/>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647535C9-113F-488D-BE84-CE67A25C202D}"/>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2802962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C9E2C50-9CA3-45ED-AD90-3B621639C7ED}"/>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3" name="Marcador de pie de página 2">
            <a:extLst>
              <a:ext uri="{FF2B5EF4-FFF2-40B4-BE49-F238E27FC236}">
                <a16:creationId xmlns:a16="http://schemas.microsoft.com/office/drawing/2014/main" id="{2CE3CD25-CE05-464C-A3F6-CBB1BF4B36D8}"/>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367F4312-473D-4FF3-938A-A50A0A05A1D1}"/>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3253945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5BDA31-E8B8-4C6E-BED2-24C55BEE156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BDA59DD-8B6B-4C29-A55D-678DDDD7C5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0C9B2AB8-A57B-459C-B57D-5F6B275DC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3EE8CF9-451C-42D1-9F3C-8E41D90F02FB}"/>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6" name="Marcador de pie de página 5">
            <a:extLst>
              <a:ext uri="{FF2B5EF4-FFF2-40B4-BE49-F238E27FC236}">
                <a16:creationId xmlns:a16="http://schemas.microsoft.com/office/drawing/2014/main" id="{5851729D-AAE8-46B1-9070-3064B8708AF2}"/>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C7AF8925-E957-46AB-BF32-12B3C09F1C0F}"/>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8037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0A4940-DA00-434B-906F-5387D6FE05E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C206B09A-4CC4-44CE-9C89-00349B5C3E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E8989A0C-CB1E-4F93-AC6A-619BF930C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1A246F-6FE5-48ED-966C-F89AF939F0DB}"/>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6" name="Marcador de pie de página 5">
            <a:extLst>
              <a:ext uri="{FF2B5EF4-FFF2-40B4-BE49-F238E27FC236}">
                <a16:creationId xmlns:a16="http://schemas.microsoft.com/office/drawing/2014/main" id="{5AE26678-7A0C-4241-8262-18C34A17394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1E92D90C-5366-46F4-80A2-6ACFC1CC2673}"/>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4215264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7A6940-E0A0-4CDC-A4DC-4DD5025A0CE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FEEA205-E631-4813-B5B8-BCEF698A695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A3DA216-0A9D-4D13-9D6E-F63F9E290205}"/>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5" name="Marcador de pie de página 4">
            <a:extLst>
              <a:ext uri="{FF2B5EF4-FFF2-40B4-BE49-F238E27FC236}">
                <a16:creationId xmlns:a16="http://schemas.microsoft.com/office/drawing/2014/main" id="{6BBCBD2D-1110-4E44-BA44-C690A2F01D3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3C2FC1D-4871-4678-A06E-6497814B4D6D}"/>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2202634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F58B489-458F-4433-8E83-40FB4882CE9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D772F270-E678-46C9-A22F-049990621FD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9214C159-BF3A-4B10-82F9-E165768FCF95}"/>
              </a:ext>
            </a:extLst>
          </p:cNvPr>
          <p:cNvSpPr>
            <a:spLocks noGrp="1"/>
          </p:cNvSpPr>
          <p:nvPr>
            <p:ph type="dt" sz="half" idx="10"/>
          </p:nvPr>
        </p:nvSpPr>
        <p:spPr/>
        <p:txBody>
          <a:bodyPr/>
          <a:lstStyle/>
          <a:p>
            <a:fld id="{31FE3A42-6359-4014-A6BD-4033EC69CFE3}" type="datetimeFigureOut">
              <a:rPr lang="es-CL" smtClean="0"/>
              <a:t>27-12-2020</a:t>
            </a:fld>
            <a:endParaRPr lang="es-CL"/>
          </a:p>
        </p:txBody>
      </p:sp>
      <p:sp>
        <p:nvSpPr>
          <p:cNvPr id="5" name="Marcador de pie de página 4">
            <a:extLst>
              <a:ext uri="{FF2B5EF4-FFF2-40B4-BE49-F238E27FC236}">
                <a16:creationId xmlns:a16="http://schemas.microsoft.com/office/drawing/2014/main" id="{BC9BD5F0-A9B0-4698-8AD4-9415BBE5C68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69A3FF2-B996-42D4-8539-A2CD08FAE3D2}"/>
              </a:ext>
            </a:extLst>
          </p:cNvPr>
          <p:cNvSpPr>
            <a:spLocks noGrp="1"/>
          </p:cNvSpPr>
          <p:nvPr>
            <p:ph type="sldNum" sz="quarter" idx="12"/>
          </p:nvPr>
        </p:nvSpPr>
        <p:spPr/>
        <p:txBody>
          <a:bodyPr/>
          <a:lstStyle/>
          <a:p>
            <a:fld id="{BF7F54C5-C9F9-4FA6-A1B1-6B8DA6D60033}" type="slidenum">
              <a:rPr lang="es-CL" smtClean="0"/>
              <a:t>‹Nº›</a:t>
            </a:fld>
            <a:endParaRPr lang="es-CL"/>
          </a:p>
        </p:txBody>
      </p:sp>
    </p:spTree>
    <p:extLst>
      <p:ext uri="{BB962C8B-B14F-4D97-AF65-F5344CB8AC3E}">
        <p14:creationId xmlns:p14="http://schemas.microsoft.com/office/powerpoint/2010/main" val="43461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0C80CD-1395-4EFF-90B3-3A6FF01025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4407943E-E6B5-447D-80EE-E1B1EA06D3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6251CC3-9F3B-4194-BE3A-D2B139A1B2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E3A42-6359-4014-A6BD-4033EC69CFE3}" type="datetimeFigureOut">
              <a:rPr lang="es-CL" smtClean="0"/>
              <a:t>27-12-2020</a:t>
            </a:fld>
            <a:endParaRPr lang="es-CL"/>
          </a:p>
        </p:txBody>
      </p:sp>
      <p:sp>
        <p:nvSpPr>
          <p:cNvPr id="5" name="Marcador de pie de página 4">
            <a:extLst>
              <a:ext uri="{FF2B5EF4-FFF2-40B4-BE49-F238E27FC236}">
                <a16:creationId xmlns:a16="http://schemas.microsoft.com/office/drawing/2014/main" id="{77970D79-B0C4-4446-BED0-1E8AC48813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3CF2DCC4-9F2D-4547-AA26-3EF3FF839B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F54C5-C9F9-4FA6-A1B1-6B8DA6D60033}" type="slidenum">
              <a:rPr lang="es-CL" smtClean="0"/>
              <a:t>‹Nº›</a:t>
            </a:fld>
            <a:endParaRPr lang="es-CL"/>
          </a:p>
        </p:txBody>
      </p:sp>
    </p:spTree>
    <p:extLst>
      <p:ext uri="{BB962C8B-B14F-4D97-AF65-F5344CB8AC3E}">
        <p14:creationId xmlns:p14="http://schemas.microsoft.com/office/powerpoint/2010/main" val="134989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julianmarquina.es/11-frases-celebres-de-roald-dahl-que-muestran-su-sentimiento-a-favor-de-los-libros-y-la-lectura/" TargetMode="External"/><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infoartes.pe/el-britanico-cultural-ofrece-novedosos-talleres-para-ninos-y-jovenes/" TargetMode="External"/><Relationship Id="rId7" Type="http://schemas.openxmlformats.org/officeDocument/2006/relationships/hyperlink" Target="https://creativecommons.org/licenses/by-nd/3.0/" TargetMode="External"/><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www.flickr.com/photos/mabel_de_todo_un_poco/462332949/" TargetMode="External"/><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devpolicy.org/does-complexity-thinking-have-anything-to-offer-the-complicated-world-of-aid-20141027/" TargetMode="External"/><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falsaria.com/2017/11/musicalia-permiso-ortega-los-musicos/"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falsaria.com/2017/11/musicalia-permiso-ortega-los-musicos/"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0D9519F-CBEC-42DE-9BA3-9477BC83629A}"/>
              </a:ext>
            </a:extLst>
          </p:cNvPr>
          <p:cNvSpPr>
            <a:spLocks noGrp="1"/>
          </p:cNvSpPr>
          <p:nvPr>
            <p:ph type="ctrTitle"/>
          </p:nvPr>
        </p:nvSpPr>
        <p:spPr>
          <a:xfrm>
            <a:off x="1329291" y="984526"/>
            <a:ext cx="4900144" cy="2736965"/>
          </a:xfrm>
        </p:spPr>
        <p:txBody>
          <a:bodyPr anchor="t">
            <a:normAutofit/>
          </a:bodyPr>
          <a:lstStyle/>
          <a:p>
            <a:pPr algn="l"/>
            <a:r>
              <a:rPr lang="es-ES" sz="5400" dirty="0"/>
              <a:t>REFLEXIÓN PEDAGÓGICA</a:t>
            </a:r>
            <a:endParaRPr lang="es-CL" sz="5400" dirty="0"/>
          </a:p>
        </p:txBody>
      </p:sp>
      <p:grpSp>
        <p:nvGrpSpPr>
          <p:cNvPr id="43" name="Group 4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44" name="Rectangle 4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Imagen 26">
            <a:extLst>
              <a:ext uri="{FF2B5EF4-FFF2-40B4-BE49-F238E27FC236}">
                <a16:creationId xmlns:a16="http://schemas.microsoft.com/office/drawing/2014/main" id="{5174428F-134D-42DF-B74A-73DD4CDF8CFE}"/>
              </a:ext>
            </a:extLst>
          </p:cNvPr>
          <p:cNvPicPr/>
          <p:nvPr/>
        </p:nvPicPr>
        <p:blipFill rotWithShape="1">
          <a:blip r:embed="rId4"/>
          <a:srcRect t="16065" r="-3" b="17165"/>
          <a:stretch/>
        </p:blipFill>
        <p:spPr bwMode="auto">
          <a:xfrm>
            <a:off x="7114162" y="710032"/>
            <a:ext cx="4324849" cy="2075438"/>
          </a:xfrm>
          <a:prstGeom prst="rect">
            <a:avLst/>
          </a:prstGeom>
          <a:noFill/>
        </p:spPr>
      </p:pic>
      <p:sp>
        <p:nvSpPr>
          <p:cNvPr id="52" name="Rectangle 5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Vídeo 29">
            <a:extLst>
              <a:ext uri="{FF2B5EF4-FFF2-40B4-BE49-F238E27FC236}">
                <a16:creationId xmlns:a16="http://schemas.microsoft.com/office/drawing/2014/main" id="{84CCB21D-3C3D-4D56-924F-DC1161573CE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7114162" y="3739324"/>
            <a:ext cx="4324849" cy="2425818"/>
          </a:xfrm>
          <a:prstGeom prst="rect">
            <a:avLst/>
          </a:prstGeom>
        </p:spPr>
      </p:pic>
      <p:sp>
        <p:nvSpPr>
          <p:cNvPr id="25" name="Subtítulo 2">
            <a:extLst>
              <a:ext uri="{FF2B5EF4-FFF2-40B4-BE49-F238E27FC236}">
                <a16:creationId xmlns:a16="http://schemas.microsoft.com/office/drawing/2014/main" id="{9DCFC3BE-049F-4A55-95A8-6FA3940E3656}"/>
              </a:ext>
            </a:extLst>
          </p:cNvPr>
          <p:cNvSpPr txBox="1">
            <a:spLocks/>
          </p:cNvSpPr>
          <p:nvPr/>
        </p:nvSpPr>
        <p:spPr>
          <a:xfrm>
            <a:off x="618835" y="5192147"/>
            <a:ext cx="5828147" cy="1282707"/>
          </a:xfrm>
          <a:prstGeom prst="rect">
            <a:avLst/>
          </a:prstGeom>
          <a:effectLst>
            <a:outerShdw blurRad="50800" dist="38100" dir="2700000" algn="tl" rotWithShape="0">
              <a:prstClr val="black">
                <a:alpha val="40000"/>
              </a:prstClr>
            </a:outerShdw>
          </a:effectLst>
        </p:spPr>
        <p:txBody>
          <a:bodyPr>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defRPr/>
            </a:pPr>
            <a:r>
              <a:rPr lang="es-CL" dirty="0">
                <a:latin typeface="Mistral" panose="03090702030407020403" pitchFamily="66" charset="0"/>
              </a:rPr>
              <a:t>María del Pilar Salazar Norese</a:t>
            </a:r>
          </a:p>
          <a:p>
            <a:pPr algn="ctr">
              <a:defRPr/>
            </a:pPr>
            <a:r>
              <a:rPr lang="es-CL" dirty="0">
                <a:latin typeface="Mistral" panose="03090702030407020403" pitchFamily="66" charset="0"/>
              </a:rPr>
              <a:t>Mg. En Ciencias de la Educación</a:t>
            </a:r>
          </a:p>
        </p:txBody>
      </p:sp>
    </p:spTree>
    <p:extLst>
      <p:ext uri="{BB962C8B-B14F-4D97-AF65-F5344CB8AC3E}">
        <p14:creationId xmlns:p14="http://schemas.microsoft.com/office/powerpoint/2010/main" val="84093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0"/>
                                        </p:tgtEl>
                                      </p:cBhvr>
                                    </p:cmd>
                                  </p:childTnLst>
                                </p:cTn>
                              </p:par>
                            </p:childTnLst>
                          </p:cTn>
                        </p:par>
                      </p:childTnLst>
                    </p:cTn>
                  </p:par>
                </p:childTnLst>
              </p:cTn>
              <p:nextCondLst>
                <p:cond evt="onClick" delay="0">
                  <p:tgtEl>
                    <p:spTgt spid="30"/>
                  </p:tgtEl>
                </p:cond>
              </p:nextCondLst>
            </p:seq>
            <p:video>
              <p:cMediaNode mute="1">
                <p:cTn id="12" repeatCount="indefinite" fill="hold" display="0">
                  <p:stCondLst>
                    <p:cond delay="indefinite"/>
                  </p:stCondLst>
                </p:cTn>
                <p:tgtEl>
                  <p:spTgt spid="30"/>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BD18993-F90E-40B9-B2A9-A15CB74CFA05}"/>
              </a:ext>
            </a:extLst>
          </p:cNvPr>
          <p:cNvSpPr txBox="1"/>
          <p:nvPr/>
        </p:nvSpPr>
        <p:spPr>
          <a:xfrm>
            <a:off x="2772052" y="308621"/>
            <a:ext cx="6094520" cy="584775"/>
          </a:xfrm>
          <a:prstGeom prst="rect">
            <a:avLst/>
          </a:prstGeom>
          <a:noFill/>
        </p:spPr>
        <p:txBody>
          <a:bodyPr wrap="square">
            <a:spAutoFit/>
          </a:bodyPr>
          <a:lstStyle/>
          <a:p>
            <a:pPr algn="ctr" eaLnBrk="1" hangingPunct="1">
              <a:defRPr/>
            </a:pPr>
            <a:r>
              <a:rPr lang="es-ES_tradnl" altLang="es-CL" dirty="0">
                <a:latin typeface="+mn-lt"/>
              </a:rPr>
              <a:t>EL ERROR COMO ESTRATEGIA DIDÁCTICA</a:t>
            </a:r>
          </a:p>
          <a:p>
            <a:pPr algn="ctr" eaLnBrk="1" hangingPunct="1">
              <a:defRPr/>
            </a:pPr>
            <a:r>
              <a:rPr lang="es-ES_tradnl" altLang="es-CL" sz="1400" b="1" i="1" dirty="0"/>
              <a:t>Referencia: Saturnino de la Torre</a:t>
            </a:r>
          </a:p>
        </p:txBody>
      </p:sp>
      <p:sp>
        <p:nvSpPr>
          <p:cNvPr id="6" name="Título 1">
            <a:extLst>
              <a:ext uri="{FF2B5EF4-FFF2-40B4-BE49-F238E27FC236}">
                <a16:creationId xmlns:a16="http://schemas.microsoft.com/office/drawing/2014/main" id="{196C580B-2B88-467C-9C9B-D4A7980C9B2F}"/>
              </a:ext>
            </a:extLst>
          </p:cNvPr>
          <p:cNvSpPr txBox="1">
            <a:spLocks noChangeArrowheads="1"/>
          </p:cNvSpPr>
          <p:nvPr/>
        </p:nvSpPr>
        <p:spPr>
          <a:xfrm>
            <a:off x="894980" y="1056697"/>
            <a:ext cx="9586041" cy="47148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CL" sz="1800" b="1" dirty="0"/>
              <a:t>Concepto</a:t>
            </a:r>
            <a:endParaRPr lang="es-CL" altLang="es-CL" sz="1800" b="1" dirty="0"/>
          </a:p>
        </p:txBody>
      </p:sp>
      <p:sp>
        <p:nvSpPr>
          <p:cNvPr id="7" name="Marcador de contenido 2">
            <a:extLst>
              <a:ext uri="{FF2B5EF4-FFF2-40B4-BE49-F238E27FC236}">
                <a16:creationId xmlns:a16="http://schemas.microsoft.com/office/drawing/2014/main" id="{E0BA9CAD-1C04-49D6-9CB7-20AA4F9A15F7}"/>
              </a:ext>
            </a:extLst>
          </p:cNvPr>
          <p:cNvSpPr txBox="1">
            <a:spLocks noChangeArrowheads="1"/>
          </p:cNvSpPr>
          <p:nvPr/>
        </p:nvSpPr>
        <p:spPr>
          <a:xfrm>
            <a:off x="699232" y="1691486"/>
            <a:ext cx="10240160" cy="4474314"/>
          </a:xfrm>
          <a:prstGeom prst="rect">
            <a:avLst/>
          </a:prstGeom>
          <a:ln>
            <a:solidFill>
              <a:schemeClr val="accent5">
                <a:lumMod val="75000"/>
              </a:schemeClr>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altLang="es-CL" sz="1800" dirty="0"/>
              <a:t>Desde una perspectiva constructiva, el error es un desajuste entre lo esperado y lo obtenido. Hace referencia a criterio, norma o valor; pero no comporta actitud sancionadora ni punitiva.</a:t>
            </a:r>
          </a:p>
          <a:p>
            <a:pPr algn="just"/>
            <a:endParaRPr lang="es-ES" altLang="es-CL" sz="1800" dirty="0"/>
          </a:p>
          <a:p>
            <a:pPr algn="just"/>
            <a:r>
              <a:rPr lang="es-ES" altLang="es-CL" sz="1800" dirty="0"/>
              <a:t>Como escriben K. Fisher y J. </a:t>
            </a:r>
            <a:r>
              <a:rPr lang="es-ES" altLang="es-CL" sz="1800" dirty="0" err="1"/>
              <a:t>Lipson</a:t>
            </a:r>
            <a:r>
              <a:rPr lang="es-ES" altLang="es-CL" sz="1800" dirty="0"/>
              <a:t> (1986), los errores en el aprendizaje son ocurrencias normales y estimables en el proceso de aprendizaje. </a:t>
            </a:r>
          </a:p>
          <a:p>
            <a:pPr algn="just"/>
            <a:endParaRPr lang="es-ES" altLang="es-CL" sz="1800" dirty="0"/>
          </a:p>
          <a:p>
            <a:pPr algn="just"/>
            <a:r>
              <a:rPr lang="es-ES" altLang="es-CL" sz="1800" dirty="0"/>
              <a:t>Un estudiante puede utilizar sus errores/ fallos/ equivocaciones para conseguir un conocimiento más profundo sobre determinados conceptos.</a:t>
            </a:r>
          </a:p>
          <a:p>
            <a:pPr algn="just"/>
            <a:endParaRPr lang="es-ES" altLang="es-CL" sz="1800" dirty="0"/>
          </a:p>
          <a:p>
            <a:pPr algn="just"/>
            <a:r>
              <a:rPr lang="es-ES" altLang="es-CL" sz="1800" dirty="0"/>
              <a:t> Un entorno distendido, no punitivo, que estimula al diálogo, ayuda al estudiante a expresar sus pensamientos y a perder el temor a cometer errores. Los alumnos de nuestras escuelas tienen miedo a equivocarse cuando el profesor pregunta en clase. ¿Por qué? Porque tienen asumido el carácter sancionador del error. </a:t>
            </a:r>
            <a:endParaRPr lang="es-CL" altLang="es-CL" sz="1800" dirty="0"/>
          </a:p>
        </p:txBody>
      </p:sp>
    </p:spTree>
    <p:extLst>
      <p:ext uri="{BB962C8B-B14F-4D97-AF65-F5344CB8AC3E}">
        <p14:creationId xmlns:p14="http://schemas.microsoft.com/office/powerpoint/2010/main" val="3332659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15582228-0DF6-454F-9320-D3DF2EEECF82}"/>
              </a:ext>
            </a:extLst>
          </p:cNvPr>
          <p:cNvSpPr txBox="1">
            <a:spLocks noChangeArrowheads="1"/>
          </p:cNvSpPr>
          <p:nvPr/>
        </p:nvSpPr>
        <p:spPr>
          <a:xfrm>
            <a:off x="342900" y="404813"/>
            <a:ext cx="11393380" cy="61198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es-ES" altLang="es-CL" sz="2000" dirty="0"/>
              <a:t>"Reconocer un error - escribe E. Martí (1987)- permite proponer algo nuevo, aportar una corrección. Equivocarse no sólo es una fatalidad humana; muchas veces puede ser lo que motiva el cambio”. La consideración positiva del error supone una concepción innovadora para la mayor parte de los profesores. Exige pensar y actuar desde parámetros diferentes, como analizaremos a continuación. </a:t>
            </a:r>
          </a:p>
          <a:p>
            <a:pPr algn="just">
              <a:lnSpc>
                <a:spcPct val="100000"/>
              </a:lnSpc>
            </a:pPr>
            <a:endParaRPr lang="es-ES" altLang="es-CL" sz="2000" dirty="0"/>
          </a:p>
          <a:p>
            <a:pPr algn="just">
              <a:lnSpc>
                <a:spcPct val="100000"/>
              </a:lnSpc>
            </a:pPr>
            <a:r>
              <a:rPr lang="es-ES" altLang="es-CL" sz="2000" dirty="0"/>
              <a:t>El error nos permite adentrarnos en los mecanismos cognitivos. No todos los errores tienen la misma importancia. Unos pueden ser de concepto, otros de percepción del problema, otros de simple ejecución o lapsus. </a:t>
            </a:r>
          </a:p>
          <a:p>
            <a:pPr algn="just">
              <a:lnSpc>
                <a:spcPct val="100000"/>
              </a:lnSpc>
            </a:pPr>
            <a:endParaRPr lang="es-ES" altLang="es-CL" sz="2000" dirty="0"/>
          </a:p>
        </p:txBody>
      </p:sp>
      <p:pic>
        <p:nvPicPr>
          <p:cNvPr id="5" name="Picture 4" descr="Tratamiento del error en clase. ¿Cómo debemos actuar?...">
            <a:extLst>
              <a:ext uri="{FF2B5EF4-FFF2-40B4-BE49-F238E27FC236}">
                <a16:creationId xmlns:a16="http://schemas.microsoft.com/office/drawing/2014/main" id="{F70393DA-2822-4EAD-A7AD-16617FEC8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8587" y="3305050"/>
            <a:ext cx="3949501" cy="227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Los errores más comunes en el aprendizaje de francés">
            <a:extLst>
              <a:ext uri="{FF2B5EF4-FFF2-40B4-BE49-F238E27FC236}">
                <a16:creationId xmlns:a16="http://schemas.microsoft.com/office/drawing/2014/main" id="{3DA872B3-2DA0-419C-A527-CF4E7EC20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953" y="3540834"/>
            <a:ext cx="3495080" cy="19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5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CF3D952B-CCCF-4D23-A327-6719AE7A75F1}"/>
              </a:ext>
            </a:extLst>
          </p:cNvPr>
          <p:cNvSpPr txBox="1">
            <a:spLocks noChangeArrowheads="1"/>
          </p:cNvSpPr>
          <p:nvPr/>
        </p:nvSpPr>
        <p:spPr>
          <a:xfrm>
            <a:off x="1444857" y="257931"/>
            <a:ext cx="7886700" cy="720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altLang="es-CL" sz="2800"/>
              <a:t>Contraposición entre: Pedagogía del éxito-Pedagogía del error </a:t>
            </a:r>
            <a:endParaRPr lang="es-CL" altLang="es-CL" sz="2800"/>
          </a:p>
        </p:txBody>
      </p:sp>
      <p:graphicFrame>
        <p:nvGraphicFramePr>
          <p:cNvPr id="5" name="Tabla 4">
            <a:extLst>
              <a:ext uri="{FF2B5EF4-FFF2-40B4-BE49-F238E27FC236}">
                <a16:creationId xmlns:a16="http://schemas.microsoft.com/office/drawing/2014/main" id="{D11E2A4E-9297-4E76-96B1-CCF8F79938FD}"/>
              </a:ext>
            </a:extLst>
          </p:cNvPr>
          <p:cNvGraphicFramePr>
            <a:graphicFrameLocks/>
          </p:cNvGraphicFramePr>
          <p:nvPr>
            <p:extLst>
              <p:ext uri="{D42A27DB-BD31-4B8C-83A1-F6EECF244321}">
                <p14:modId xmlns:p14="http://schemas.microsoft.com/office/powerpoint/2010/main" val="1246703938"/>
              </p:ext>
            </p:extLst>
          </p:nvPr>
        </p:nvGraphicFramePr>
        <p:xfrm>
          <a:off x="1476607" y="1267581"/>
          <a:ext cx="7886700" cy="4094845"/>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792">
                <a:tc gridSpan="2">
                  <a:txBody>
                    <a:bodyPr/>
                    <a:lstStyle/>
                    <a:p>
                      <a:pPr algn="ctr"/>
                      <a:r>
                        <a:rPr lang="es-ES" sz="1600" dirty="0"/>
                        <a:t>1. Consideración del error -</a:t>
                      </a:r>
                      <a:endParaRPr lang="es-CL" sz="1600" dirty="0"/>
                    </a:p>
                  </a:txBody>
                  <a:tcPr marT="45714" marB="45714"/>
                </a:tc>
                <a:tc hMerge="1">
                  <a:txBody>
                    <a:bodyPr/>
                    <a:lstStyle/>
                    <a:p>
                      <a:endParaRPr lang="es-CL" dirty="0"/>
                    </a:p>
                  </a:txBody>
                  <a:tcPr/>
                </a:tc>
                <a:extLst>
                  <a:ext uri="{0D108BD9-81ED-4DB2-BD59-A6C34878D82A}">
                    <a16:rowId xmlns:a16="http://schemas.microsoft.com/office/drawing/2014/main" val="10000"/>
                  </a:ext>
                </a:extLst>
              </a:tr>
              <a:tr h="1798569">
                <a:tc>
                  <a:txBody>
                    <a:bodyPr/>
                    <a:lstStyle/>
                    <a:p>
                      <a:pPr algn="ctr"/>
                      <a:r>
                        <a:rPr lang="es-ES" sz="1600" dirty="0"/>
                        <a:t>-Desviación de la norma. </a:t>
                      </a:r>
                    </a:p>
                    <a:p>
                      <a:pPr algn="ctr"/>
                      <a:r>
                        <a:rPr lang="es-ES" sz="1600" dirty="0"/>
                        <a:t>Comportamiento inadaptado </a:t>
                      </a:r>
                    </a:p>
                    <a:p>
                      <a:pPr algn="ctr"/>
                      <a:r>
                        <a:rPr lang="es-ES" sz="1600" dirty="0"/>
                        <a:t>-Elemento regresivo, perjudicial en aprendizaje</a:t>
                      </a:r>
                    </a:p>
                    <a:p>
                      <a:pPr algn="ctr"/>
                      <a:r>
                        <a:rPr lang="es-ES" sz="1600" dirty="0"/>
                        <a:t> -Carácter sancionable, punitivo </a:t>
                      </a:r>
                    </a:p>
                    <a:p>
                      <a:pPr algn="ctr"/>
                      <a:r>
                        <a:rPr lang="es-ES" sz="1600" dirty="0"/>
                        <a:t>-Evitación del error</a:t>
                      </a:r>
                    </a:p>
                    <a:p>
                      <a:pPr algn="ctr"/>
                      <a:r>
                        <a:rPr lang="es-ES" sz="1600" dirty="0"/>
                        <a:t> -Indicador de resultados no conseguidos</a:t>
                      </a:r>
                      <a:endParaRPr lang="es-CL" sz="1600" dirty="0"/>
                    </a:p>
                  </a:txBody>
                  <a:tcPr marT="45714" marB="45714"/>
                </a:tc>
                <a:tc>
                  <a:txBody>
                    <a:bodyPr/>
                    <a:lstStyle/>
                    <a:p>
                      <a:pPr algn="ctr"/>
                      <a:r>
                        <a:rPr lang="es-ES" sz="1600" dirty="0"/>
                        <a:t>Desajuste entre lo esperado y obtenido </a:t>
                      </a:r>
                    </a:p>
                    <a:p>
                      <a:pPr algn="ctr"/>
                      <a:r>
                        <a:rPr lang="es-ES" sz="1600" dirty="0"/>
                        <a:t>-Elemento constructivo, innovador </a:t>
                      </a:r>
                    </a:p>
                    <a:p>
                      <a:pPr algn="ctr"/>
                      <a:r>
                        <a:rPr lang="es-ES" sz="1600" dirty="0"/>
                        <a:t>-Condición concomitante del aprendizaje </a:t>
                      </a:r>
                    </a:p>
                    <a:p>
                      <a:pPr algn="ctr"/>
                      <a:r>
                        <a:rPr lang="es-ES" sz="1600" dirty="0"/>
                        <a:t>-Aceptación y análisis del error. </a:t>
                      </a:r>
                    </a:p>
                    <a:p>
                      <a:pPr algn="ctr"/>
                      <a:r>
                        <a:rPr lang="es-ES" sz="1600" dirty="0"/>
                        <a:t>Diagnosis </a:t>
                      </a:r>
                    </a:p>
                    <a:p>
                      <a:pPr algn="ctr"/>
                      <a:r>
                        <a:rPr lang="es-ES" sz="1600" dirty="0"/>
                        <a:t>-Síntoma de procesos de aprendizaje</a:t>
                      </a:r>
                      <a:endParaRPr lang="es-CL" sz="1600" dirty="0"/>
                    </a:p>
                  </a:txBody>
                  <a:tcPr marT="45714" marB="45714"/>
                </a:tc>
                <a:extLst>
                  <a:ext uri="{0D108BD9-81ED-4DB2-BD59-A6C34878D82A}">
                    <a16:rowId xmlns:a16="http://schemas.microsoft.com/office/drawing/2014/main" val="10001"/>
                  </a:ext>
                </a:extLst>
              </a:tr>
              <a:tr h="370792">
                <a:tc gridSpan="2">
                  <a:txBody>
                    <a:bodyPr/>
                    <a:lstStyle/>
                    <a:p>
                      <a:pPr algn="ctr"/>
                      <a:r>
                        <a:rPr lang="es-CL" sz="1600" dirty="0"/>
                        <a:t>2. Enfoque conceptual</a:t>
                      </a:r>
                    </a:p>
                  </a:txBody>
                  <a:tcPr marT="45714" marB="45714"/>
                </a:tc>
                <a:tc hMerge="1">
                  <a:txBody>
                    <a:bodyPr/>
                    <a:lstStyle/>
                    <a:p>
                      <a:endParaRPr lang="es-CL" sz="1600" dirty="0"/>
                    </a:p>
                  </a:txBody>
                  <a:tcPr/>
                </a:tc>
                <a:extLst>
                  <a:ext uri="{0D108BD9-81ED-4DB2-BD59-A6C34878D82A}">
                    <a16:rowId xmlns:a16="http://schemas.microsoft.com/office/drawing/2014/main" val="10002"/>
                  </a:ext>
                </a:extLst>
              </a:tr>
              <a:tr h="1554692">
                <a:tc>
                  <a:txBody>
                    <a:bodyPr/>
                    <a:lstStyle/>
                    <a:p>
                      <a:pPr algn="ctr"/>
                      <a:r>
                        <a:rPr lang="es-ES" sz="1600" dirty="0"/>
                        <a:t>-Atiende a resultados </a:t>
                      </a:r>
                    </a:p>
                    <a:p>
                      <a:pPr algn="ctr"/>
                      <a:r>
                        <a:rPr lang="es-ES" sz="1600" dirty="0"/>
                        <a:t>-Predominio de criterio de eficacia </a:t>
                      </a:r>
                    </a:p>
                    <a:p>
                      <a:pPr algn="ctr"/>
                      <a:r>
                        <a:rPr lang="es-ES" sz="1600" dirty="0"/>
                        <a:t>-Relación entre objetivo-productos </a:t>
                      </a:r>
                    </a:p>
                    <a:p>
                      <a:pPr algn="ctr"/>
                      <a:r>
                        <a:rPr lang="es-ES" sz="1600" dirty="0"/>
                        <a:t>-Origina pedagogía por objetivos -Investigación de eficacia en enseñanza aprendizaje</a:t>
                      </a:r>
                      <a:endParaRPr lang="es-CL" sz="1600" dirty="0"/>
                    </a:p>
                  </a:txBody>
                  <a:tcPr marT="45714" marB="45714"/>
                </a:tc>
                <a:tc>
                  <a:txBody>
                    <a:bodyPr/>
                    <a:lstStyle/>
                    <a:p>
                      <a:pPr algn="ctr"/>
                      <a:r>
                        <a:rPr lang="es-ES" sz="1600" dirty="0"/>
                        <a:t>-Atención preferente a procesos</a:t>
                      </a:r>
                    </a:p>
                    <a:p>
                      <a:pPr algn="ctr"/>
                      <a:r>
                        <a:rPr lang="es-ES" sz="1600" dirty="0"/>
                        <a:t> -Predominio de criterio de eficiencia -Relación entre proceso, medio, producto</a:t>
                      </a:r>
                    </a:p>
                    <a:p>
                      <a:pPr algn="ctr"/>
                      <a:r>
                        <a:rPr lang="es-ES" sz="1600" dirty="0"/>
                        <a:t> -Da pie a pedagogía del proceso</a:t>
                      </a:r>
                    </a:p>
                    <a:p>
                      <a:pPr algn="ctr"/>
                      <a:r>
                        <a:rPr lang="es-ES" sz="1600" dirty="0"/>
                        <a:t> -Investigación de procesos cognitivos</a:t>
                      </a:r>
                      <a:endParaRPr lang="es-CL" sz="1600" dirty="0"/>
                    </a:p>
                  </a:txBody>
                  <a:tcPr marT="45714" marB="45714"/>
                </a:tc>
                <a:extLst>
                  <a:ext uri="{0D108BD9-81ED-4DB2-BD59-A6C34878D82A}">
                    <a16:rowId xmlns:a16="http://schemas.microsoft.com/office/drawing/2014/main" val="10003"/>
                  </a:ext>
                </a:extLst>
              </a:tr>
            </a:tbl>
          </a:graphicData>
        </a:graphic>
      </p:graphicFrame>
      <p:pic>
        <p:nvPicPr>
          <p:cNvPr id="6" name="Imagen 5" descr="Equipo Pie Grande triste">
            <a:extLst>
              <a:ext uri="{FF2B5EF4-FFF2-40B4-BE49-F238E27FC236}">
                <a16:creationId xmlns:a16="http://schemas.microsoft.com/office/drawing/2014/main" id="{579D0822-25CC-4658-9C0E-B9B8A7B428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3762" y="3553658"/>
            <a:ext cx="15621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4" descr="6 errores en la educación que dificultan el aprendizaje de los niños">
            <a:extLst>
              <a:ext uri="{FF2B5EF4-FFF2-40B4-BE49-F238E27FC236}">
                <a16:creationId xmlns:a16="http://schemas.microsoft.com/office/drawing/2014/main" id="{216F3235-5E30-4647-9F97-447FDDA569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1837" y="1267581"/>
            <a:ext cx="1885950"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956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AD486358-7E74-4020-8317-6153D5E6C74D}"/>
              </a:ext>
            </a:extLst>
          </p:cNvPr>
          <p:cNvSpPr txBox="1">
            <a:spLocks noChangeArrowheads="1"/>
          </p:cNvSpPr>
          <p:nvPr/>
        </p:nvSpPr>
        <p:spPr>
          <a:xfrm>
            <a:off x="468312" y="115888"/>
            <a:ext cx="10770817" cy="720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altLang="es-CL" sz="2800" dirty="0"/>
              <a:t>Contraposición entre: Pedagogía del éxito-Pedagogía del error </a:t>
            </a:r>
            <a:endParaRPr lang="es-CL" altLang="es-CL" sz="2800" dirty="0"/>
          </a:p>
        </p:txBody>
      </p:sp>
      <p:graphicFrame>
        <p:nvGraphicFramePr>
          <p:cNvPr id="5" name="Tabla 4">
            <a:extLst>
              <a:ext uri="{FF2B5EF4-FFF2-40B4-BE49-F238E27FC236}">
                <a16:creationId xmlns:a16="http://schemas.microsoft.com/office/drawing/2014/main" id="{11B8186F-01D5-4BD9-A90F-56B36E967B00}"/>
              </a:ext>
            </a:extLst>
          </p:cNvPr>
          <p:cNvGraphicFramePr>
            <a:graphicFrameLocks/>
          </p:cNvGraphicFramePr>
          <p:nvPr>
            <p:extLst>
              <p:ext uri="{D42A27DB-BD31-4B8C-83A1-F6EECF244321}">
                <p14:modId xmlns:p14="http://schemas.microsoft.com/office/powerpoint/2010/main" val="2877969296"/>
              </p:ext>
            </p:extLst>
          </p:nvPr>
        </p:nvGraphicFramePr>
        <p:xfrm>
          <a:off x="1910369" y="836613"/>
          <a:ext cx="9257740" cy="5543550"/>
        </p:xfrm>
        <a:graphic>
          <a:graphicData uri="http://schemas.openxmlformats.org/drawingml/2006/table">
            <a:tbl>
              <a:tblPr firstRow="1" bandRow="1">
                <a:tableStyleId>{5940675A-B579-460E-94D1-54222C63F5DA}</a:tableStyleId>
              </a:tblPr>
              <a:tblGrid>
                <a:gridCol w="4628870">
                  <a:extLst>
                    <a:ext uri="{9D8B030D-6E8A-4147-A177-3AD203B41FA5}">
                      <a16:colId xmlns:a16="http://schemas.microsoft.com/office/drawing/2014/main" val="20000"/>
                    </a:ext>
                  </a:extLst>
                </a:gridCol>
                <a:gridCol w="4628870">
                  <a:extLst>
                    <a:ext uri="{9D8B030D-6E8A-4147-A177-3AD203B41FA5}">
                      <a16:colId xmlns:a16="http://schemas.microsoft.com/office/drawing/2014/main" val="20001"/>
                    </a:ext>
                  </a:extLst>
                </a:gridCol>
              </a:tblGrid>
              <a:tr h="370925">
                <a:tc gridSpan="2">
                  <a:txBody>
                    <a:bodyPr/>
                    <a:lstStyle/>
                    <a:p>
                      <a:pPr algn="ctr"/>
                      <a:r>
                        <a:rPr lang="es-CL" sz="1600" dirty="0"/>
                        <a:t>3. Rol del profesor</a:t>
                      </a:r>
                    </a:p>
                  </a:txBody>
                  <a:tcPr marT="45730" marB="45730"/>
                </a:tc>
                <a:tc hMerge="1">
                  <a:txBody>
                    <a:bodyPr/>
                    <a:lstStyle/>
                    <a:p>
                      <a:endParaRPr lang="es-CL" dirty="0"/>
                    </a:p>
                  </a:txBody>
                  <a:tcPr/>
                </a:tc>
                <a:extLst>
                  <a:ext uri="{0D108BD9-81ED-4DB2-BD59-A6C34878D82A}">
                    <a16:rowId xmlns:a16="http://schemas.microsoft.com/office/drawing/2014/main" val="10000"/>
                  </a:ext>
                </a:extLst>
              </a:tr>
              <a:tr h="1554836">
                <a:tc>
                  <a:txBody>
                    <a:bodyPr/>
                    <a:lstStyle/>
                    <a:p>
                      <a:pPr algn="ctr"/>
                      <a:r>
                        <a:rPr lang="es-ES" sz="1600" dirty="0"/>
                        <a:t>-Corrige y sanciona errores, equivocaciones </a:t>
                      </a:r>
                    </a:p>
                    <a:p>
                      <a:pPr algn="ctr"/>
                      <a:r>
                        <a:rPr lang="es-ES" sz="1600" dirty="0"/>
                        <a:t>-Planifica y diseña acciones que aseguren éxito </a:t>
                      </a:r>
                    </a:p>
                    <a:p>
                      <a:pPr algn="ctr"/>
                      <a:r>
                        <a:rPr lang="es-ES" sz="1600" dirty="0"/>
                        <a:t>-Dirige los aprendizajes </a:t>
                      </a:r>
                    </a:p>
                    <a:p>
                      <a:pPr algn="ctr"/>
                      <a:r>
                        <a:rPr lang="es-ES" sz="1600" dirty="0"/>
                        <a:t>-Actitud rígida respecto del plan inicial </a:t>
                      </a:r>
                    </a:p>
                    <a:p>
                      <a:pPr algn="ctr"/>
                      <a:r>
                        <a:rPr lang="es-ES" sz="1600" dirty="0"/>
                        <a:t>-Evalúa sobre todo los conocimientos</a:t>
                      </a:r>
                      <a:endParaRPr lang="es-CL" sz="1600" dirty="0"/>
                    </a:p>
                  </a:txBody>
                  <a:tcPr marT="45730" marB="45730"/>
                </a:tc>
                <a:tc>
                  <a:txBody>
                    <a:bodyPr/>
                    <a:lstStyle/>
                    <a:p>
                      <a:pPr algn="ctr"/>
                      <a:r>
                        <a:rPr lang="es-ES" sz="1600" dirty="0"/>
                        <a:t>-Diagnosis a través de errores </a:t>
                      </a:r>
                    </a:p>
                    <a:p>
                      <a:pPr algn="ctr"/>
                      <a:r>
                        <a:rPr lang="es-ES" sz="1600" dirty="0"/>
                        <a:t>-Plantea situaciones de aprendizaje</a:t>
                      </a:r>
                    </a:p>
                    <a:p>
                      <a:pPr algn="ctr"/>
                      <a:r>
                        <a:rPr lang="es-ES" sz="1600" dirty="0"/>
                        <a:t> -Orienta y guía los aprendizajes</a:t>
                      </a:r>
                    </a:p>
                    <a:p>
                      <a:pPr algn="ctr"/>
                      <a:r>
                        <a:rPr lang="es-ES" sz="1600" dirty="0"/>
                        <a:t> -Actitud flexible respecto del plan inicial</a:t>
                      </a:r>
                    </a:p>
                    <a:p>
                      <a:pPr algn="ctr"/>
                      <a:r>
                        <a:rPr lang="es-ES" sz="1600" dirty="0"/>
                        <a:t> -Evalúa también procesos, estrategias, etc. </a:t>
                      </a:r>
                      <a:endParaRPr lang="es-CL" sz="1600" dirty="0"/>
                    </a:p>
                  </a:txBody>
                  <a:tcPr marT="45730" marB="45730"/>
                </a:tc>
                <a:extLst>
                  <a:ext uri="{0D108BD9-81ED-4DB2-BD59-A6C34878D82A}">
                    <a16:rowId xmlns:a16="http://schemas.microsoft.com/office/drawing/2014/main" val="10001"/>
                  </a:ext>
                </a:extLst>
              </a:tr>
              <a:tr h="370925">
                <a:tc gridSpan="2">
                  <a:txBody>
                    <a:bodyPr/>
                    <a:lstStyle/>
                    <a:p>
                      <a:pPr algn="ctr"/>
                      <a:r>
                        <a:rPr lang="es-CL" sz="1600" dirty="0"/>
                        <a:t>4. Rol del alumno</a:t>
                      </a:r>
                    </a:p>
                  </a:txBody>
                  <a:tcPr marT="45730" marB="45730"/>
                </a:tc>
                <a:tc hMerge="1">
                  <a:txBody>
                    <a:bodyPr/>
                    <a:lstStyle/>
                    <a:p>
                      <a:endParaRPr lang="es-CL" sz="1600" dirty="0"/>
                    </a:p>
                  </a:txBody>
                  <a:tcPr/>
                </a:tc>
                <a:extLst>
                  <a:ext uri="{0D108BD9-81ED-4DB2-BD59-A6C34878D82A}">
                    <a16:rowId xmlns:a16="http://schemas.microsoft.com/office/drawing/2014/main" val="10002"/>
                  </a:ext>
                </a:extLst>
              </a:tr>
              <a:tr h="1310940">
                <a:tc>
                  <a:txBody>
                    <a:bodyPr/>
                    <a:lstStyle/>
                    <a:p>
                      <a:pPr algn="ctr"/>
                      <a:r>
                        <a:rPr lang="es-ES" sz="1600" dirty="0"/>
                        <a:t>-Actitud receptiva respecto del plan de actividades </a:t>
                      </a:r>
                    </a:p>
                    <a:p>
                      <a:pPr algn="ctr"/>
                      <a:r>
                        <a:rPr lang="es-ES" sz="1600" dirty="0"/>
                        <a:t>-Predomina el principio de individualización</a:t>
                      </a:r>
                    </a:p>
                    <a:p>
                      <a:pPr algn="ctr"/>
                      <a:r>
                        <a:rPr lang="es-ES" sz="1600" dirty="0"/>
                        <a:t> -Aprendizaje centrado en objetivos de conocimiento </a:t>
                      </a:r>
                      <a:endParaRPr lang="es-CL" sz="1600" dirty="0"/>
                    </a:p>
                  </a:txBody>
                  <a:tcPr marT="45730" marB="45730"/>
                </a:tc>
                <a:tc>
                  <a:txBody>
                    <a:bodyPr/>
                    <a:lstStyle/>
                    <a:p>
                      <a:pPr algn="ctr"/>
                      <a:r>
                        <a:rPr lang="es-ES" sz="1600" dirty="0"/>
                        <a:t>-Actitud participativa en plan actividad </a:t>
                      </a:r>
                    </a:p>
                    <a:p>
                      <a:pPr algn="ctr"/>
                      <a:r>
                        <a:rPr lang="es-ES" sz="1600" dirty="0"/>
                        <a:t>-Integra individualización y socialización</a:t>
                      </a:r>
                    </a:p>
                    <a:p>
                      <a:pPr algn="ctr"/>
                      <a:r>
                        <a:rPr lang="es-ES" sz="1600" dirty="0"/>
                        <a:t> -Mayor amplitud de aprendizaje</a:t>
                      </a:r>
                      <a:endParaRPr lang="es-CL" sz="1600" dirty="0"/>
                    </a:p>
                  </a:txBody>
                  <a:tcPr marT="45730" marB="45730"/>
                </a:tc>
                <a:extLst>
                  <a:ext uri="{0D108BD9-81ED-4DB2-BD59-A6C34878D82A}">
                    <a16:rowId xmlns:a16="http://schemas.microsoft.com/office/drawing/2014/main" val="10003"/>
                  </a:ext>
                </a:extLst>
              </a:tr>
              <a:tr h="370925">
                <a:tc gridSpan="2">
                  <a:txBody>
                    <a:bodyPr/>
                    <a:lstStyle/>
                    <a:p>
                      <a:pPr algn="ctr"/>
                      <a:r>
                        <a:rPr lang="es-CL" sz="1600" dirty="0"/>
                        <a:t>5. Metodología </a:t>
                      </a:r>
                    </a:p>
                  </a:txBody>
                  <a:tcPr marT="45730" marB="45730"/>
                </a:tc>
                <a:tc hMerge="1">
                  <a:txBody>
                    <a:bodyPr/>
                    <a:lstStyle/>
                    <a:p>
                      <a:endParaRPr lang="es-CL" sz="1600" dirty="0"/>
                    </a:p>
                  </a:txBody>
                  <a:tcPr/>
                </a:tc>
                <a:extLst>
                  <a:ext uri="{0D108BD9-81ED-4DB2-BD59-A6C34878D82A}">
                    <a16:rowId xmlns:a16="http://schemas.microsoft.com/office/drawing/2014/main" val="10004"/>
                  </a:ext>
                </a:extLst>
              </a:tr>
              <a:tr h="370925">
                <a:tc>
                  <a:txBody>
                    <a:bodyPr/>
                    <a:lstStyle/>
                    <a:p>
                      <a:r>
                        <a:rPr lang="es-ES" sz="1600" dirty="0"/>
                        <a:t>-Ejercitación y aplicación</a:t>
                      </a:r>
                      <a:endParaRPr lang="es-CL" sz="1600" dirty="0"/>
                    </a:p>
                  </a:txBody>
                  <a:tcPr marT="45730" marB="45730"/>
                </a:tc>
                <a:tc>
                  <a:txBody>
                    <a:bodyPr/>
                    <a:lstStyle/>
                    <a:p>
                      <a:r>
                        <a:rPr lang="es-ES" sz="1600" dirty="0"/>
                        <a:t>-Heurística y aprendizaje autónomo</a:t>
                      </a:r>
                      <a:endParaRPr lang="es-CL" sz="1600" dirty="0"/>
                    </a:p>
                  </a:txBody>
                  <a:tcPr marT="45730" marB="45730"/>
                </a:tc>
                <a:extLst>
                  <a:ext uri="{0D108BD9-81ED-4DB2-BD59-A6C34878D82A}">
                    <a16:rowId xmlns:a16="http://schemas.microsoft.com/office/drawing/2014/main" val="10005"/>
                  </a:ext>
                </a:extLst>
              </a:tr>
              <a:tr h="370925">
                <a:tc gridSpan="2">
                  <a:txBody>
                    <a:bodyPr/>
                    <a:lstStyle/>
                    <a:p>
                      <a:pPr algn="ctr"/>
                      <a:r>
                        <a:rPr lang="es-CL" sz="1600" dirty="0"/>
                        <a:t>6. Evaluación </a:t>
                      </a:r>
                    </a:p>
                  </a:txBody>
                  <a:tcPr marT="45730" marB="45730"/>
                </a:tc>
                <a:tc hMerge="1">
                  <a:txBody>
                    <a:bodyPr/>
                    <a:lstStyle/>
                    <a:p>
                      <a:endParaRPr lang="es-CL" sz="1600" dirty="0"/>
                    </a:p>
                  </a:txBody>
                  <a:tcPr/>
                </a:tc>
                <a:extLst>
                  <a:ext uri="{0D108BD9-81ED-4DB2-BD59-A6C34878D82A}">
                    <a16:rowId xmlns:a16="http://schemas.microsoft.com/office/drawing/2014/main" val="10006"/>
                  </a:ext>
                </a:extLst>
              </a:tr>
              <a:tr h="823149">
                <a:tc>
                  <a:txBody>
                    <a:bodyPr/>
                    <a:lstStyle/>
                    <a:p>
                      <a:r>
                        <a:rPr lang="es-ES" sz="1600" dirty="0"/>
                        <a:t>-Centrada en evaluación de objetivos conceptuales </a:t>
                      </a:r>
                    </a:p>
                    <a:p>
                      <a:r>
                        <a:rPr lang="es-CL" sz="1600" dirty="0"/>
                        <a:t>-Instrumentos objetivos u objetivables </a:t>
                      </a:r>
                    </a:p>
                  </a:txBody>
                  <a:tcPr marT="45730" marB="45730"/>
                </a:tc>
                <a:tc>
                  <a:txBody>
                    <a:bodyPr/>
                    <a:lstStyle/>
                    <a:p>
                      <a:r>
                        <a:rPr lang="es-ES" sz="1600" dirty="0"/>
                        <a:t>-Evaluación procesos, medios y resultados </a:t>
                      </a:r>
                    </a:p>
                    <a:p>
                      <a:r>
                        <a:rPr lang="es-CL" sz="1600" dirty="0"/>
                        <a:t>-Instrumentos objetivos y subjetivos </a:t>
                      </a:r>
                    </a:p>
                  </a:txBody>
                  <a:tcPr marT="45730" marB="4573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3910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3C133EF4-42F1-4C17-905B-69640F210A36}"/>
              </a:ext>
            </a:extLst>
          </p:cNvPr>
          <p:cNvSpPr txBox="1">
            <a:spLocks noChangeArrowheads="1"/>
          </p:cNvSpPr>
          <p:nvPr/>
        </p:nvSpPr>
        <p:spPr>
          <a:xfrm>
            <a:off x="1209675" y="1074738"/>
            <a:ext cx="8601075" cy="50403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ES" altLang="es-CL"/>
              <a:t>El error es un indicador del proceso, y no un resultado sancionable o punible. El marco que neutraliza la consideración del error es, naturalmente, el proceso de aprendizaje. </a:t>
            </a:r>
            <a:endParaRPr lang="es-CL" altLang="es-CL"/>
          </a:p>
        </p:txBody>
      </p:sp>
      <p:pic>
        <p:nvPicPr>
          <p:cNvPr id="5" name="3 Marcador de contenido">
            <a:extLst>
              <a:ext uri="{FF2B5EF4-FFF2-40B4-BE49-F238E27FC236}">
                <a16:creationId xmlns:a16="http://schemas.microsoft.com/office/drawing/2014/main" id="{51776C1D-8AC7-42E1-A69A-7D243DE3ADD1}"/>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5634038" y="3295651"/>
            <a:ext cx="4192587" cy="2676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3 Marcador de contenido">
            <a:extLst>
              <a:ext uri="{FF2B5EF4-FFF2-40B4-BE49-F238E27FC236}">
                <a16:creationId xmlns:a16="http://schemas.microsoft.com/office/drawing/2014/main" id="{51DB861B-9CD2-470E-A6DC-CB26752D22F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817688" y="3451226"/>
            <a:ext cx="2808287" cy="2676525"/>
          </a:xfrm>
          <a:prstGeom prst="rect">
            <a:avLst/>
          </a:prstGeom>
          <a:solidFill>
            <a:schemeClr val="tx1"/>
          </a:solidFill>
          <a:ln w="9525">
            <a:solidFill>
              <a:srgbClr val="000000"/>
            </a:solidFill>
            <a:miter lim="800000"/>
            <a:headEnd/>
            <a:tailEnd/>
          </a:ln>
        </p:spPr>
      </p:pic>
    </p:spTree>
    <p:extLst>
      <p:ext uri="{BB962C8B-B14F-4D97-AF65-F5344CB8AC3E}">
        <p14:creationId xmlns:p14="http://schemas.microsoft.com/office/powerpoint/2010/main" val="168217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03E829E-34A2-44AC-85B8-458D0A3A2C2D}"/>
              </a:ext>
            </a:extLst>
          </p:cNvPr>
          <p:cNvSpPr txBox="1">
            <a:spLocks noChangeArrowheads="1"/>
          </p:cNvSpPr>
          <p:nvPr/>
        </p:nvSpPr>
        <p:spPr>
          <a:xfrm>
            <a:off x="572493" y="238539"/>
            <a:ext cx="11018520" cy="14344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defRPr/>
            </a:pPr>
            <a:r>
              <a:rPr lang="en-US" sz="5400"/>
              <a:t>Tratamiento didáctico de los errores</a:t>
            </a:r>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151C1F2-3732-444D-8EBB-AF13D3B2333B}"/>
              </a:ext>
            </a:extLst>
          </p:cNvPr>
          <p:cNvSpPr txBox="1">
            <a:spLocks noChangeArrowheads="1"/>
          </p:cNvSpPr>
          <p:nvPr/>
        </p:nvSpPr>
        <p:spPr>
          <a:xfrm>
            <a:off x="572493" y="2071316"/>
            <a:ext cx="6713552" cy="41191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CL" sz="2200"/>
              <a:t>   En general, los autores señalan tres fases en el tratamiento y corrección de los errores en educación: </a:t>
            </a:r>
          </a:p>
          <a:p>
            <a:endParaRPr lang="en-US" altLang="es-CL" sz="2200"/>
          </a:p>
          <a:p>
            <a:r>
              <a:rPr lang="en-US" altLang="es-CL" sz="2200"/>
              <a:t>localización, </a:t>
            </a:r>
          </a:p>
          <a:p>
            <a:r>
              <a:rPr lang="en-US" altLang="es-CL" sz="2200"/>
              <a:t>identificación y </a:t>
            </a:r>
          </a:p>
          <a:p>
            <a:r>
              <a:rPr lang="en-US" altLang="es-CL" sz="2200"/>
              <a:t>rectificación</a:t>
            </a:r>
          </a:p>
          <a:p>
            <a:endParaRPr lang="en-US" altLang="es-CL" sz="2200"/>
          </a:p>
          <a:p>
            <a:r>
              <a:rPr lang="en-US" altLang="es-CL" sz="2200"/>
              <a:t>Cada una de estas fases implica técnicas diferentes.</a:t>
            </a:r>
          </a:p>
        </p:txBody>
      </p:sp>
      <p:pic>
        <p:nvPicPr>
          <p:cNvPr id="5" name="Imagen 2" descr="Niño juega con un modelo del sistema solar">
            <a:extLst>
              <a:ext uri="{FF2B5EF4-FFF2-40B4-BE49-F238E27FC236}">
                <a16:creationId xmlns:a16="http://schemas.microsoft.com/office/drawing/2014/main" id="{408AFEE6-5F5F-4113-A4B2-086581A4B5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5784"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15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5CEAD97-048A-4CB7-9EC1-54E70086061A}"/>
              </a:ext>
            </a:extLst>
          </p:cNvPr>
          <p:cNvSpPr txBox="1">
            <a:spLocks noChangeArrowheads="1"/>
          </p:cNvSpPr>
          <p:nvPr/>
        </p:nvSpPr>
        <p:spPr>
          <a:xfrm>
            <a:off x="468313" y="404813"/>
            <a:ext cx="10861674" cy="1050925"/>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ES_tradnl" sz="3200">
                <a:solidFill>
                  <a:schemeClr val="accent1">
                    <a:tint val="88000"/>
                    <a:satMod val="150000"/>
                  </a:schemeClr>
                </a:solidFill>
              </a:rPr>
              <a:t>1º Detección o localización del error</a:t>
            </a:r>
            <a:endParaRPr lang="es-ES_tradnl" dirty="0">
              <a:solidFill>
                <a:schemeClr val="accent1">
                  <a:tint val="88000"/>
                  <a:satMod val="150000"/>
                </a:schemeClr>
              </a:solidFill>
            </a:endParaRPr>
          </a:p>
        </p:txBody>
      </p:sp>
      <p:sp>
        <p:nvSpPr>
          <p:cNvPr id="3" name="Rectangle 3">
            <a:extLst>
              <a:ext uri="{FF2B5EF4-FFF2-40B4-BE49-F238E27FC236}">
                <a16:creationId xmlns:a16="http://schemas.microsoft.com/office/drawing/2014/main" id="{241C4861-76CA-4175-BC60-64A2820A843A}"/>
              </a:ext>
            </a:extLst>
          </p:cNvPr>
          <p:cNvSpPr txBox="1">
            <a:spLocks noChangeArrowheads="1"/>
          </p:cNvSpPr>
          <p:nvPr/>
        </p:nvSpPr>
        <p:spPr>
          <a:xfrm>
            <a:off x="539750" y="1628775"/>
            <a:ext cx="10861675" cy="4187825"/>
          </a:xfrm>
          <a:prstGeom prst="rect">
            <a:avLst/>
          </a:prstGeom>
          <a:ln>
            <a:solidFill>
              <a:schemeClr val="tx1"/>
            </a:solidFill>
            <a:miter lim="800000"/>
            <a:headEnd/>
            <a:tailEnd/>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5113" indent="-265113" algn="just">
              <a:buFont typeface="Wingdings 2" panose="05020102010507070707" pitchFamily="82" charset="2"/>
              <a:buChar char=""/>
            </a:pPr>
            <a:r>
              <a:rPr lang="es-ES_tradnl" altLang="es-CL" sz="2400"/>
              <a:t>La primera fase del tratamiento didáctico del error está en </a:t>
            </a:r>
            <a:r>
              <a:rPr lang="es-ES_tradnl" altLang="es-CL" sz="2400" b="1" i="1"/>
              <a:t>detectarlo. </a:t>
            </a:r>
            <a:r>
              <a:rPr lang="es-ES_tradnl" altLang="es-CL" sz="2400"/>
              <a:t>Mientras esto no ocurre no es posible seguir adelante.</a:t>
            </a:r>
          </a:p>
          <a:p>
            <a:pPr marL="265113" indent="-265113" algn="just">
              <a:buFont typeface="Wingdings 2" panose="05020102010507070707" pitchFamily="82" charset="2"/>
              <a:buChar char=""/>
            </a:pPr>
            <a:endParaRPr lang="es-ES_tradnl" altLang="es-CL" sz="2400"/>
          </a:p>
          <a:p>
            <a:pPr marL="265113" indent="-265113" algn="just">
              <a:buFont typeface="Wingdings 2" panose="05020102010507070707" pitchFamily="82" charset="2"/>
              <a:buChar char=""/>
            </a:pPr>
            <a:r>
              <a:rPr lang="es-ES_tradnl" altLang="es-CL" sz="2400"/>
              <a:t>Esta detección puede ser  realizada </a:t>
            </a:r>
            <a:r>
              <a:rPr lang="es-ES_tradnl" altLang="es-CL" sz="2400" b="1" i="1"/>
              <a:t>por el profesor, la persona que ha cometido el error o los compañeros del curso</a:t>
            </a:r>
            <a:r>
              <a:rPr lang="es-ES_tradnl" altLang="es-CL" sz="2400"/>
              <a:t>. Todo dependerá de qué error se trate.</a:t>
            </a:r>
          </a:p>
          <a:p>
            <a:pPr marL="265113" indent="-265113" algn="just">
              <a:buFont typeface="Wingdings 2" panose="05020102010507070707" pitchFamily="82" charset="2"/>
              <a:buChar char=""/>
            </a:pPr>
            <a:endParaRPr lang="es-ES_tradnl" altLang="es-CL" sz="2400"/>
          </a:p>
          <a:p>
            <a:pPr marL="265113" indent="-265113" algn="just">
              <a:buFont typeface="Wingdings 2" panose="05020102010507070707" pitchFamily="82" charset="2"/>
              <a:buChar char=""/>
            </a:pPr>
            <a:r>
              <a:rPr lang="es-ES_tradnl" altLang="es-CL" sz="2400"/>
              <a:t>Es más fácil detectar los errores en una prueba o examen que en acciones o  estrategias.</a:t>
            </a:r>
          </a:p>
          <a:p>
            <a:pPr marL="265113" indent="-265113" algn="just">
              <a:buFont typeface="Wingdings 2" panose="05020102010507070707" pitchFamily="82" charset="2"/>
              <a:buChar char=""/>
            </a:pPr>
            <a:endParaRPr lang="es-ES_tradnl" altLang="es-CL" sz="2400"/>
          </a:p>
        </p:txBody>
      </p:sp>
      <p:pic>
        <p:nvPicPr>
          <p:cNvPr id="4" name="Imagen 5" descr="Abeja con señal de alto">
            <a:extLst>
              <a:ext uri="{FF2B5EF4-FFF2-40B4-BE49-F238E27FC236}">
                <a16:creationId xmlns:a16="http://schemas.microsoft.com/office/drawing/2014/main" id="{36D1E952-D151-4176-A243-FD254E69E5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2" y="396875"/>
            <a:ext cx="133795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227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D4B0125-36CC-427C-BA29-C81D608DD9A1}"/>
              </a:ext>
            </a:extLst>
          </p:cNvPr>
          <p:cNvSpPr txBox="1">
            <a:spLocks noChangeArrowheads="1"/>
          </p:cNvSpPr>
          <p:nvPr/>
        </p:nvSpPr>
        <p:spPr>
          <a:xfrm>
            <a:off x="633276" y="275139"/>
            <a:ext cx="74741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defRPr/>
            </a:pPr>
            <a:r>
              <a:rPr lang="en-US"/>
              <a:t>2º Identificación de errores</a:t>
            </a:r>
          </a:p>
        </p:txBody>
      </p:sp>
      <p:sp>
        <p:nvSpPr>
          <p:cNvPr id="3" name="Rectangle 3">
            <a:extLst>
              <a:ext uri="{FF2B5EF4-FFF2-40B4-BE49-F238E27FC236}">
                <a16:creationId xmlns:a16="http://schemas.microsoft.com/office/drawing/2014/main" id="{6B4227A2-B252-4765-8553-F11D69981FD6}"/>
              </a:ext>
            </a:extLst>
          </p:cNvPr>
          <p:cNvSpPr txBox="1">
            <a:spLocks noChangeArrowheads="1"/>
          </p:cNvSpPr>
          <p:nvPr/>
        </p:nvSpPr>
        <p:spPr>
          <a:xfrm>
            <a:off x="1136429" y="2278173"/>
            <a:ext cx="6467867" cy="345061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a:pPr>
            <a:r>
              <a:rPr lang="en-US" altLang="es-CL" sz="2000" dirty="0"/>
              <a:t>Esta </a:t>
            </a:r>
            <a:r>
              <a:rPr lang="en-US" altLang="es-CL" sz="2000" dirty="0" err="1"/>
              <a:t>fase</a:t>
            </a:r>
            <a:r>
              <a:rPr lang="en-US" altLang="es-CL" sz="2000" dirty="0"/>
              <a:t> de diagnosis </a:t>
            </a:r>
            <a:r>
              <a:rPr lang="en-US" altLang="es-CL" sz="2000" dirty="0" err="1"/>
              <a:t>nos</a:t>
            </a:r>
            <a:r>
              <a:rPr lang="en-US" altLang="es-CL" sz="2000" dirty="0"/>
              <a:t> </a:t>
            </a:r>
            <a:r>
              <a:rPr lang="en-US" altLang="es-CL" sz="2000" dirty="0" err="1"/>
              <a:t>proporciona</a:t>
            </a:r>
            <a:r>
              <a:rPr lang="en-US" altLang="es-CL" sz="2000" dirty="0"/>
              <a:t> </a:t>
            </a:r>
            <a:r>
              <a:rPr lang="en-US" altLang="es-CL" sz="2000" dirty="0" err="1"/>
              <a:t>información</a:t>
            </a:r>
            <a:r>
              <a:rPr lang="en-US" altLang="es-CL" sz="2000" dirty="0"/>
              <a:t> </a:t>
            </a:r>
            <a:r>
              <a:rPr lang="en-US" altLang="es-CL" sz="2000" dirty="0" err="1"/>
              <a:t>importante</a:t>
            </a:r>
            <a:r>
              <a:rPr lang="en-US" altLang="es-CL" sz="2000" dirty="0"/>
              <a:t> para </a:t>
            </a:r>
            <a:r>
              <a:rPr lang="en-US" altLang="es-CL" sz="2000" dirty="0" err="1"/>
              <a:t>su</a:t>
            </a:r>
            <a:r>
              <a:rPr lang="en-US" altLang="es-CL" sz="2000" dirty="0"/>
              <a:t> posterior </a:t>
            </a:r>
            <a:r>
              <a:rPr lang="en-US" altLang="es-CL" sz="2000" dirty="0" err="1"/>
              <a:t>rectificación</a:t>
            </a:r>
            <a:r>
              <a:rPr lang="en-US" altLang="es-CL" sz="2000" dirty="0"/>
              <a:t>:</a:t>
            </a:r>
          </a:p>
          <a:p>
            <a:pPr algn="just">
              <a:defRPr/>
            </a:pPr>
            <a:endParaRPr lang="en-US" altLang="es-CL" sz="2000" dirty="0"/>
          </a:p>
          <a:p>
            <a:pPr algn="just">
              <a:defRPr/>
            </a:pPr>
            <a:r>
              <a:rPr lang="en-US" altLang="es-CL" sz="2000" b="1" dirty="0"/>
              <a:t>Entrada</a:t>
            </a:r>
            <a:r>
              <a:rPr lang="en-US" altLang="es-CL" sz="2000" dirty="0"/>
              <a:t>: </a:t>
            </a:r>
            <a:r>
              <a:rPr lang="en-US" altLang="es-CL" sz="2000" dirty="0" err="1"/>
              <a:t>Puede</a:t>
            </a:r>
            <a:r>
              <a:rPr lang="en-US" altLang="es-CL" sz="2000" dirty="0"/>
              <a:t> </a:t>
            </a:r>
            <a:r>
              <a:rPr lang="en-US" altLang="es-CL" sz="2000" dirty="0" err="1"/>
              <a:t>tratarse</a:t>
            </a:r>
            <a:r>
              <a:rPr lang="en-US" altLang="es-CL" sz="2000" dirty="0"/>
              <a:t> de un error de entrada, por </a:t>
            </a:r>
            <a:r>
              <a:rPr lang="en-US" altLang="es-CL" sz="2000" dirty="0" err="1"/>
              <a:t>cuanto</a:t>
            </a:r>
            <a:r>
              <a:rPr lang="en-US" altLang="es-CL" sz="2000" dirty="0"/>
              <a:t> el </a:t>
            </a:r>
            <a:r>
              <a:rPr lang="en-US" altLang="es-CL" sz="2000" dirty="0" err="1"/>
              <a:t>problema</a:t>
            </a:r>
            <a:r>
              <a:rPr lang="en-US" altLang="es-CL" sz="2000" dirty="0"/>
              <a:t> </a:t>
            </a:r>
            <a:r>
              <a:rPr lang="en-US" altLang="es-CL" sz="2000" dirty="0" err="1"/>
              <a:t>supera</a:t>
            </a:r>
            <a:r>
              <a:rPr lang="en-US" altLang="es-CL" sz="2000" dirty="0"/>
              <a:t> la </a:t>
            </a:r>
            <a:r>
              <a:rPr lang="en-US" altLang="es-CL" sz="2000" dirty="0" err="1"/>
              <a:t>capacidad</a:t>
            </a:r>
            <a:r>
              <a:rPr lang="en-US" altLang="es-CL" sz="2000" dirty="0"/>
              <a:t> o </a:t>
            </a:r>
            <a:r>
              <a:rPr lang="en-US" altLang="es-CL" sz="2000" dirty="0" err="1"/>
              <a:t>competencia</a:t>
            </a:r>
            <a:r>
              <a:rPr lang="en-US" altLang="es-CL" sz="2000" dirty="0"/>
              <a:t> del </a:t>
            </a:r>
            <a:r>
              <a:rPr lang="en-US" altLang="es-CL" sz="2000" dirty="0" err="1"/>
              <a:t>sujeto</a:t>
            </a:r>
            <a:r>
              <a:rPr lang="en-US" altLang="es-CL" sz="2000" dirty="0"/>
              <a:t>; </a:t>
            </a:r>
          </a:p>
          <a:p>
            <a:pPr algn="just">
              <a:defRPr/>
            </a:pPr>
            <a:endParaRPr lang="en-US" altLang="es-CL" sz="2000" dirty="0"/>
          </a:p>
          <a:p>
            <a:pPr algn="just">
              <a:defRPr/>
            </a:pPr>
            <a:r>
              <a:rPr lang="en-US" altLang="es-CL" sz="2000" b="1" dirty="0" err="1"/>
              <a:t>Organización</a:t>
            </a:r>
            <a:r>
              <a:rPr lang="en-US" altLang="es-CL" sz="2000" b="1" dirty="0"/>
              <a:t>: </a:t>
            </a:r>
            <a:r>
              <a:rPr lang="en-US" altLang="es-CL" sz="2000" dirty="0"/>
              <a:t>de </a:t>
            </a:r>
            <a:r>
              <a:rPr lang="en-US" altLang="es-CL" sz="2000" dirty="0" err="1"/>
              <a:t>organización</a:t>
            </a:r>
            <a:r>
              <a:rPr lang="en-US" altLang="es-CL" sz="2000" dirty="0"/>
              <a:t> de </a:t>
            </a:r>
            <a:r>
              <a:rPr lang="en-US" altLang="es-CL" sz="2000" dirty="0" err="1"/>
              <a:t>información</a:t>
            </a:r>
            <a:r>
              <a:rPr lang="en-US" altLang="es-CL" sz="2000" dirty="0"/>
              <a:t> y </a:t>
            </a:r>
            <a:r>
              <a:rPr lang="en-US" altLang="es-CL" sz="2000" dirty="0" err="1"/>
              <a:t>relación</a:t>
            </a:r>
            <a:r>
              <a:rPr lang="en-US" altLang="es-CL" sz="2000" dirty="0"/>
              <a:t> con </a:t>
            </a:r>
            <a:r>
              <a:rPr lang="en-US" altLang="es-CL" sz="2000" dirty="0" err="1"/>
              <a:t>conocimientos</a:t>
            </a:r>
            <a:r>
              <a:rPr lang="en-US" altLang="es-CL" sz="2000" dirty="0"/>
              <a:t> </a:t>
            </a:r>
            <a:r>
              <a:rPr lang="en-US" altLang="es-CL" sz="2000" dirty="0" err="1"/>
              <a:t>previos</a:t>
            </a:r>
            <a:r>
              <a:rPr lang="en-US" altLang="es-CL" sz="2000" dirty="0"/>
              <a:t>; </a:t>
            </a:r>
          </a:p>
          <a:p>
            <a:pPr algn="just">
              <a:defRPr/>
            </a:pPr>
            <a:endParaRPr lang="en-US" altLang="es-CL" sz="2000" dirty="0"/>
          </a:p>
          <a:p>
            <a:pPr algn="just">
              <a:defRPr/>
            </a:pPr>
            <a:r>
              <a:rPr lang="en-US" altLang="es-CL" sz="2000" b="1" dirty="0" err="1"/>
              <a:t>Ejecución</a:t>
            </a:r>
            <a:r>
              <a:rPr lang="en-US" altLang="es-CL" sz="2000" b="1" dirty="0"/>
              <a:t>,</a:t>
            </a:r>
            <a:r>
              <a:rPr lang="en-US" altLang="es-CL" sz="2000" dirty="0"/>
              <a:t>  se produce por </a:t>
            </a:r>
            <a:r>
              <a:rPr lang="en-US" altLang="es-CL" sz="2000" dirty="0" err="1"/>
              <a:t>falta</a:t>
            </a:r>
            <a:r>
              <a:rPr lang="en-US" altLang="es-CL" sz="2000" dirty="0"/>
              <a:t> de </a:t>
            </a:r>
            <a:r>
              <a:rPr lang="en-US" altLang="es-CL" sz="2000" dirty="0" err="1"/>
              <a:t>práctica</a:t>
            </a:r>
            <a:r>
              <a:rPr lang="en-US" altLang="es-CL" sz="2000" dirty="0"/>
              <a:t> o </a:t>
            </a:r>
            <a:r>
              <a:rPr lang="en-US" altLang="es-CL" sz="2000" dirty="0" err="1"/>
              <a:t>tiempo</a:t>
            </a:r>
            <a:r>
              <a:rPr lang="en-US" altLang="es-CL" sz="2000" dirty="0"/>
              <a:t>.</a:t>
            </a:r>
          </a:p>
          <a:p>
            <a:pPr algn="just">
              <a:defRPr/>
            </a:pPr>
            <a:endParaRPr lang="en-US" altLang="es-CL" sz="2000" dirty="0"/>
          </a:p>
          <a:p>
            <a:pPr algn="just">
              <a:defRPr/>
            </a:pPr>
            <a:endParaRPr lang="en-US" altLang="es-CL" sz="2000" dirty="0"/>
          </a:p>
          <a:p>
            <a:pPr algn="just">
              <a:defRPr/>
            </a:pPr>
            <a:r>
              <a:rPr lang="en-US" altLang="es-CL" sz="2000" b="1" i="1" dirty="0"/>
              <a:t>La </a:t>
            </a:r>
            <a:r>
              <a:rPr lang="en-US" altLang="es-CL" sz="2000" b="1" i="1" dirty="0" err="1"/>
              <a:t>tipificación</a:t>
            </a:r>
            <a:r>
              <a:rPr lang="en-US" altLang="es-CL" sz="2000" b="1" i="1" dirty="0"/>
              <a:t> de </a:t>
            </a:r>
            <a:r>
              <a:rPr lang="en-US" altLang="es-CL" sz="2000" b="1" i="1" dirty="0" err="1"/>
              <a:t>errores</a:t>
            </a:r>
            <a:r>
              <a:rPr lang="en-US" altLang="es-CL" sz="2000" b="1" i="1" dirty="0"/>
              <a:t> </a:t>
            </a:r>
            <a:r>
              <a:rPr lang="en-US" altLang="es-CL" sz="2000" b="1" i="1" dirty="0" err="1"/>
              <a:t>ayuda</a:t>
            </a:r>
            <a:r>
              <a:rPr lang="en-US" altLang="es-CL" sz="2000" b="1" i="1" dirty="0"/>
              <a:t> a  </a:t>
            </a:r>
            <a:r>
              <a:rPr lang="en-US" altLang="es-CL" sz="2000" b="1" i="1" dirty="0" err="1"/>
              <a:t>caracterizar</a:t>
            </a:r>
            <a:r>
              <a:rPr lang="en-US" altLang="es-CL" sz="2000" b="1" i="1" dirty="0"/>
              <a:t> los </a:t>
            </a:r>
            <a:r>
              <a:rPr lang="en-US" altLang="es-CL" sz="2000" b="1" i="1" dirty="0" err="1"/>
              <a:t>fallos</a:t>
            </a:r>
            <a:r>
              <a:rPr lang="en-US" altLang="es-CL" sz="2000" b="1" i="1" dirty="0"/>
              <a:t>.</a:t>
            </a:r>
          </a:p>
        </p:txBody>
      </p:sp>
      <p:sp>
        <p:nvSpPr>
          <p:cNvPr id="25" name="Rectangle 24">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5B5A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F4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5" descr="Abeja creída">
            <a:extLst>
              <a:ext uri="{FF2B5EF4-FFF2-40B4-BE49-F238E27FC236}">
                <a16:creationId xmlns:a16="http://schemas.microsoft.com/office/drawing/2014/main" id="{C72CDF15-DC64-4361-9AF7-9D02F92DD992}"/>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161" r="23" b="23"/>
          <a:stretch/>
        </p:blipFill>
        <p:spPr bwMode="auto">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2006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2">
            <a:extLst>
              <a:ext uri="{FF2B5EF4-FFF2-40B4-BE49-F238E27FC236}">
                <a16:creationId xmlns:a16="http://schemas.microsoft.com/office/drawing/2014/main" id="{69BDA05C-F878-42E8-86B2-DF2A6C7E426C}"/>
              </a:ext>
            </a:extLst>
          </p:cNvPr>
          <p:cNvSpPr txBox="1">
            <a:spLocks noChangeArrowheads="1"/>
          </p:cNvSpPr>
          <p:nvPr/>
        </p:nvSpPr>
        <p:spPr>
          <a:xfrm>
            <a:off x="572493" y="238539"/>
            <a:ext cx="11018520" cy="14344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defRPr/>
            </a:pPr>
            <a:r>
              <a:rPr lang="en-US" sz="5400"/>
              <a:t>3º Rectificación de errores</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3">
            <a:extLst>
              <a:ext uri="{FF2B5EF4-FFF2-40B4-BE49-F238E27FC236}">
                <a16:creationId xmlns:a16="http://schemas.microsoft.com/office/drawing/2014/main" id="{3E9026D2-0FBD-408B-8771-33720A048827}"/>
              </a:ext>
            </a:extLst>
          </p:cNvPr>
          <p:cNvSpPr txBox="1">
            <a:spLocks noChangeArrowheads="1"/>
          </p:cNvSpPr>
          <p:nvPr/>
        </p:nvSpPr>
        <p:spPr>
          <a:xfrm>
            <a:off x="572493" y="2071316"/>
            <a:ext cx="6713552" cy="41191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CL" sz="2200"/>
              <a:t>Localizado e identificado el error llegamos al objeto final: su corrección y eliminación.</a:t>
            </a:r>
          </a:p>
          <a:p>
            <a:endParaRPr lang="en-US" altLang="es-CL" sz="2200"/>
          </a:p>
          <a:p>
            <a:r>
              <a:rPr lang="en-US" altLang="es-CL" sz="2200"/>
              <a:t>La preocupación que debe guiar al docente en esta fase </a:t>
            </a:r>
            <a:r>
              <a:rPr lang="en-US" altLang="es-CL" sz="2200" b="1" i="1"/>
              <a:t>no es corregir el error sino lograr cierto cambio en el estudiante.</a:t>
            </a:r>
          </a:p>
          <a:p>
            <a:endParaRPr lang="en-US" altLang="es-CL" sz="2200"/>
          </a:p>
          <a:p>
            <a:r>
              <a:rPr lang="en-US" altLang="es-CL" sz="2200"/>
              <a:t>Vale decir, </a:t>
            </a:r>
            <a:r>
              <a:rPr lang="en-US" altLang="es-CL" sz="2200" b="1" i="1"/>
              <a:t>hacerlo reflexionar  para eliminarlo de raíz a través de la toma de conciencia del error y su corrección.</a:t>
            </a:r>
          </a:p>
        </p:txBody>
      </p:sp>
      <p:pic>
        <p:nvPicPr>
          <p:cNvPr id="4" name="Imagen 2" descr="Hola, abeja">
            <a:extLst>
              <a:ext uri="{FF2B5EF4-FFF2-40B4-BE49-F238E27FC236}">
                <a16:creationId xmlns:a16="http://schemas.microsoft.com/office/drawing/2014/main" id="{9E68FBB7-D069-491C-80E7-24791AD81C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806" b="1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174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1">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77B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3" name="CuadroTexto 2">
            <a:extLst>
              <a:ext uri="{FF2B5EF4-FFF2-40B4-BE49-F238E27FC236}">
                <a16:creationId xmlns:a16="http://schemas.microsoft.com/office/drawing/2014/main" id="{13ECD1E3-EA01-4DC0-A468-76D7CFA6A057}"/>
              </a:ext>
            </a:extLst>
          </p:cNvPr>
          <p:cNvSpPr txBox="1"/>
          <p:nvPr/>
        </p:nvSpPr>
        <p:spPr>
          <a:xfrm>
            <a:off x="385445" y="345678"/>
            <a:ext cx="6006192" cy="132490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b="1" i="0" dirty="0" err="1">
                <a:solidFill>
                  <a:srgbClr val="677B90"/>
                </a:solidFill>
                <a:effectLst/>
                <a:latin typeface="+mj-lt"/>
                <a:ea typeface="+mj-ea"/>
                <a:cs typeface="+mj-cs"/>
              </a:rPr>
              <a:t>Uso</a:t>
            </a:r>
            <a:r>
              <a:rPr lang="en-US" sz="3400" b="1" i="0" dirty="0">
                <a:solidFill>
                  <a:srgbClr val="677B90"/>
                </a:solidFill>
                <a:effectLst/>
                <a:latin typeface="+mj-lt"/>
                <a:ea typeface="+mj-ea"/>
                <a:cs typeface="+mj-cs"/>
              </a:rPr>
              <a:t> del error para el aprendizaje                                         </a:t>
            </a:r>
            <a:r>
              <a:rPr lang="en-US" sz="3400" b="0" i="0" dirty="0" err="1">
                <a:solidFill>
                  <a:srgbClr val="677B90"/>
                </a:solidFill>
                <a:effectLst/>
                <a:latin typeface="+mj-lt"/>
                <a:ea typeface="+mj-ea"/>
                <a:cs typeface="+mj-cs"/>
              </a:rPr>
              <a:t>Ejemplo</a:t>
            </a:r>
            <a:r>
              <a:rPr lang="en-US" sz="3400" b="0" i="0" dirty="0">
                <a:solidFill>
                  <a:srgbClr val="677B90"/>
                </a:solidFill>
                <a:effectLst/>
                <a:latin typeface="+mj-lt"/>
                <a:ea typeface="+mj-ea"/>
                <a:cs typeface="+mj-cs"/>
              </a:rPr>
              <a:t>: </a:t>
            </a:r>
            <a:r>
              <a:rPr lang="en-US" sz="3400" b="1" i="0" dirty="0" err="1">
                <a:solidFill>
                  <a:srgbClr val="677B90"/>
                </a:solidFill>
                <a:effectLst/>
                <a:latin typeface="+mj-lt"/>
                <a:ea typeface="+mj-ea"/>
                <a:cs typeface="+mj-cs"/>
              </a:rPr>
              <a:t>Trabajando</a:t>
            </a:r>
            <a:r>
              <a:rPr lang="en-US" sz="3400" b="1" i="0" dirty="0">
                <a:solidFill>
                  <a:srgbClr val="677B90"/>
                </a:solidFill>
                <a:effectLst/>
                <a:latin typeface="+mj-lt"/>
                <a:ea typeface="+mj-ea"/>
                <a:cs typeface="+mj-cs"/>
              </a:rPr>
              <a:t> con </a:t>
            </a:r>
            <a:r>
              <a:rPr lang="en-US" sz="3400" b="1" i="0" dirty="0" err="1">
                <a:solidFill>
                  <a:srgbClr val="677B90"/>
                </a:solidFill>
                <a:effectLst/>
                <a:latin typeface="+mj-lt"/>
                <a:ea typeface="+mj-ea"/>
                <a:cs typeface="+mj-cs"/>
              </a:rPr>
              <a:t>mapas</a:t>
            </a:r>
            <a:endParaRPr lang="en-US" sz="3400" b="1" i="0" dirty="0">
              <a:solidFill>
                <a:srgbClr val="677B90"/>
              </a:solidFill>
              <a:effectLst/>
              <a:latin typeface="+mj-lt"/>
              <a:ea typeface="+mj-ea"/>
              <a:cs typeface="+mj-cs"/>
            </a:endParaRPr>
          </a:p>
          <a:p>
            <a:pPr>
              <a:lnSpc>
                <a:spcPct val="90000"/>
              </a:lnSpc>
              <a:spcBef>
                <a:spcPct val="0"/>
              </a:spcBef>
              <a:spcAft>
                <a:spcPts val="600"/>
              </a:spcAft>
            </a:pPr>
            <a:endParaRPr lang="en-US" sz="3400" b="0" i="0" dirty="0">
              <a:solidFill>
                <a:srgbClr val="677B90"/>
              </a:solidFill>
              <a:effectLst/>
              <a:latin typeface="+mj-lt"/>
              <a:ea typeface="+mj-ea"/>
              <a:cs typeface="+mj-cs"/>
            </a:endParaRPr>
          </a:p>
        </p:txBody>
      </p:sp>
      <p:sp>
        <p:nvSpPr>
          <p:cNvPr id="5" name="Marcador de contenido 4">
            <a:extLst>
              <a:ext uri="{FF2B5EF4-FFF2-40B4-BE49-F238E27FC236}">
                <a16:creationId xmlns:a16="http://schemas.microsoft.com/office/drawing/2014/main" id="{7F00414B-36E2-4E79-8B37-1F254BAA05DA}"/>
              </a:ext>
            </a:extLst>
          </p:cNvPr>
          <p:cNvSpPr>
            <a:spLocks noGrp="1"/>
          </p:cNvSpPr>
          <p:nvPr>
            <p:ph idx="1"/>
          </p:nvPr>
        </p:nvSpPr>
        <p:spPr>
          <a:xfrm>
            <a:off x="385445" y="1498212"/>
            <a:ext cx="6574648" cy="5014110"/>
          </a:xfrm>
        </p:spPr>
        <p:txBody>
          <a:bodyPr vert="horz" lIns="91440" tIns="45720" rIns="91440" bIns="45720" rtlCol="0">
            <a:normAutofit fontScale="92500" lnSpcReduction="20000"/>
          </a:bodyPr>
          <a:lstStyle/>
          <a:p>
            <a:pPr marL="0">
              <a:lnSpc>
                <a:spcPct val="150000"/>
              </a:lnSpc>
            </a:pPr>
            <a:r>
              <a:rPr lang="en-US" sz="1900" b="0" i="0" dirty="0">
                <a:effectLst/>
              </a:rPr>
              <a:t>Un </a:t>
            </a:r>
            <a:r>
              <a:rPr lang="en-US" sz="1900" b="0" i="0" dirty="0" err="1">
                <a:effectLst/>
              </a:rPr>
              <a:t>profesor</a:t>
            </a:r>
            <a:r>
              <a:rPr lang="en-US" sz="1900" b="0" i="0" dirty="0">
                <a:effectLst/>
              </a:rPr>
              <a:t> de Historia y </a:t>
            </a:r>
            <a:r>
              <a:rPr lang="en-US" sz="1900" b="0" i="0" dirty="0" err="1">
                <a:effectLst/>
              </a:rPr>
              <a:t>Geografía</a:t>
            </a:r>
            <a:r>
              <a:rPr lang="en-US" sz="1900" b="0" i="0" dirty="0">
                <a:effectLst/>
              </a:rPr>
              <a:t> </a:t>
            </a:r>
            <a:r>
              <a:rPr lang="en-US" sz="1900" b="0" i="0" dirty="0" err="1">
                <a:effectLst/>
              </a:rPr>
              <a:t>realiza</a:t>
            </a:r>
            <a:r>
              <a:rPr lang="en-US" sz="1900" b="0" i="0" dirty="0">
                <a:effectLst/>
              </a:rPr>
              <a:t> una </a:t>
            </a:r>
            <a:r>
              <a:rPr lang="en-US" sz="1900" b="0" i="0" dirty="0" err="1">
                <a:effectLst/>
              </a:rPr>
              <a:t>clase</a:t>
            </a:r>
            <a:r>
              <a:rPr lang="en-US" sz="1900" b="0" i="0" dirty="0">
                <a:effectLst/>
              </a:rPr>
              <a:t> con sus </a:t>
            </a:r>
            <a:r>
              <a:rPr lang="en-US" sz="1900" b="0" i="0" dirty="0" err="1">
                <a:effectLst/>
              </a:rPr>
              <a:t>estudiantes</a:t>
            </a:r>
            <a:r>
              <a:rPr lang="en-US" sz="1900" b="0" i="0" dirty="0">
                <a:effectLst/>
              </a:rPr>
              <a:t> de </a:t>
            </a:r>
            <a:r>
              <a:rPr lang="en-US" sz="1900" b="0" i="0" dirty="0" err="1">
                <a:effectLst/>
              </a:rPr>
              <a:t>séptimo</a:t>
            </a:r>
            <a:r>
              <a:rPr lang="en-US" sz="1900" b="0" i="0" dirty="0">
                <a:effectLst/>
              </a:rPr>
              <a:t> </a:t>
            </a:r>
            <a:r>
              <a:rPr lang="en-US" sz="1900" b="0" i="0" dirty="0" err="1">
                <a:effectLst/>
              </a:rPr>
              <a:t>básico</a:t>
            </a:r>
            <a:r>
              <a:rPr lang="en-US" sz="1900" b="0" i="0" dirty="0">
                <a:effectLst/>
              </a:rPr>
              <a:t> con el </a:t>
            </a:r>
            <a:r>
              <a:rPr lang="en-US" sz="1900" b="0" i="0" dirty="0" err="1">
                <a:effectLst/>
              </a:rPr>
              <a:t>objetivo</a:t>
            </a:r>
            <a:r>
              <a:rPr lang="en-US" sz="1900" b="0" i="0" dirty="0">
                <a:effectLst/>
              </a:rPr>
              <a:t> de </a:t>
            </a:r>
            <a:r>
              <a:rPr lang="en-US" sz="1900" b="0" i="0" dirty="0" err="1">
                <a:effectLst/>
              </a:rPr>
              <a:t>ubicar</a:t>
            </a:r>
            <a:r>
              <a:rPr lang="en-US" sz="1900" b="0" i="0" dirty="0">
                <a:effectLst/>
              </a:rPr>
              <a:t> </a:t>
            </a:r>
            <a:r>
              <a:rPr lang="en-US" sz="1900" b="0" i="0" dirty="0" err="1">
                <a:effectLst/>
              </a:rPr>
              <a:t>geográficamente</a:t>
            </a:r>
            <a:r>
              <a:rPr lang="en-US" sz="1900" b="0" i="0" dirty="0">
                <a:effectLst/>
              </a:rPr>
              <a:t> Grecia y Roma. Para </a:t>
            </a:r>
            <a:r>
              <a:rPr lang="en-US" sz="1900" b="0" i="0" dirty="0" err="1">
                <a:effectLst/>
              </a:rPr>
              <a:t>ello</a:t>
            </a:r>
            <a:r>
              <a:rPr lang="en-US" sz="1900" b="0" i="0" dirty="0">
                <a:effectLst/>
              </a:rPr>
              <a:t>, les </a:t>
            </a:r>
            <a:r>
              <a:rPr lang="en-US" sz="1900" b="0" i="0" dirty="0" err="1">
                <a:effectLst/>
              </a:rPr>
              <a:t>pide</a:t>
            </a:r>
            <a:r>
              <a:rPr lang="en-US" sz="1900" b="0" i="0" dirty="0">
                <a:effectLst/>
              </a:rPr>
              <a:t> que </a:t>
            </a:r>
            <a:r>
              <a:rPr lang="en-US" sz="1900" b="0" i="0" dirty="0" err="1">
                <a:effectLst/>
              </a:rPr>
              <a:t>coloreen</a:t>
            </a:r>
            <a:r>
              <a:rPr lang="en-US" sz="1900" b="0" i="0" dirty="0">
                <a:effectLst/>
              </a:rPr>
              <a:t> en un </a:t>
            </a:r>
            <a:r>
              <a:rPr lang="en-US" sz="1900" b="0" i="0" dirty="0" err="1">
                <a:effectLst/>
              </a:rPr>
              <a:t>mapa</a:t>
            </a:r>
            <a:r>
              <a:rPr lang="en-US" sz="1900" b="0" i="0" dirty="0">
                <a:effectLst/>
              </a:rPr>
              <a:t> </a:t>
            </a:r>
            <a:r>
              <a:rPr lang="en-US" sz="1900" b="0" i="0" dirty="0" err="1">
                <a:effectLst/>
              </a:rPr>
              <a:t>mudo</a:t>
            </a:r>
            <a:r>
              <a:rPr lang="en-US" sz="1900" b="0" i="0" dirty="0">
                <a:effectLst/>
              </a:rPr>
              <a:t> el </a:t>
            </a:r>
            <a:r>
              <a:rPr lang="en-US" sz="1900" b="0" i="0" dirty="0" err="1">
                <a:effectLst/>
              </a:rPr>
              <a:t>territorio</a:t>
            </a:r>
            <a:r>
              <a:rPr lang="en-US" sz="1900" b="0" i="0" dirty="0">
                <a:effectLst/>
              </a:rPr>
              <a:t> </a:t>
            </a:r>
            <a:r>
              <a:rPr lang="en-US" sz="1900" b="0" i="0" dirty="0" err="1">
                <a:effectLst/>
              </a:rPr>
              <a:t>donde</a:t>
            </a:r>
            <a:r>
              <a:rPr lang="en-US" sz="1900" b="0" i="0" dirty="0">
                <a:effectLst/>
              </a:rPr>
              <a:t> se </a:t>
            </a:r>
            <a:r>
              <a:rPr lang="en-US" sz="1900" b="0" i="0" dirty="0" err="1">
                <a:effectLst/>
              </a:rPr>
              <a:t>ubica</a:t>
            </a:r>
            <a:r>
              <a:rPr lang="en-US" sz="1900" b="0" i="0" dirty="0">
                <a:effectLst/>
              </a:rPr>
              <a:t> </a:t>
            </a:r>
            <a:r>
              <a:rPr lang="en-US" sz="1900" b="0" i="0" dirty="0" err="1">
                <a:effectLst/>
              </a:rPr>
              <a:t>cada</a:t>
            </a:r>
            <a:r>
              <a:rPr lang="en-US" sz="1900" b="0" i="0" dirty="0">
                <a:effectLst/>
              </a:rPr>
              <a:t> </a:t>
            </a:r>
            <a:r>
              <a:rPr lang="en-US" sz="1900" b="0" i="0" dirty="0" err="1">
                <a:effectLst/>
              </a:rPr>
              <a:t>cultura</a:t>
            </a:r>
            <a:r>
              <a:rPr lang="en-US" sz="1900" b="0" i="0" dirty="0">
                <a:effectLst/>
              </a:rPr>
              <a:t> e </a:t>
            </a:r>
            <a:r>
              <a:rPr lang="en-US" sz="1900" b="0" i="0" dirty="0" err="1">
                <a:effectLst/>
              </a:rPr>
              <a:t>identifiquen</a:t>
            </a:r>
            <a:r>
              <a:rPr lang="en-US" sz="1900" b="0" i="0" dirty="0">
                <a:effectLst/>
              </a:rPr>
              <a:t> las </a:t>
            </a:r>
            <a:r>
              <a:rPr lang="en-US" sz="1900" b="0" i="0" dirty="0" err="1">
                <a:effectLst/>
              </a:rPr>
              <a:t>principales</a:t>
            </a:r>
            <a:r>
              <a:rPr lang="en-US" sz="1900" b="0" i="0" dirty="0">
                <a:effectLst/>
              </a:rPr>
              <a:t> </a:t>
            </a:r>
            <a:r>
              <a:rPr lang="en-US" sz="1900" b="0" i="0" dirty="0" err="1">
                <a:effectLst/>
              </a:rPr>
              <a:t>características</a:t>
            </a:r>
            <a:r>
              <a:rPr lang="en-US" sz="1900" b="0" i="0" dirty="0">
                <a:effectLst/>
              </a:rPr>
              <a:t> de </a:t>
            </a:r>
            <a:r>
              <a:rPr lang="en-US" sz="1900" b="0" i="0" dirty="0" err="1">
                <a:effectLst/>
              </a:rPr>
              <a:t>su</a:t>
            </a:r>
            <a:r>
              <a:rPr lang="en-US" sz="1900" b="0" i="0" dirty="0">
                <a:effectLst/>
              </a:rPr>
              <a:t> relieve, </a:t>
            </a:r>
            <a:r>
              <a:rPr lang="en-US" sz="1900" b="0" i="0" dirty="0" err="1">
                <a:effectLst/>
              </a:rPr>
              <a:t>nombrando</a:t>
            </a:r>
            <a:r>
              <a:rPr lang="en-US" sz="1900" b="0" i="0" dirty="0">
                <a:effectLst/>
              </a:rPr>
              <a:t> las </a:t>
            </a:r>
            <a:r>
              <a:rPr lang="en-US" sz="1900" b="0" i="0" dirty="0" err="1">
                <a:effectLst/>
              </a:rPr>
              <a:t>islas</a:t>
            </a:r>
            <a:r>
              <a:rPr lang="en-US" sz="1900" b="0" i="0" dirty="0">
                <a:effectLst/>
              </a:rPr>
              <a:t> y mares que </a:t>
            </a:r>
            <a:r>
              <a:rPr lang="en-US" sz="1900" b="0" i="0" dirty="0" err="1">
                <a:effectLst/>
              </a:rPr>
              <a:t>rodean</a:t>
            </a:r>
            <a:r>
              <a:rPr lang="en-US" sz="1900" b="0" i="0" dirty="0">
                <a:effectLst/>
              </a:rPr>
              <a:t> </a:t>
            </a:r>
            <a:r>
              <a:rPr lang="en-US" sz="1900" b="0" i="0" dirty="0" err="1">
                <a:effectLst/>
              </a:rPr>
              <a:t>cada</a:t>
            </a:r>
            <a:r>
              <a:rPr lang="en-US" sz="1900" b="0" i="0" dirty="0">
                <a:effectLst/>
              </a:rPr>
              <a:t> </a:t>
            </a:r>
            <a:r>
              <a:rPr lang="en-US" sz="1900" b="0" i="0" dirty="0" err="1">
                <a:effectLst/>
              </a:rPr>
              <a:t>territorio</a:t>
            </a:r>
            <a:r>
              <a:rPr lang="en-US" sz="1900" b="0" i="0" dirty="0">
                <a:effectLst/>
              </a:rPr>
              <a:t>.</a:t>
            </a:r>
          </a:p>
          <a:p>
            <a:pPr marL="144000">
              <a:lnSpc>
                <a:spcPct val="150000"/>
              </a:lnSpc>
              <a:spcBef>
                <a:spcPts val="0"/>
              </a:spcBef>
            </a:pPr>
            <a:endParaRPr lang="en-US" sz="1900" b="0" i="0" dirty="0">
              <a:effectLst/>
            </a:endParaRPr>
          </a:p>
          <a:p>
            <a:pPr marL="144000">
              <a:lnSpc>
                <a:spcPct val="150000"/>
              </a:lnSpc>
              <a:spcBef>
                <a:spcPts val="0"/>
              </a:spcBef>
            </a:pPr>
            <a:r>
              <a:rPr lang="en-US" sz="1900" b="0" i="0" dirty="0">
                <a:effectLst/>
              </a:rPr>
              <a:t>Al </a:t>
            </a:r>
            <a:r>
              <a:rPr lang="en-US" sz="1900" b="0" i="0" dirty="0" err="1">
                <a:effectLst/>
              </a:rPr>
              <a:t>comenzar</a:t>
            </a:r>
            <a:r>
              <a:rPr lang="en-US" sz="1900" b="0" i="0" dirty="0">
                <a:effectLst/>
              </a:rPr>
              <a:t> la </a:t>
            </a:r>
            <a:r>
              <a:rPr lang="en-US" sz="1900" b="0" i="0" dirty="0" err="1">
                <a:effectLst/>
              </a:rPr>
              <a:t>actividad</a:t>
            </a:r>
            <a:r>
              <a:rPr lang="en-US" sz="1900" b="0" i="0" dirty="0">
                <a:effectLst/>
              </a:rPr>
              <a:t>, el </a:t>
            </a:r>
            <a:r>
              <a:rPr lang="en-US" sz="1900" b="0" i="0" dirty="0" err="1">
                <a:effectLst/>
              </a:rPr>
              <a:t>grupo</a:t>
            </a:r>
            <a:r>
              <a:rPr lang="en-US" sz="1900" b="0" i="0" dirty="0">
                <a:effectLst/>
              </a:rPr>
              <a:t> se </a:t>
            </a:r>
            <a:r>
              <a:rPr lang="en-US" sz="1900" b="0" i="0" dirty="0" err="1">
                <a:effectLst/>
              </a:rPr>
              <a:t>mostró</a:t>
            </a:r>
            <a:r>
              <a:rPr lang="en-US" sz="1900" b="0" i="0" dirty="0">
                <a:effectLst/>
              </a:rPr>
              <a:t> </a:t>
            </a:r>
            <a:r>
              <a:rPr lang="en-US" sz="1900" b="0" i="0" dirty="0" err="1">
                <a:effectLst/>
              </a:rPr>
              <a:t>confundido</a:t>
            </a:r>
            <a:r>
              <a:rPr lang="en-US" sz="1900" b="0" i="0" dirty="0">
                <a:effectLst/>
              </a:rPr>
              <a:t> y </a:t>
            </a:r>
            <a:r>
              <a:rPr lang="en-US" sz="1900" b="0" i="0" dirty="0" err="1">
                <a:effectLst/>
              </a:rPr>
              <a:t>realizaron</a:t>
            </a:r>
            <a:r>
              <a:rPr lang="en-US" sz="1900" b="0" i="0" dirty="0">
                <a:effectLst/>
              </a:rPr>
              <a:t> </a:t>
            </a:r>
            <a:r>
              <a:rPr lang="en-US" sz="1900" b="0" i="0" dirty="0" err="1">
                <a:effectLst/>
              </a:rPr>
              <a:t>muchas</a:t>
            </a:r>
            <a:r>
              <a:rPr lang="en-US" sz="1900" b="0" i="0" dirty="0">
                <a:effectLst/>
              </a:rPr>
              <a:t> </a:t>
            </a:r>
            <a:r>
              <a:rPr lang="en-US" sz="1900" b="0" i="0" dirty="0" err="1">
                <a:effectLst/>
              </a:rPr>
              <a:t>preguntas</a:t>
            </a:r>
            <a:r>
              <a:rPr lang="en-US" sz="1900" b="0" i="0" dirty="0">
                <a:effectLst/>
              </a:rPr>
              <a:t> al </a:t>
            </a:r>
            <a:r>
              <a:rPr lang="en-US" sz="1900" b="0" i="0" dirty="0" err="1">
                <a:effectLst/>
              </a:rPr>
              <a:t>docente</a:t>
            </a:r>
            <a:r>
              <a:rPr lang="en-US" sz="1900" b="0" i="0" dirty="0">
                <a:effectLst/>
              </a:rPr>
              <a:t>:</a:t>
            </a:r>
          </a:p>
          <a:p>
            <a:pPr marL="144000">
              <a:lnSpc>
                <a:spcPct val="150000"/>
              </a:lnSpc>
              <a:spcBef>
                <a:spcPts val="0"/>
              </a:spcBef>
            </a:pPr>
            <a:r>
              <a:rPr lang="en-US" sz="1900" b="0" i="1" dirty="0">
                <a:effectLst/>
              </a:rPr>
              <a:t>¿</a:t>
            </a:r>
            <a:r>
              <a:rPr lang="en-US" sz="1900" b="0" i="1" dirty="0" err="1">
                <a:effectLst/>
              </a:rPr>
              <a:t>Dónde</a:t>
            </a:r>
            <a:r>
              <a:rPr lang="en-US" sz="1900" b="0" i="1" dirty="0">
                <a:effectLst/>
              </a:rPr>
              <a:t> </a:t>
            </a:r>
            <a:r>
              <a:rPr lang="en-US" sz="1900" b="0" i="1" dirty="0" err="1">
                <a:effectLst/>
              </a:rPr>
              <a:t>está</a:t>
            </a:r>
            <a:r>
              <a:rPr lang="en-US" sz="1900" b="0" i="1" dirty="0">
                <a:effectLst/>
              </a:rPr>
              <a:t> el Mar </a:t>
            </a:r>
            <a:r>
              <a:rPr lang="en-US" sz="1900" b="0" i="1" dirty="0" err="1">
                <a:effectLst/>
              </a:rPr>
              <a:t>Mediterráneo</a:t>
            </a:r>
            <a:r>
              <a:rPr lang="en-US" sz="1900" b="0" i="1" dirty="0">
                <a:effectLst/>
              </a:rPr>
              <a:t>?</a:t>
            </a:r>
            <a:endParaRPr lang="en-US" sz="1900" b="0" i="0" dirty="0">
              <a:effectLst/>
            </a:endParaRPr>
          </a:p>
          <a:p>
            <a:pPr marL="144000">
              <a:lnSpc>
                <a:spcPct val="150000"/>
              </a:lnSpc>
              <a:spcBef>
                <a:spcPts val="0"/>
              </a:spcBef>
            </a:pPr>
            <a:r>
              <a:rPr lang="en-US" sz="1900" b="0" i="1" dirty="0">
                <a:effectLst/>
              </a:rPr>
              <a:t>No </a:t>
            </a:r>
            <a:r>
              <a:rPr lang="en-US" sz="1900" b="0" i="1" dirty="0" err="1">
                <a:effectLst/>
              </a:rPr>
              <a:t>encuentro</a:t>
            </a:r>
            <a:r>
              <a:rPr lang="en-US" sz="1900" b="0" i="1" dirty="0">
                <a:effectLst/>
              </a:rPr>
              <a:t> la </a:t>
            </a:r>
            <a:r>
              <a:rPr lang="en-US" sz="1900" b="0" i="1" dirty="0" err="1">
                <a:effectLst/>
              </a:rPr>
              <a:t>Península</a:t>
            </a:r>
            <a:r>
              <a:rPr lang="en-US" sz="1900" b="0" i="1" dirty="0">
                <a:effectLst/>
              </a:rPr>
              <a:t> de los </a:t>
            </a:r>
            <a:r>
              <a:rPr lang="en-US" sz="1900" b="0" i="1" dirty="0" err="1">
                <a:effectLst/>
              </a:rPr>
              <a:t>Balcanes</a:t>
            </a:r>
            <a:r>
              <a:rPr lang="en-US" sz="1900" b="0" i="1" dirty="0">
                <a:effectLst/>
              </a:rPr>
              <a:t>.</a:t>
            </a:r>
            <a:endParaRPr lang="en-US" sz="1900" b="0" i="0" dirty="0">
              <a:effectLst/>
            </a:endParaRPr>
          </a:p>
          <a:p>
            <a:pPr marL="144000">
              <a:lnSpc>
                <a:spcPct val="150000"/>
              </a:lnSpc>
              <a:spcBef>
                <a:spcPts val="0"/>
              </a:spcBef>
            </a:pPr>
            <a:r>
              <a:rPr lang="en-US" sz="1900" b="0" i="1" dirty="0">
                <a:effectLst/>
              </a:rPr>
              <a:t>¿</a:t>
            </a:r>
            <a:r>
              <a:rPr lang="en-US" sz="1900" b="0" i="1" dirty="0" err="1">
                <a:effectLst/>
              </a:rPr>
              <a:t>Dónde</a:t>
            </a:r>
            <a:r>
              <a:rPr lang="en-US" sz="1900" b="0" i="1" dirty="0">
                <a:effectLst/>
              </a:rPr>
              <a:t> </a:t>
            </a:r>
            <a:r>
              <a:rPr lang="en-US" sz="1900" b="0" i="1" dirty="0" err="1">
                <a:effectLst/>
              </a:rPr>
              <a:t>está</a:t>
            </a:r>
            <a:r>
              <a:rPr lang="en-US" sz="1900" b="0" i="1" dirty="0">
                <a:effectLst/>
              </a:rPr>
              <a:t> la </a:t>
            </a:r>
            <a:r>
              <a:rPr lang="en-US" sz="1900" b="0" i="1" dirty="0" err="1">
                <a:effectLst/>
              </a:rPr>
              <a:t>Península</a:t>
            </a:r>
            <a:r>
              <a:rPr lang="en-US" sz="1900" b="0" i="1" dirty="0">
                <a:effectLst/>
              </a:rPr>
              <a:t> </a:t>
            </a:r>
            <a:r>
              <a:rPr lang="en-US" sz="1900" b="0" i="1" dirty="0" err="1">
                <a:effectLst/>
              </a:rPr>
              <a:t>Itálica</a:t>
            </a:r>
            <a:r>
              <a:rPr lang="en-US" sz="1900" b="0" i="1" dirty="0">
                <a:effectLst/>
              </a:rPr>
              <a:t>?</a:t>
            </a:r>
            <a:endParaRPr lang="en-US" sz="1900" b="0" i="0" dirty="0">
              <a:effectLst/>
            </a:endParaRPr>
          </a:p>
          <a:p>
            <a:pPr marL="144000">
              <a:lnSpc>
                <a:spcPct val="150000"/>
              </a:lnSpc>
              <a:spcBef>
                <a:spcPts val="0"/>
              </a:spcBef>
            </a:pPr>
            <a:r>
              <a:rPr lang="en-US" sz="1900" b="0" i="1" dirty="0">
                <a:effectLst/>
              </a:rPr>
              <a:t>¡No </a:t>
            </a:r>
            <a:r>
              <a:rPr lang="en-US" sz="1900" b="0" i="1" dirty="0" err="1">
                <a:effectLst/>
              </a:rPr>
              <a:t>sé</a:t>
            </a:r>
            <a:r>
              <a:rPr lang="en-US" sz="1900" b="0" i="1" dirty="0">
                <a:effectLst/>
              </a:rPr>
              <a:t> </a:t>
            </a:r>
            <a:r>
              <a:rPr lang="en-US" sz="1900" b="0" i="1" dirty="0" err="1">
                <a:effectLst/>
              </a:rPr>
              <a:t>si</a:t>
            </a:r>
            <a:r>
              <a:rPr lang="en-US" sz="1900" b="0" i="1" dirty="0">
                <a:effectLst/>
              </a:rPr>
              <a:t> </a:t>
            </a:r>
            <a:r>
              <a:rPr lang="en-US" sz="1900" b="0" i="1" dirty="0" err="1">
                <a:effectLst/>
              </a:rPr>
              <a:t>aquí</a:t>
            </a:r>
            <a:r>
              <a:rPr lang="en-US" sz="1900" b="0" i="1" dirty="0">
                <a:effectLst/>
              </a:rPr>
              <a:t> hay mar o tierra!</a:t>
            </a:r>
            <a:endParaRPr lang="en-US" sz="1900" b="0" i="0" dirty="0">
              <a:effectLst/>
            </a:endParaRPr>
          </a:p>
          <a:p>
            <a:pPr>
              <a:lnSpc>
                <a:spcPct val="150000"/>
              </a:lnSpc>
            </a:pPr>
            <a:endParaRPr lang="en-US" sz="1900" dirty="0"/>
          </a:p>
        </p:txBody>
      </p:sp>
      <p:sp>
        <p:nvSpPr>
          <p:cNvPr id="26" name="Rectangle 15">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677B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Ubicar en el mapa a Grecia,Italia con sus respectivas capitales y al mar  Mediterráneo-ponerle - Brainly.lat">
            <a:extLst>
              <a:ext uri="{FF2B5EF4-FFF2-40B4-BE49-F238E27FC236}">
                <a16:creationId xmlns:a16="http://schemas.microsoft.com/office/drawing/2014/main" id="{14F98E8F-BE98-49A6-B2EB-3ECD807D52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02" r="23376" b="1"/>
          <a:stretch/>
        </p:blipFill>
        <p:spPr bwMode="auto">
          <a:xfrm>
            <a:off x="7523826" y="862763"/>
            <a:ext cx="3788081" cy="5151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617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7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5" name="Marcador de contenido 4">
            <a:extLst>
              <a:ext uri="{FF2B5EF4-FFF2-40B4-BE49-F238E27FC236}">
                <a16:creationId xmlns:a16="http://schemas.microsoft.com/office/drawing/2014/main" id="{7F00414B-36E2-4E79-8B37-1F254BAA05DA}"/>
              </a:ext>
            </a:extLst>
          </p:cNvPr>
          <p:cNvSpPr>
            <a:spLocks noGrp="1"/>
          </p:cNvSpPr>
          <p:nvPr>
            <p:ph idx="1"/>
          </p:nvPr>
        </p:nvSpPr>
        <p:spPr>
          <a:xfrm>
            <a:off x="486459" y="440284"/>
            <a:ext cx="6459855" cy="5477256"/>
          </a:xfrm>
        </p:spPr>
        <p:txBody>
          <a:bodyPr vert="horz" lIns="91440" tIns="45720" rIns="91440" bIns="45720" rtlCol="0">
            <a:noAutofit/>
          </a:bodyPr>
          <a:lstStyle/>
          <a:p>
            <a:pPr marL="0" indent="0">
              <a:spcBef>
                <a:spcPts val="0"/>
              </a:spcBef>
              <a:buNone/>
            </a:pPr>
            <a:r>
              <a:rPr lang="en-US" sz="1800" b="0" i="0" dirty="0">
                <a:solidFill>
                  <a:srgbClr val="63764C"/>
                </a:solidFill>
                <a:effectLst/>
              </a:rPr>
              <a:t>Dadas las </a:t>
            </a:r>
            <a:r>
              <a:rPr lang="en-US" sz="1800" b="0" i="0" dirty="0" err="1">
                <a:solidFill>
                  <a:srgbClr val="63764C"/>
                </a:solidFill>
                <a:effectLst/>
              </a:rPr>
              <a:t>dudas</a:t>
            </a:r>
            <a:r>
              <a:rPr lang="en-US" sz="1800" b="0" i="0" dirty="0">
                <a:solidFill>
                  <a:srgbClr val="63764C"/>
                </a:solidFill>
                <a:effectLst/>
              </a:rPr>
              <a:t> de sus </a:t>
            </a:r>
            <a:r>
              <a:rPr lang="en-US" sz="1800" b="0" i="0" dirty="0" err="1">
                <a:solidFill>
                  <a:srgbClr val="63764C"/>
                </a:solidFill>
                <a:effectLst/>
              </a:rPr>
              <a:t>estudiantes</a:t>
            </a:r>
            <a:r>
              <a:rPr lang="en-US" sz="1800" b="0" i="0" dirty="0">
                <a:solidFill>
                  <a:srgbClr val="63764C"/>
                </a:solidFill>
                <a:effectLst/>
              </a:rPr>
              <a:t>, el </a:t>
            </a:r>
            <a:r>
              <a:rPr lang="en-US" sz="1800" b="0" i="0" dirty="0" err="1">
                <a:solidFill>
                  <a:srgbClr val="63764C"/>
                </a:solidFill>
                <a:effectLst/>
              </a:rPr>
              <a:t>docente</a:t>
            </a:r>
            <a:r>
              <a:rPr lang="en-US" sz="1800" b="0" i="0" dirty="0">
                <a:solidFill>
                  <a:srgbClr val="63764C"/>
                </a:solidFill>
                <a:effectLst/>
              </a:rPr>
              <a:t> decide </a:t>
            </a:r>
            <a:r>
              <a:rPr lang="en-US" sz="1800" b="0" i="0" dirty="0" err="1">
                <a:solidFill>
                  <a:srgbClr val="63764C"/>
                </a:solidFill>
                <a:effectLst/>
              </a:rPr>
              <a:t>hacer</a:t>
            </a:r>
            <a:r>
              <a:rPr lang="en-US" sz="1800" b="0" i="0" dirty="0">
                <a:solidFill>
                  <a:srgbClr val="63764C"/>
                </a:solidFill>
                <a:effectLst/>
              </a:rPr>
              <a:t> un alto para </a:t>
            </a:r>
            <a:r>
              <a:rPr lang="en-US" sz="1800" b="0" i="0" dirty="0" err="1">
                <a:solidFill>
                  <a:srgbClr val="63764C"/>
                </a:solidFill>
                <a:effectLst/>
              </a:rPr>
              <a:t>repasar</a:t>
            </a:r>
            <a:r>
              <a:rPr lang="en-US" sz="1800" b="0" i="0" dirty="0">
                <a:solidFill>
                  <a:srgbClr val="63764C"/>
                </a:solidFill>
                <a:effectLst/>
              </a:rPr>
              <a:t>:</a:t>
            </a:r>
          </a:p>
          <a:p>
            <a:pPr marL="0" indent="0">
              <a:spcBef>
                <a:spcPts val="0"/>
              </a:spcBef>
              <a:buNone/>
            </a:pPr>
            <a:endParaRPr lang="en-US" sz="1800" b="0" i="0" dirty="0">
              <a:solidFill>
                <a:srgbClr val="63764C"/>
              </a:solidFill>
              <a:effectLst/>
            </a:endParaRPr>
          </a:p>
          <a:p>
            <a:pPr>
              <a:spcBef>
                <a:spcPts val="0"/>
              </a:spcBef>
            </a:pPr>
            <a:r>
              <a:rPr lang="en-US" sz="1800" b="1" i="0" dirty="0" err="1">
                <a:solidFill>
                  <a:srgbClr val="63764C"/>
                </a:solidFill>
                <a:effectLst/>
              </a:rPr>
              <a:t>Profesor</a:t>
            </a:r>
            <a:r>
              <a:rPr lang="en-US" sz="1800" b="1" i="0" dirty="0">
                <a:solidFill>
                  <a:srgbClr val="63764C"/>
                </a:solidFill>
                <a:effectLst/>
              </a:rPr>
              <a:t>:</a:t>
            </a:r>
            <a:r>
              <a:rPr lang="en-US" sz="1800" b="0" i="0" dirty="0">
                <a:solidFill>
                  <a:srgbClr val="63764C"/>
                </a:solidFill>
                <a:effectLst/>
              </a:rPr>
              <a:t> </a:t>
            </a:r>
            <a:r>
              <a:rPr lang="en-US" sz="1800" b="0" i="0" dirty="0" err="1">
                <a:solidFill>
                  <a:srgbClr val="63764C"/>
                </a:solidFill>
                <a:effectLst/>
              </a:rPr>
              <a:t>Pongan</a:t>
            </a:r>
            <a:r>
              <a:rPr lang="en-US" sz="1800" b="0" i="0" dirty="0">
                <a:solidFill>
                  <a:srgbClr val="63764C"/>
                </a:solidFill>
                <a:effectLst/>
              </a:rPr>
              <a:t> </a:t>
            </a:r>
            <a:r>
              <a:rPr lang="en-US" sz="1800" b="0" i="0" dirty="0" err="1">
                <a:solidFill>
                  <a:srgbClr val="63764C"/>
                </a:solidFill>
                <a:effectLst/>
              </a:rPr>
              <a:t>atención</a:t>
            </a:r>
            <a:r>
              <a:rPr lang="en-US" sz="1800" b="0" i="0" dirty="0">
                <a:solidFill>
                  <a:srgbClr val="63764C"/>
                </a:solidFill>
                <a:effectLst/>
              </a:rPr>
              <a:t>. </a:t>
            </a:r>
            <a:r>
              <a:rPr lang="en-US" sz="1800" b="0" i="0" dirty="0" err="1">
                <a:solidFill>
                  <a:srgbClr val="63764C"/>
                </a:solidFill>
                <a:effectLst/>
              </a:rPr>
              <a:t>Repasemos</a:t>
            </a:r>
            <a:r>
              <a:rPr lang="en-US" sz="1800" b="0" i="0" dirty="0">
                <a:solidFill>
                  <a:srgbClr val="63764C"/>
                </a:solidFill>
                <a:effectLst/>
              </a:rPr>
              <a:t> </a:t>
            </a:r>
            <a:r>
              <a:rPr lang="en-US" sz="1800" b="0" i="0" dirty="0" err="1">
                <a:solidFill>
                  <a:srgbClr val="63764C"/>
                </a:solidFill>
                <a:effectLst/>
              </a:rPr>
              <a:t>algunos</a:t>
            </a:r>
            <a:r>
              <a:rPr lang="en-US" sz="1800" b="0" i="0" dirty="0">
                <a:solidFill>
                  <a:srgbClr val="63764C"/>
                </a:solidFill>
                <a:effectLst/>
              </a:rPr>
              <a:t> contenidos para que </a:t>
            </a:r>
            <a:r>
              <a:rPr lang="en-US" sz="1800" b="0" i="0" dirty="0" err="1">
                <a:solidFill>
                  <a:srgbClr val="63764C"/>
                </a:solidFill>
                <a:effectLst/>
              </a:rPr>
              <a:t>puedan</a:t>
            </a:r>
            <a:r>
              <a:rPr lang="en-US" sz="1800" b="0" i="0" dirty="0">
                <a:solidFill>
                  <a:srgbClr val="63764C"/>
                </a:solidFill>
                <a:effectLst/>
              </a:rPr>
              <a:t> </a:t>
            </a:r>
            <a:r>
              <a:rPr lang="en-US" sz="1800" b="0" i="0" dirty="0" err="1">
                <a:solidFill>
                  <a:srgbClr val="63764C"/>
                </a:solidFill>
                <a:effectLst/>
              </a:rPr>
              <a:t>hacer</a:t>
            </a:r>
            <a:r>
              <a:rPr lang="en-US" sz="1800" b="0" i="0" dirty="0">
                <a:solidFill>
                  <a:srgbClr val="63764C"/>
                </a:solidFill>
                <a:effectLst/>
              </a:rPr>
              <a:t> de </a:t>
            </a:r>
            <a:r>
              <a:rPr lang="en-US" sz="1800" b="0" i="0" dirty="0" err="1">
                <a:solidFill>
                  <a:srgbClr val="63764C"/>
                </a:solidFill>
                <a:effectLst/>
              </a:rPr>
              <a:t>mejor</a:t>
            </a:r>
            <a:r>
              <a:rPr lang="en-US" sz="1800" b="0" i="0" dirty="0">
                <a:solidFill>
                  <a:srgbClr val="63764C"/>
                </a:solidFill>
                <a:effectLst/>
              </a:rPr>
              <a:t> forma esta </a:t>
            </a:r>
            <a:r>
              <a:rPr lang="en-US" sz="1800" b="0" i="0" dirty="0" err="1">
                <a:solidFill>
                  <a:srgbClr val="63764C"/>
                </a:solidFill>
                <a:effectLst/>
              </a:rPr>
              <a:t>actividad</a:t>
            </a:r>
            <a:r>
              <a:rPr lang="en-US" sz="1800" b="0" i="0" dirty="0">
                <a:solidFill>
                  <a:srgbClr val="63764C"/>
                </a:solidFill>
                <a:effectLst/>
              </a:rPr>
              <a:t>. A </a:t>
            </a:r>
            <a:r>
              <a:rPr lang="en-US" sz="1800" b="0" i="0" dirty="0" err="1">
                <a:solidFill>
                  <a:srgbClr val="63764C"/>
                </a:solidFill>
                <a:effectLst/>
              </a:rPr>
              <a:t>ver</a:t>
            </a:r>
            <a:r>
              <a:rPr lang="en-US" sz="1800" b="0" i="0" dirty="0">
                <a:solidFill>
                  <a:srgbClr val="63764C"/>
                </a:solidFill>
                <a:effectLst/>
              </a:rPr>
              <a:t>, ¿</a:t>
            </a:r>
            <a:r>
              <a:rPr lang="en-US" sz="1800" b="0" i="0" dirty="0" err="1">
                <a:solidFill>
                  <a:srgbClr val="63764C"/>
                </a:solidFill>
                <a:effectLst/>
              </a:rPr>
              <a:t>dónde</a:t>
            </a:r>
            <a:r>
              <a:rPr lang="en-US" sz="1800" b="0" i="0" dirty="0">
                <a:solidFill>
                  <a:srgbClr val="63764C"/>
                </a:solidFill>
                <a:effectLst/>
              </a:rPr>
              <a:t> </a:t>
            </a:r>
            <a:r>
              <a:rPr lang="en-US" sz="1800" b="0" i="0" dirty="0" err="1">
                <a:solidFill>
                  <a:srgbClr val="63764C"/>
                </a:solidFill>
                <a:effectLst/>
              </a:rPr>
              <a:t>está</a:t>
            </a:r>
            <a:r>
              <a:rPr lang="en-US" sz="1800" b="0" i="0" dirty="0">
                <a:solidFill>
                  <a:srgbClr val="63764C"/>
                </a:solidFill>
                <a:effectLst/>
              </a:rPr>
              <a:t> </a:t>
            </a:r>
            <a:r>
              <a:rPr lang="en-US" sz="1800" b="0" i="0" dirty="0" err="1">
                <a:solidFill>
                  <a:srgbClr val="63764C"/>
                </a:solidFill>
                <a:effectLst/>
              </a:rPr>
              <a:t>ubicada</a:t>
            </a:r>
            <a:r>
              <a:rPr lang="en-US" sz="1800" b="0" i="0" dirty="0">
                <a:solidFill>
                  <a:srgbClr val="63764C"/>
                </a:solidFill>
                <a:effectLst/>
              </a:rPr>
              <a:t> Roma</a:t>
            </a:r>
          </a:p>
          <a:p>
            <a:pPr>
              <a:spcBef>
                <a:spcPts val="0"/>
              </a:spcBef>
            </a:pPr>
            <a:r>
              <a:rPr lang="en-US" sz="1800" b="1" i="0" dirty="0" err="1">
                <a:solidFill>
                  <a:srgbClr val="63764C"/>
                </a:solidFill>
                <a:effectLst/>
              </a:rPr>
              <a:t>Todos</a:t>
            </a:r>
            <a:r>
              <a:rPr lang="en-US" sz="1800" b="1" i="0" dirty="0">
                <a:solidFill>
                  <a:srgbClr val="63764C"/>
                </a:solidFill>
                <a:effectLst/>
              </a:rPr>
              <a:t> a </a:t>
            </a:r>
            <a:r>
              <a:rPr lang="en-US" sz="1800" b="1" i="0" dirty="0" err="1">
                <a:solidFill>
                  <a:srgbClr val="63764C"/>
                </a:solidFill>
                <a:effectLst/>
              </a:rPr>
              <a:t>coro</a:t>
            </a:r>
            <a:r>
              <a:rPr lang="en-US" sz="1800" b="1" i="0" dirty="0">
                <a:solidFill>
                  <a:srgbClr val="63764C"/>
                </a:solidFill>
                <a:effectLst/>
              </a:rPr>
              <a:t>: </a:t>
            </a:r>
            <a:r>
              <a:rPr lang="en-US" sz="1800" b="0" i="0" dirty="0">
                <a:solidFill>
                  <a:srgbClr val="63764C"/>
                </a:solidFill>
                <a:effectLst/>
              </a:rPr>
              <a:t>En la </a:t>
            </a:r>
            <a:r>
              <a:rPr lang="en-US" sz="1800" b="0" i="0" dirty="0" err="1">
                <a:solidFill>
                  <a:srgbClr val="63764C"/>
                </a:solidFill>
                <a:effectLst/>
              </a:rPr>
              <a:t>Península</a:t>
            </a:r>
            <a:r>
              <a:rPr lang="en-US" sz="1800" b="0" i="0" dirty="0">
                <a:solidFill>
                  <a:srgbClr val="63764C"/>
                </a:solidFill>
                <a:effectLst/>
              </a:rPr>
              <a:t> </a:t>
            </a:r>
            <a:r>
              <a:rPr lang="en-US" sz="1800" b="0" i="0" dirty="0" err="1">
                <a:solidFill>
                  <a:srgbClr val="63764C"/>
                </a:solidFill>
                <a:effectLst/>
              </a:rPr>
              <a:t>Itálica</a:t>
            </a:r>
            <a:r>
              <a:rPr lang="en-US" sz="1800" b="0" i="0" dirty="0">
                <a:solidFill>
                  <a:srgbClr val="63764C"/>
                </a:solidFill>
                <a:effectLst/>
              </a:rPr>
              <a:t>.</a:t>
            </a:r>
          </a:p>
          <a:p>
            <a:pPr>
              <a:spcBef>
                <a:spcPts val="0"/>
              </a:spcBef>
            </a:pPr>
            <a:r>
              <a:rPr lang="en-US" sz="1800" b="1" i="0" dirty="0" err="1">
                <a:solidFill>
                  <a:srgbClr val="63764C"/>
                </a:solidFill>
                <a:effectLst/>
              </a:rPr>
              <a:t>Profesor</a:t>
            </a:r>
            <a:r>
              <a:rPr lang="en-US" sz="1800" b="1" i="0" dirty="0">
                <a:solidFill>
                  <a:srgbClr val="63764C"/>
                </a:solidFill>
                <a:effectLst/>
              </a:rPr>
              <a:t>:</a:t>
            </a:r>
            <a:r>
              <a:rPr lang="en-US" sz="1800" b="0" i="0" dirty="0">
                <a:solidFill>
                  <a:srgbClr val="63764C"/>
                </a:solidFill>
                <a:effectLst/>
              </a:rPr>
              <a:t> ¡</a:t>
            </a:r>
            <a:r>
              <a:rPr lang="en-US" sz="1800" b="0" i="0" dirty="0" err="1">
                <a:solidFill>
                  <a:srgbClr val="63764C"/>
                </a:solidFill>
                <a:effectLst/>
              </a:rPr>
              <a:t>Muy</a:t>
            </a:r>
            <a:r>
              <a:rPr lang="en-US" sz="1800" b="0" i="0" dirty="0">
                <a:solidFill>
                  <a:srgbClr val="63764C"/>
                </a:solidFill>
                <a:effectLst/>
              </a:rPr>
              <a:t> bien! ¿Y </a:t>
            </a:r>
            <a:r>
              <a:rPr lang="en-US" sz="1800" b="0" i="0" dirty="0" err="1">
                <a:solidFill>
                  <a:srgbClr val="63764C"/>
                </a:solidFill>
                <a:effectLst/>
              </a:rPr>
              <a:t>qué</a:t>
            </a:r>
            <a:r>
              <a:rPr lang="en-US" sz="1800" b="0" i="0" dirty="0">
                <a:solidFill>
                  <a:srgbClr val="63764C"/>
                </a:solidFill>
                <a:effectLst/>
              </a:rPr>
              <a:t> </a:t>
            </a:r>
            <a:r>
              <a:rPr lang="en-US" sz="1800" b="0" i="0" dirty="0" err="1">
                <a:solidFill>
                  <a:srgbClr val="63764C"/>
                </a:solidFill>
                <a:effectLst/>
              </a:rPr>
              <a:t>islas</a:t>
            </a:r>
            <a:r>
              <a:rPr lang="en-US" sz="1800" b="0" i="0" dirty="0">
                <a:solidFill>
                  <a:srgbClr val="63764C"/>
                </a:solidFill>
                <a:effectLst/>
              </a:rPr>
              <a:t> </a:t>
            </a:r>
            <a:r>
              <a:rPr lang="en-US" sz="1800" b="0" i="0" dirty="0" err="1">
                <a:solidFill>
                  <a:srgbClr val="63764C"/>
                </a:solidFill>
                <a:effectLst/>
              </a:rPr>
              <a:t>están</a:t>
            </a:r>
            <a:r>
              <a:rPr lang="en-US" sz="1800" b="0" i="0" dirty="0">
                <a:solidFill>
                  <a:srgbClr val="63764C"/>
                </a:solidFill>
                <a:effectLst/>
              </a:rPr>
              <a:t> </a:t>
            </a:r>
            <a:r>
              <a:rPr lang="en-US" sz="1800" b="0" i="0" dirty="0" err="1">
                <a:solidFill>
                  <a:srgbClr val="63764C"/>
                </a:solidFill>
                <a:effectLst/>
              </a:rPr>
              <a:t>cercanas</a:t>
            </a:r>
            <a:r>
              <a:rPr lang="en-US" sz="1800" b="0" i="0" dirty="0">
                <a:solidFill>
                  <a:srgbClr val="63764C"/>
                </a:solidFill>
                <a:effectLst/>
              </a:rPr>
              <a:t> a </a:t>
            </a:r>
            <a:r>
              <a:rPr lang="en-US" sz="1800" b="0" i="0" dirty="0" err="1">
                <a:solidFill>
                  <a:srgbClr val="63764C"/>
                </a:solidFill>
                <a:effectLst/>
              </a:rPr>
              <a:t>ella</a:t>
            </a:r>
            <a:r>
              <a:rPr lang="en-US" sz="1800" b="0" i="0" dirty="0">
                <a:solidFill>
                  <a:srgbClr val="63764C"/>
                </a:solidFill>
                <a:effectLst/>
              </a:rPr>
              <a:t>?</a:t>
            </a:r>
          </a:p>
          <a:p>
            <a:pPr>
              <a:spcBef>
                <a:spcPts val="0"/>
              </a:spcBef>
            </a:pPr>
            <a:r>
              <a:rPr lang="en-US" sz="1800" b="1" i="0" dirty="0">
                <a:solidFill>
                  <a:srgbClr val="63764C"/>
                </a:solidFill>
                <a:effectLst/>
              </a:rPr>
              <a:t>Una alumna:</a:t>
            </a:r>
            <a:r>
              <a:rPr lang="en-US" sz="1800" b="0" i="0" dirty="0">
                <a:solidFill>
                  <a:srgbClr val="63764C"/>
                </a:solidFill>
                <a:effectLst/>
              </a:rPr>
              <a:t> </a:t>
            </a:r>
            <a:r>
              <a:rPr lang="en-US" sz="1800" b="0" i="0" dirty="0" err="1">
                <a:solidFill>
                  <a:srgbClr val="63764C"/>
                </a:solidFill>
                <a:effectLst/>
              </a:rPr>
              <a:t>Córcega</a:t>
            </a:r>
            <a:r>
              <a:rPr lang="en-US" sz="1800" b="0" i="0" dirty="0">
                <a:solidFill>
                  <a:srgbClr val="63764C"/>
                </a:solidFill>
                <a:effectLst/>
              </a:rPr>
              <a:t>, </a:t>
            </a:r>
            <a:r>
              <a:rPr lang="en-US" sz="1800" b="0" i="0" dirty="0" err="1">
                <a:solidFill>
                  <a:srgbClr val="63764C"/>
                </a:solidFill>
                <a:effectLst/>
              </a:rPr>
              <a:t>Cerdeña</a:t>
            </a:r>
            <a:r>
              <a:rPr lang="en-US" sz="1800" b="0" i="0" dirty="0">
                <a:solidFill>
                  <a:srgbClr val="63764C"/>
                </a:solidFill>
                <a:effectLst/>
              </a:rPr>
              <a:t> y Sicilia.</a:t>
            </a:r>
            <a:br>
              <a:rPr lang="en-US" sz="1800" b="0" i="0" dirty="0">
                <a:solidFill>
                  <a:srgbClr val="63764C"/>
                </a:solidFill>
                <a:effectLst/>
              </a:rPr>
            </a:br>
            <a:r>
              <a:rPr lang="en-US" sz="1800" b="1" i="0" dirty="0" err="1">
                <a:solidFill>
                  <a:srgbClr val="63764C"/>
                </a:solidFill>
                <a:effectLst/>
              </a:rPr>
              <a:t>Profesor</a:t>
            </a:r>
            <a:r>
              <a:rPr lang="en-US" sz="1800" b="1" i="0" dirty="0">
                <a:solidFill>
                  <a:srgbClr val="63764C"/>
                </a:solidFill>
                <a:effectLst/>
              </a:rPr>
              <a:t>:</a:t>
            </a:r>
            <a:r>
              <a:rPr lang="en-US" sz="1800" b="0" i="0" dirty="0">
                <a:solidFill>
                  <a:srgbClr val="63764C"/>
                </a:solidFill>
                <a:effectLst/>
              </a:rPr>
              <a:t> </a:t>
            </a:r>
            <a:r>
              <a:rPr lang="en-US" sz="1800" b="0" i="0" dirty="0" err="1">
                <a:solidFill>
                  <a:srgbClr val="63764C"/>
                </a:solidFill>
                <a:effectLst/>
              </a:rPr>
              <a:t>Correcto</a:t>
            </a:r>
            <a:r>
              <a:rPr lang="en-US" sz="1800" b="0" i="0" dirty="0">
                <a:solidFill>
                  <a:srgbClr val="63764C"/>
                </a:solidFill>
                <a:effectLst/>
              </a:rPr>
              <a:t>. Y Grecia, ¿</a:t>
            </a:r>
            <a:r>
              <a:rPr lang="en-US" sz="1800" b="0" i="0" dirty="0" err="1">
                <a:solidFill>
                  <a:srgbClr val="63764C"/>
                </a:solidFill>
                <a:effectLst/>
              </a:rPr>
              <a:t>dónde</a:t>
            </a:r>
            <a:r>
              <a:rPr lang="en-US" sz="1800" b="0" i="0" dirty="0">
                <a:solidFill>
                  <a:srgbClr val="63764C"/>
                </a:solidFill>
                <a:effectLst/>
              </a:rPr>
              <a:t> </a:t>
            </a:r>
            <a:r>
              <a:rPr lang="en-US" sz="1800" b="0" i="0" dirty="0" err="1">
                <a:solidFill>
                  <a:srgbClr val="63764C"/>
                </a:solidFill>
                <a:effectLst/>
              </a:rPr>
              <a:t>está</a:t>
            </a:r>
            <a:r>
              <a:rPr lang="en-US" sz="1800" b="0" i="0" dirty="0">
                <a:solidFill>
                  <a:srgbClr val="63764C"/>
                </a:solidFill>
                <a:effectLst/>
              </a:rPr>
              <a:t> </a:t>
            </a:r>
            <a:r>
              <a:rPr lang="en-US" sz="1800" b="0" i="0" dirty="0" err="1">
                <a:solidFill>
                  <a:srgbClr val="63764C"/>
                </a:solidFill>
                <a:effectLst/>
              </a:rPr>
              <a:t>ubicada</a:t>
            </a:r>
            <a:r>
              <a:rPr lang="en-US" sz="1800" b="0" i="0" dirty="0">
                <a:solidFill>
                  <a:srgbClr val="63764C"/>
                </a:solidFill>
                <a:effectLst/>
              </a:rPr>
              <a:t>?</a:t>
            </a:r>
            <a:br>
              <a:rPr lang="en-US" sz="1800" b="0" i="0" dirty="0">
                <a:solidFill>
                  <a:srgbClr val="63764C"/>
                </a:solidFill>
                <a:effectLst/>
              </a:rPr>
            </a:br>
            <a:r>
              <a:rPr lang="en-US" sz="1800" b="1" i="0" dirty="0">
                <a:solidFill>
                  <a:srgbClr val="63764C"/>
                </a:solidFill>
                <a:effectLst/>
              </a:rPr>
              <a:t>Un </a:t>
            </a:r>
            <a:r>
              <a:rPr lang="en-US" sz="1800" b="1" i="0" dirty="0" err="1">
                <a:solidFill>
                  <a:srgbClr val="63764C"/>
                </a:solidFill>
                <a:effectLst/>
              </a:rPr>
              <a:t>alumno</a:t>
            </a:r>
            <a:r>
              <a:rPr lang="en-US" sz="1800" b="1" i="0" dirty="0">
                <a:solidFill>
                  <a:srgbClr val="63764C"/>
                </a:solidFill>
                <a:effectLst/>
              </a:rPr>
              <a:t>:</a:t>
            </a:r>
            <a:r>
              <a:rPr lang="en-US" sz="1800" b="0" i="0" dirty="0">
                <a:solidFill>
                  <a:srgbClr val="63764C"/>
                </a:solidFill>
                <a:effectLst/>
              </a:rPr>
              <a:t> ¿En la </a:t>
            </a:r>
            <a:r>
              <a:rPr lang="en-US" sz="1800" b="0" i="0" dirty="0" err="1">
                <a:solidFill>
                  <a:srgbClr val="63764C"/>
                </a:solidFill>
                <a:effectLst/>
              </a:rPr>
              <a:t>Península</a:t>
            </a:r>
            <a:r>
              <a:rPr lang="en-US" sz="1800" b="0" i="0" dirty="0">
                <a:solidFill>
                  <a:srgbClr val="63764C"/>
                </a:solidFill>
                <a:effectLst/>
              </a:rPr>
              <a:t> de los </a:t>
            </a:r>
            <a:r>
              <a:rPr lang="en-US" sz="1800" b="0" i="0" dirty="0" err="1">
                <a:solidFill>
                  <a:srgbClr val="63764C"/>
                </a:solidFill>
                <a:effectLst/>
              </a:rPr>
              <a:t>Balcanes</a:t>
            </a:r>
            <a:r>
              <a:rPr lang="en-US" sz="1800" b="0" i="0" dirty="0">
                <a:solidFill>
                  <a:srgbClr val="63764C"/>
                </a:solidFill>
                <a:effectLst/>
              </a:rPr>
              <a:t>?</a:t>
            </a:r>
            <a:br>
              <a:rPr lang="en-US" sz="1800" b="0" i="0" dirty="0">
                <a:solidFill>
                  <a:srgbClr val="63764C"/>
                </a:solidFill>
                <a:effectLst/>
              </a:rPr>
            </a:br>
            <a:r>
              <a:rPr lang="en-US" sz="1800" b="1" i="0" dirty="0" err="1">
                <a:solidFill>
                  <a:srgbClr val="63764C"/>
                </a:solidFill>
                <a:effectLst/>
              </a:rPr>
              <a:t>Profesor</a:t>
            </a:r>
            <a:r>
              <a:rPr lang="en-US" sz="1800" b="1" i="0" dirty="0">
                <a:solidFill>
                  <a:srgbClr val="63764C"/>
                </a:solidFill>
                <a:effectLst/>
              </a:rPr>
              <a:t>:</a:t>
            </a:r>
            <a:r>
              <a:rPr lang="en-US" sz="1800" b="0" i="0" dirty="0">
                <a:solidFill>
                  <a:srgbClr val="63764C"/>
                </a:solidFill>
                <a:effectLst/>
              </a:rPr>
              <a:t> ¡</a:t>
            </a:r>
            <a:r>
              <a:rPr lang="en-US" sz="1800" b="0" i="0" dirty="0" err="1">
                <a:solidFill>
                  <a:srgbClr val="63764C"/>
                </a:solidFill>
                <a:effectLst/>
              </a:rPr>
              <a:t>Sí</a:t>
            </a:r>
            <a:r>
              <a:rPr lang="en-US" sz="1800" b="0" i="0" dirty="0">
                <a:solidFill>
                  <a:srgbClr val="63764C"/>
                </a:solidFill>
                <a:effectLst/>
              </a:rPr>
              <a:t>, que </a:t>
            </a:r>
            <a:r>
              <a:rPr lang="en-US" sz="1800" b="0" i="0" dirty="0" err="1">
                <a:solidFill>
                  <a:srgbClr val="63764C"/>
                </a:solidFill>
                <a:effectLst/>
              </a:rPr>
              <a:t>está</a:t>
            </a:r>
            <a:r>
              <a:rPr lang="en-US" sz="1800" b="0" i="0" dirty="0">
                <a:solidFill>
                  <a:srgbClr val="63764C"/>
                </a:solidFill>
                <a:effectLst/>
              </a:rPr>
              <a:t> al </a:t>
            </a:r>
            <a:r>
              <a:rPr lang="en-US" sz="1800" b="0" i="0" dirty="0" err="1">
                <a:solidFill>
                  <a:srgbClr val="63764C"/>
                </a:solidFill>
                <a:effectLst/>
              </a:rPr>
              <a:t>este</a:t>
            </a:r>
            <a:r>
              <a:rPr lang="en-US" sz="1800" b="0" i="0" dirty="0">
                <a:solidFill>
                  <a:srgbClr val="63764C"/>
                </a:solidFill>
                <a:effectLst/>
              </a:rPr>
              <a:t> de la </a:t>
            </a:r>
            <a:r>
              <a:rPr lang="en-US" sz="1800" b="0" i="0" dirty="0" err="1">
                <a:solidFill>
                  <a:srgbClr val="63764C"/>
                </a:solidFill>
                <a:effectLst/>
              </a:rPr>
              <a:t>Península</a:t>
            </a:r>
            <a:r>
              <a:rPr lang="en-US" sz="1800" b="0" i="0" dirty="0">
                <a:solidFill>
                  <a:srgbClr val="63764C"/>
                </a:solidFill>
                <a:effectLst/>
              </a:rPr>
              <a:t> </a:t>
            </a:r>
            <a:r>
              <a:rPr lang="en-US" sz="1800" b="0" i="0" dirty="0" err="1">
                <a:solidFill>
                  <a:srgbClr val="63764C"/>
                </a:solidFill>
                <a:effectLst/>
              </a:rPr>
              <a:t>Itálica</a:t>
            </a:r>
            <a:r>
              <a:rPr lang="en-US" sz="1800" b="0" i="0" dirty="0">
                <a:solidFill>
                  <a:srgbClr val="63764C"/>
                </a:solidFill>
                <a:effectLst/>
              </a:rPr>
              <a:t>! ¿Y </a:t>
            </a:r>
            <a:r>
              <a:rPr lang="en-US" sz="1800" b="0" i="0" dirty="0" err="1">
                <a:solidFill>
                  <a:srgbClr val="63764C"/>
                </a:solidFill>
                <a:effectLst/>
              </a:rPr>
              <a:t>qué</a:t>
            </a:r>
            <a:r>
              <a:rPr lang="en-US" sz="1800" b="0" i="0" dirty="0">
                <a:solidFill>
                  <a:srgbClr val="63764C"/>
                </a:solidFill>
                <a:effectLst/>
              </a:rPr>
              <a:t> mares </a:t>
            </a:r>
            <a:r>
              <a:rPr lang="en-US" sz="1800" b="0" i="0" dirty="0" err="1">
                <a:solidFill>
                  <a:srgbClr val="63764C"/>
                </a:solidFill>
                <a:effectLst/>
              </a:rPr>
              <a:t>rodean</a:t>
            </a:r>
            <a:r>
              <a:rPr lang="en-US" sz="1800" b="0" i="0" dirty="0">
                <a:solidFill>
                  <a:srgbClr val="63764C"/>
                </a:solidFill>
                <a:effectLst/>
              </a:rPr>
              <a:t> la </a:t>
            </a:r>
            <a:r>
              <a:rPr lang="en-US" sz="1800" b="0" i="0" dirty="0" err="1">
                <a:solidFill>
                  <a:srgbClr val="63764C"/>
                </a:solidFill>
                <a:effectLst/>
              </a:rPr>
              <a:t>Península</a:t>
            </a:r>
            <a:r>
              <a:rPr lang="en-US" sz="1800" b="0" i="0" dirty="0">
                <a:solidFill>
                  <a:srgbClr val="63764C"/>
                </a:solidFill>
                <a:effectLst/>
              </a:rPr>
              <a:t> de los </a:t>
            </a:r>
            <a:r>
              <a:rPr lang="en-US" sz="1800" b="0" i="0" dirty="0" err="1">
                <a:solidFill>
                  <a:srgbClr val="63764C"/>
                </a:solidFill>
                <a:effectLst/>
              </a:rPr>
              <a:t>Balcanes</a:t>
            </a:r>
            <a:r>
              <a:rPr lang="en-US" sz="1800" b="0" i="0" dirty="0">
                <a:solidFill>
                  <a:srgbClr val="63764C"/>
                </a:solidFill>
                <a:effectLst/>
              </a:rPr>
              <a:t>?</a:t>
            </a:r>
            <a:br>
              <a:rPr lang="en-US" sz="1800" b="0" i="0" dirty="0">
                <a:solidFill>
                  <a:srgbClr val="63764C"/>
                </a:solidFill>
                <a:effectLst/>
              </a:rPr>
            </a:br>
            <a:r>
              <a:rPr lang="en-US" sz="1800" b="1" i="0" dirty="0">
                <a:solidFill>
                  <a:srgbClr val="63764C"/>
                </a:solidFill>
                <a:effectLst/>
              </a:rPr>
              <a:t>Alumna:</a:t>
            </a:r>
            <a:r>
              <a:rPr lang="en-US" sz="1800" b="0" i="0" dirty="0">
                <a:solidFill>
                  <a:srgbClr val="63764C"/>
                </a:solidFill>
                <a:effectLst/>
              </a:rPr>
              <a:t> El </a:t>
            </a:r>
            <a:r>
              <a:rPr lang="en-US" sz="1800" b="0" i="0" dirty="0" err="1">
                <a:solidFill>
                  <a:srgbClr val="63764C"/>
                </a:solidFill>
                <a:effectLst/>
              </a:rPr>
              <a:t>Egeo</a:t>
            </a:r>
            <a:r>
              <a:rPr lang="en-US" sz="1800" b="0" i="0" dirty="0">
                <a:solidFill>
                  <a:srgbClr val="63764C"/>
                </a:solidFill>
                <a:effectLst/>
              </a:rPr>
              <a:t>, el </a:t>
            </a:r>
            <a:r>
              <a:rPr lang="en-US" sz="1800" b="0" i="0" dirty="0" err="1">
                <a:solidFill>
                  <a:srgbClr val="63764C"/>
                </a:solidFill>
                <a:effectLst/>
              </a:rPr>
              <a:t>Tirreno</a:t>
            </a:r>
            <a:r>
              <a:rPr lang="en-US" sz="1800" b="0" i="0" dirty="0">
                <a:solidFill>
                  <a:srgbClr val="63764C"/>
                </a:solidFill>
                <a:effectLst/>
              </a:rPr>
              <a:t> y el </a:t>
            </a:r>
            <a:r>
              <a:rPr lang="en-US" sz="1800" b="0" i="0" dirty="0" err="1">
                <a:solidFill>
                  <a:srgbClr val="63764C"/>
                </a:solidFill>
                <a:effectLst/>
              </a:rPr>
              <a:t>Mediterráneo</a:t>
            </a:r>
            <a:r>
              <a:rPr lang="en-US" sz="1800" b="0" i="0" dirty="0">
                <a:solidFill>
                  <a:srgbClr val="63764C"/>
                </a:solidFill>
                <a:effectLst/>
              </a:rPr>
              <a:t>.</a:t>
            </a:r>
            <a:br>
              <a:rPr lang="en-US" sz="1800" b="0" i="0" dirty="0">
                <a:solidFill>
                  <a:srgbClr val="63764C"/>
                </a:solidFill>
                <a:effectLst/>
              </a:rPr>
            </a:br>
            <a:r>
              <a:rPr lang="en-US" sz="1800" b="1" i="0" dirty="0" err="1">
                <a:solidFill>
                  <a:srgbClr val="63764C"/>
                </a:solidFill>
                <a:effectLst/>
              </a:rPr>
              <a:t>Profesor</a:t>
            </a:r>
            <a:r>
              <a:rPr lang="en-US" sz="1800" b="1" i="0" dirty="0">
                <a:solidFill>
                  <a:srgbClr val="63764C"/>
                </a:solidFill>
                <a:effectLst/>
              </a:rPr>
              <a:t>: </a:t>
            </a:r>
            <a:r>
              <a:rPr lang="en-US" sz="1800" b="0" i="0" dirty="0">
                <a:solidFill>
                  <a:srgbClr val="63764C"/>
                </a:solidFill>
                <a:effectLst/>
              </a:rPr>
              <a:t>¡</a:t>
            </a:r>
            <a:r>
              <a:rPr lang="en-US" sz="1800" b="0" i="0" dirty="0" err="1">
                <a:solidFill>
                  <a:srgbClr val="63764C"/>
                </a:solidFill>
                <a:effectLst/>
              </a:rPr>
              <a:t>Exacto</a:t>
            </a:r>
            <a:r>
              <a:rPr lang="en-US" sz="1800" b="0" i="0" dirty="0">
                <a:solidFill>
                  <a:srgbClr val="63764C"/>
                </a:solidFill>
                <a:effectLst/>
              </a:rPr>
              <a:t>! Se nota que </a:t>
            </a:r>
            <a:r>
              <a:rPr lang="en-US" sz="1800" b="0" i="0" dirty="0" err="1">
                <a:solidFill>
                  <a:srgbClr val="63764C"/>
                </a:solidFill>
                <a:effectLst/>
              </a:rPr>
              <a:t>han</a:t>
            </a:r>
            <a:r>
              <a:rPr lang="en-US" sz="1800" b="0" i="0" dirty="0">
                <a:solidFill>
                  <a:srgbClr val="63764C"/>
                </a:solidFill>
                <a:effectLst/>
              </a:rPr>
              <a:t> </a:t>
            </a:r>
            <a:r>
              <a:rPr lang="en-US" sz="1800" b="0" i="0" dirty="0" err="1">
                <a:solidFill>
                  <a:srgbClr val="63764C"/>
                </a:solidFill>
                <a:effectLst/>
              </a:rPr>
              <a:t>estudiado</a:t>
            </a:r>
            <a:r>
              <a:rPr lang="en-US" sz="1800" b="0" i="0" dirty="0">
                <a:solidFill>
                  <a:srgbClr val="63764C"/>
                </a:solidFill>
                <a:effectLst/>
              </a:rPr>
              <a:t>. </a:t>
            </a:r>
            <a:r>
              <a:rPr lang="en-US" sz="1800" b="0" i="0" dirty="0" err="1">
                <a:solidFill>
                  <a:srgbClr val="63764C"/>
                </a:solidFill>
                <a:effectLst/>
              </a:rPr>
              <a:t>Ahora</a:t>
            </a:r>
            <a:r>
              <a:rPr lang="en-US" sz="1800" b="0" i="0" dirty="0">
                <a:solidFill>
                  <a:srgbClr val="63764C"/>
                </a:solidFill>
                <a:effectLst/>
              </a:rPr>
              <a:t> </a:t>
            </a:r>
            <a:r>
              <a:rPr lang="en-US" sz="1800" b="0" i="0" dirty="0" err="1">
                <a:solidFill>
                  <a:srgbClr val="63764C"/>
                </a:solidFill>
                <a:effectLst/>
              </a:rPr>
              <a:t>deben</a:t>
            </a:r>
            <a:r>
              <a:rPr lang="en-US" sz="1800" b="0" i="0" dirty="0">
                <a:solidFill>
                  <a:srgbClr val="63764C"/>
                </a:solidFill>
                <a:effectLst/>
              </a:rPr>
              <a:t> </a:t>
            </a:r>
            <a:r>
              <a:rPr lang="en-US" sz="1800" b="0" i="0" dirty="0" err="1">
                <a:solidFill>
                  <a:srgbClr val="63764C"/>
                </a:solidFill>
                <a:effectLst/>
              </a:rPr>
              <a:t>ubicar</a:t>
            </a:r>
            <a:r>
              <a:rPr lang="en-US" sz="1800" b="0" i="0" dirty="0">
                <a:solidFill>
                  <a:srgbClr val="63764C"/>
                </a:solidFill>
                <a:effectLst/>
              </a:rPr>
              <a:t> </a:t>
            </a:r>
            <a:r>
              <a:rPr lang="en-US" sz="1800" b="0" i="0" dirty="0" err="1">
                <a:solidFill>
                  <a:srgbClr val="63764C"/>
                </a:solidFill>
                <a:effectLst/>
              </a:rPr>
              <a:t>esos</a:t>
            </a:r>
            <a:r>
              <a:rPr lang="en-US" sz="1800" b="0" i="0" dirty="0">
                <a:solidFill>
                  <a:srgbClr val="63764C"/>
                </a:solidFill>
                <a:effectLst/>
              </a:rPr>
              <a:t> </a:t>
            </a:r>
            <a:r>
              <a:rPr lang="en-US" sz="1800" b="0" i="0" dirty="0" err="1">
                <a:solidFill>
                  <a:srgbClr val="63764C"/>
                </a:solidFill>
                <a:effectLst/>
              </a:rPr>
              <a:t>mismos</a:t>
            </a:r>
            <a:r>
              <a:rPr lang="en-US" sz="1800" b="0" i="0" dirty="0">
                <a:solidFill>
                  <a:srgbClr val="63764C"/>
                </a:solidFill>
                <a:effectLst/>
              </a:rPr>
              <a:t> puntos en el </a:t>
            </a:r>
            <a:r>
              <a:rPr lang="en-US" sz="1800" b="0" i="0" dirty="0" err="1">
                <a:solidFill>
                  <a:srgbClr val="63764C"/>
                </a:solidFill>
                <a:effectLst/>
              </a:rPr>
              <a:t>mapa</a:t>
            </a:r>
            <a:r>
              <a:rPr lang="en-US" sz="1800" b="0" i="0" dirty="0">
                <a:solidFill>
                  <a:srgbClr val="63764C"/>
                </a:solidFill>
                <a:effectLst/>
              </a:rPr>
              <a:t>, esta </a:t>
            </a:r>
            <a:r>
              <a:rPr lang="en-US" sz="1800" b="0" i="0" dirty="0" err="1">
                <a:solidFill>
                  <a:srgbClr val="63764C"/>
                </a:solidFill>
                <a:effectLst/>
              </a:rPr>
              <a:t>vez</a:t>
            </a:r>
            <a:r>
              <a:rPr lang="en-US" sz="1800" b="0" i="0" dirty="0">
                <a:solidFill>
                  <a:srgbClr val="63764C"/>
                </a:solidFill>
                <a:effectLst/>
              </a:rPr>
              <a:t> </a:t>
            </a:r>
            <a:r>
              <a:rPr lang="en-US" sz="1800" b="0" i="0" dirty="0" err="1">
                <a:solidFill>
                  <a:srgbClr val="63764C"/>
                </a:solidFill>
                <a:effectLst/>
              </a:rPr>
              <a:t>pongan</a:t>
            </a:r>
            <a:r>
              <a:rPr lang="en-US" sz="1800" b="0" i="0" dirty="0">
                <a:solidFill>
                  <a:srgbClr val="63764C"/>
                </a:solidFill>
                <a:effectLst/>
              </a:rPr>
              <a:t> </a:t>
            </a:r>
            <a:r>
              <a:rPr lang="en-US" sz="1800" b="0" i="0" dirty="0" err="1">
                <a:solidFill>
                  <a:srgbClr val="63764C"/>
                </a:solidFill>
                <a:effectLst/>
              </a:rPr>
              <a:t>mucha</a:t>
            </a:r>
            <a:r>
              <a:rPr lang="en-US" sz="1800" b="0" i="0" dirty="0">
                <a:solidFill>
                  <a:srgbClr val="63764C"/>
                </a:solidFill>
                <a:effectLst/>
              </a:rPr>
              <a:t> </a:t>
            </a:r>
            <a:r>
              <a:rPr lang="en-US" sz="1800" b="0" i="0" dirty="0" err="1">
                <a:solidFill>
                  <a:srgbClr val="63764C"/>
                </a:solidFill>
                <a:effectLst/>
              </a:rPr>
              <a:t>atención</a:t>
            </a:r>
            <a:r>
              <a:rPr lang="en-US" sz="1800" b="0" i="0" dirty="0">
                <a:solidFill>
                  <a:srgbClr val="63764C"/>
                </a:solidFill>
                <a:effectLst/>
              </a:rPr>
              <a:t> para que no se </a:t>
            </a:r>
            <a:r>
              <a:rPr lang="en-US" sz="1800" b="0" i="0" dirty="0" err="1">
                <a:solidFill>
                  <a:srgbClr val="63764C"/>
                </a:solidFill>
                <a:effectLst/>
              </a:rPr>
              <a:t>confundan</a:t>
            </a:r>
            <a:r>
              <a:rPr lang="en-US" sz="1800" b="0" i="0" dirty="0">
                <a:solidFill>
                  <a:srgbClr val="63764C"/>
                </a:solidFill>
                <a:effectLst/>
              </a:rPr>
              <a:t>.</a:t>
            </a:r>
          </a:p>
          <a:p>
            <a:r>
              <a:rPr lang="en-US" sz="1800" b="0" i="0" dirty="0">
                <a:solidFill>
                  <a:srgbClr val="63764C"/>
                </a:solidFill>
                <a:effectLst/>
              </a:rPr>
              <a:t>El </a:t>
            </a:r>
            <a:r>
              <a:rPr lang="en-US" sz="1800" b="0" i="0" dirty="0" err="1">
                <a:solidFill>
                  <a:srgbClr val="63764C"/>
                </a:solidFill>
                <a:effectLst/>
              </a:rPr>
              <a:t>curso</a:t>
            </a:r>
            <a:r>
              <a:rPr lang="en-US" sz="1800" b="0" i="0" dirty="0">
                <a:solidFill>
                  <a:srgbClr val="63764C"/>
                </a:solidFill>
                <a:effectLst/>
              </a:rPr>
              <a:t> </a:t>
            </a:r>
            <a:r>
              <a:rPr lang="en-US" sz="1800" b="0" i="0" dirty="0" err="1">
                <a:solidFill>
                  <a:srgbClr val="63764C"/>
                </a:solidFill>
                <a:effectLst/>
              </a:rPr>
              <a:t>retoma</a:t>
            </a:r>
            <a:r>
              <a:rPr lang="en-US" sz="1800" b="0" i="0" dirty="0">
                <a:solidFill>
                  <a:srgbClr val="63764C"/>
                </a:solidFill>
                <a:effectLst/>
              </a:rPr>
              <a:t> el </a:t>
            </a:r>
            <a:r>
              <a:rPr lang="en-US" sz="1800" b="0" i="0" dirty="0" err="1">
                <a:solidFill>
                  <a:srgbClr val="63764C"/>
                </a:solidFill>
                <a:effectLst/>
              </a:rPr>
              <a:t>trabajo</a:t>
            </a:r>
            <a:r>
              <a:rPr lang="en-US" sz="1800" b="0" i="0" dirty="0">
                <a:solidFill>
                  <a:srgbClr val="63764C"/>
                </a:solidFill>
                <a:effectLst/>
              </a:rPr>
              <a:t>, </a:t>
            </a:r>
            <a:r>
              <a:rPr lang="en-US" sz="1800" b="0" i="0" dirty="0" err="1">
                <a:solidFill>
                  <a:srgbClr val="63764C"/>
                </a:solidFill>
                <a:effectLst/>
              </a:rPr>
              <a:t>pero</a:t>
            </a:r>
            <a:r>
              <a:rPr lang="en-US" sz="1800" b="0" i="0" dirty="0">
                <a:solidFill>
                  <a:srgbClr val="63764C"/>
                </a:solidFill>
                <a:effectLst/>
              </a:rPr>
              <a:t> las </a:t>
            </a:r>
            <a:r>
              <a:rPr lang="en-US" sz="1800" b="0" i="0" dirty="0" err="1">
                <a:solidFill>
                  <a:srgbClr val="63764C"/>
                </a:solidFill>
                <a:effectLst/>
              </a:rPr>
              <a:t>confusiones</a:t>
            </a:r>
            <a:r>
              <a:rPr lang="en-US" sz="1800" b="0" i="0" dirty="0">
                <a:solidFill>
                  <a:srgbClr val="63764C"/>
                </a:solidFill>
                <a:effectLst/>
              </a:rPr>
              <a:t> </a:t>
            </a:r>
            <a:r>
              <a:rPr lang="en-US" sz="1800" b="0" i="0" dirty="0" err="1">
                <a:solidFill>
                  <a:srgbClr val="63764C"/>
                </a:solidFill>
                <a:effectLst/>
              </a:rPr>
              <a:t>continúan</a:t>
            </a:r>
            <a:r>
              <a:rPr lang="en-US" sz="1800" b="0" i="0" dirty="0">
                <a:solidFill>
                  <a:srgbClr val="63764C"/>
                </a:solidFill>
                <a:effectLst/>
              </a:rPr>
              <a:t> y las </a:t>
            </a:r>
            <a:r>
              <a:rPr lang="en-US" sz="1800" b="0" i="0" dirty="0" err="1">
                <a:solidFill>
                  <a:srgbClr val="63764C"/>
                </a:solidFill>
                <a:effectLst/>
              </a:rPr>
              <a:t>preguntas</a:t>
            </a:r>
            <a:r>
              <a:rPr lang="en-US" sz="1800" b="0" i="0" dirty="0">
                <a:solidFill>
                  <a:srgbClr val="63764C"/>
                </a:solidFill>
                <a:effectLst/>
              </a:rPr>
              <a:t> al </a:t>
            </a:r>
            <a:r>
              <a:rPr lang="en-US" sz="1800" b="0" i="0" dirty="0" err="1">
                <a:solidFill>
                  <a:srgbClr val="63764C"/>
                </a:solidFill>
                <a:effectLst/>
              </a:rPr>
              <a:t>docente</a:t>
            </a:r>
            <a:r>
              <a:rPr lang="en-US" sz="1800" b="0" i="0" dirty="0">
                <a:solidFill>
                  <a:srgbClr val="63764C"/>
                </a:solidFill>
                <a:effectLst/>
              </a:rPr>
              <a:t> </a:t>
            </a:r>
            <a:r>
              <a:rPr lang="en-US" sz="1800" b="0" i="0" dirty="0" err="1">
                <a:solidFill>
                  <a:srgbClr val="63764C"/>
                </a:solidFill>
                <a:effectLst/>
              </a:rPr>
              <a:t>también</a:t>
            </a:r>
            <a:r>
              <a:rPr lang="en-US" sz="1800" b="0" i="0" dirty="0">
                <a:solidFill>
                  <a:srgbClr val="63764C"/>
                </a:solidFill>
                <a:effectLst/>
              </a:rPr>
              <a:t>. El </a:t>
            </a:r>
            <a:r>
              <a:rPr lang="en-US" sz="1800" b="0" i="0" dirty="0" err="1">
                <a:solidFill>
                  <a:srgbClr val="63764C"/>
                </a:solidFill>
                <a:effectLst/>
              </a:rPr>
              <a:t>docente</a:t>
            </a:r>
            <a:r>
              <a:rPr lang="en-US" sz="1800" b="0" i="0" dirty="0">
                <a:solidFill>
                  <a:srgbClr val="63764C"/>
                </a:solidFill>
                <a:effectLst/>
              </a:rPr>
              <a:t> se da </a:t>
            </a:r>
            <a:r>
              <a:rPr lang="en-US" sz="1800" b="0" i="0" dirty="0" err="1">
                <a:solidFill>
                  <a:srgbClr val="63764C"/>
                </a:solidFill>
                <a:effectLst/>
              </a:rPr>
              <a:t>cuenta</a:t>
            </a:r>
            <a:r>
              <a:rPr lang="en-US" sz="1800" b="0" i="0" dirty="0">
                <a:solidFill>
                  <a:srgbClr val="63764C"/>
                </a:solidFill>
                <a:effectLst/>
              </a:rPr>
              <a:t> que el </a:t>
            </a:r>
            <a:r>
              <a:rPr lang="en-US" sz="1800" b="0" i="0" dirty="0" err="1">
                <a:solidFill>
                  <a:srgbClr val="63764C"/>
                </a:solidFill>
                <a:effectLst/>
              </a:rPr>
              <a:t>repaso</a:t>
            </a:r>
            <a:r>
              <a:rPr lang="en-US" sz="1800" b="0" i="0" dirty="0">
                <a:solidFill>
                  <a:srgbClr val="63764C"/>
                </a:solidFill>
                <a:effectLst/>
              </a:rPr>
              <a:t> no </a:t>
            </a:r>
            <a:r>
              <a:rPr lang="en-US" sz="1800" b="0" i="0" dirty="0" err="1">
                <a:solidFill>
                  <a:srgbClr val="63764C"/>
                </a:solidFill>
                <a:effectLst/>
              </a:rPr>
              <a:t>fue</a:t>
            </a:r>
            <a:r>
              <a:rPr lang="en-US" sz="1800" b="0" i="0" dirty="0">
                <a:solidFill>
                  <a:srgbClr val="63764C"/>
                </a:solidFill>
                <a:effectLst/>
              </a:rPr>
              <a:t> </a:t>
            </a:r>
            <a:r>
              <a:rPr lang="en-US" sz="1800" b="0" i="0" dirty="0" err="1">
                <a:solidFill>
                  <a:srgbClr val="63764C"/>
                </a:solidFill>
                <a:effectLst/>
              </a:rPr>
              <a:t>suficiente</a:t>
            </a:r>
            <a:r>
              <a:rPr lang="en-US" sz="1800" b="0" i="0" dirty="0">
                <a:solidFill>
                  <a:srgbClr val="63764C"/>
                </a:solidFill>
                <a:effectLst/>
              </a:rPr>
              <a:t>, </a:t>
            </a:r>
            <a:r>
              <a:rPr lang="en-US" sz="1800" b="0" i="0" dirty="0" err="1">
                <a:solidFill>
                  <a:srgbClr val="63764C"/>
                </a:solidFill>
                <a:effectLst/>
              </a:rPr>
              <a:t>pero</a:t>
            </a:r>
            <a:r>
              <a:rPr lang="en-US" sz="1800" b="0" i="0" dirty="0">
                <a:solidFill>
                  <a:srgbClr val="63764C"/>
                </a:solidFill>
                <a:effectLst/>
              </a:rPr>
              <a:t> como no le </a:t>
            </a:r>
            <a:r>
              <a:rPr lang="en-US" sz="1800" b="0" i="0" dirty="0" err="1">
                <a:solidFill>
                  <a:srgbClr val="63764C"/>
                </a:solidFill>
                <a:effectLst/>
              </a:rPr>
              <a:t>queda</a:t>
            </a:r>
            <a:r>
              <a:rPr lang="en-US" sz="1800" b="0" i="0" dirty="0">
                <a:solidFill>
                  <a:srgbClr val="63764C"/>
                </a:solidFill>
                <a:effectLst/>
              </a:rPr>
              <a:t> </a:t>
            </a:r>
            <a:r>
              <a:rPr lang="en-US" sz="1800" b="0" i="0" dirty="0" err="1">
                <a:solidFill>
                  <a:srgbClr val="63764C"/>
                </a:solidFill>
                <a:effectLst/>
              </a:rPr>
              <a:t>más</a:t>
            </a:r>
            <a:r>
              <a:rPr lang="en-US" sz="1800" b="0" i="0" dirty="0">
                <a:solidFill>
                  <a:srgbClr val="63764C"/>
                </a:solidFill>
                <a:effectLst/>
              </a:rPr>
              <a:t> </a:t>
            </a:r>
            <a:r>
              <a:rPr lang="en-US" sz="1800" b="0" i="0" dirty="0" err="1">
                <a:solidFill>
                  <a:srgbClr val="63764C"/>
                </a:solidFill>
                <a:effectLst/>
              </a:rPr>
              <a:t>tiempo</a:t>
            </a:r>
            <a:r>
              <a:rPr lang="en-US" sz="1800" b="0" i="0" dirty="0">
                <a:solidFill>
                  <a:srgbClr val="63764C"/>
                </a:solidFill>
                <a:effectLst/>
              </a:rPr>
              <a:t>, decide </a:t>
            </a:r>
            <a:r>
              <a:rPr lang="en-US" sz="1800" b="0" i="0" dirty="0" err="1">
                <a:solidFill>
                  <a:srgbClr val="63764C"/>
                </a:solidFill>
                <a:effectLst/>
              </a:rPr>
              <a:t>él</a:t>
            </a:r>
            <a:r>
              <a:rPr lang="en-US" sz="1800" b="0" i="0" dirty="0">
                <a:solidFill>
                  <a:srgbClr val="63764C"/>
                </a:solidFill>
                <a:effectLst/>
              </a:rPr>
              <a:t> </a:t>
            </a:r>
            <a:r>
              <a:rPr lang="en-US" sz="1800" b="0" i="0" dirty="0" err="1">
                <a:solidFill>
                  <a:srgbClr val="63764C"/>
                </a:solidFill>
                <a:effectLst/>
              </a:rPr>
              <a:t>mismo</a:t>
            </a:r>
            <a:r>
              <a:rPr lang="en-US" sz="1800" b="0" i="0" dirty="0">
                <a:solidFill>
                  <a:srgbClr val="63764C"/>
                </a:solidFill>
                <a:effectLst/>
              </a:rPr>
              <a:t> </a:t>
            </a:r>
            <a:r>
              <a:rPr lang="en-US" sz="1800" b="0" i="0" dirty="0" err="1">
                <a:solidFill>
                  <a:srgbClr val="63764C"/>
                </a:solidFill>
                <a:effectLst/>
              </a:rPr>
              <a:t>ayudar</a:t>
            </a:r>
            <a:r>
              <a:rPr lang="en-US" sz="1800" b="0" i="0" dirty="0">
                <a:solidFill>
                  <a:srgbClr val="63764C"/>
                </a:solidFill>
                <a:effectLst/>
              </a:rPr>
              <a:t> a </a:t>
            </a:r>
            <a:r>
              <a:rPr lang="en-US" sz="1800" b="0" i="0" dirty="0" err="1">
                <a:solidFill>
                  <a:srgbClr val="63764C"/>
                </a:solidFill>
                <a:effectLst/>
              </a:rPr>
              <a:t>buscar</a:t>
            </a:r>
            <a:r>
              <a:rPr lang="en-US" sz="1800" b="0" i="0" dirty="0">
                <a:solidFill>
                  <a:srgbClr val="63764C"/>
                </a:solidFill>
                <a:effectLst/>
              </a:rPr>
              <a:t> los puntos en el </a:t>
            </a:r>
            <a:r>
              <a:rPr lang="en-US" sz="1800" b="0" i="0" dirty="0" err="1">
                <a:solidFill>
                  <a:srgbClr val="63764C"/>
                </a:solidFill>
                <a:effectLst/>
              </a:rPr>
              <a:t>mapa</a:t>
            </a:r>
            <a:r>
              <a:rPr lang="en-US" sz="1800" b="0" i="0" dirty="0">
                <a:solidFill>
                  <a:srgbClr val="63764C"/>
                </a:solidFill>
                <a:effectLst/>
              </a:rPr>
              <a:t>.</a:t>
            </a:r>
          </a:p>
          <a:p>
            <a:pPr marL="0"/>
            <a:endParaRPr lang="en-US" sz="1800" b="0" i="0" dirty="0">
              <a:solidFill>
                <a:srgbClr val="63764C"/>
              </a:solidFill>
              <a:effectLst/>
            </a:endParaRPr>
          </a:p>
          <a:p>
            <a:endParaRPr lang="en-US" sz="1800" dirty="0">
              <a:solidFill>
                <a:srgbClr val="63764C"/>
              </a:solidFill>
            </a:endParaRPr>
          </a:p>
        </p:txBody>
      </p:sp>
      <p:sp>
        <p:nvSpPr>
          <p:cNvPr id="14" name="Rectangle 13">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6376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La cuenca del Mediterráneo sufre una grave degradación ambiental">
            <a:extLst>
              <a:ext uri="{FF2B5EF4-FFF2-40B4-BE49-F238E27FC236}">
                <a16:creationId xmlns:a16="http://schemas.microsoft.com/office/drawing/2014/main" id="{A1E456B5-F6E2-44C6-8AAA-A24AF863E3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223" r="35008" b="1"/>
          <a:stretch/>
        </p:blipFill>
        <p:spPr bwMode="auto">
          <a:xfrm>
            <a:off x="7523826" y="862763"/>
            <a:ext cx="3788081" cy="5151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642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AE89368-040D-46F0-B22A-E25CE10549E0}"/>
              </a:ext>
            </a:extLst>
          </p:cNvPr>
          <p:cNvSpPr txBox="1"/>
          <p:nvPr/>
        </p:nvSpPr>
        <p:spPr>
          <a:xfrm>
            <a:off x="284501" y="212370"/>
            <a:ext cx="11336785" cy="5078313"/>
          </a:xfrm>
          <a:prstGeom prst="rect">
            <a:avLst/>
          </a:prstGeom>
          <a:solidFill>
            <a:schemeClr val="accent5">
              <a:lumMod val="20000"/>
              <a:lumOff val="80000"/>
            </a:schemeClr>
          </a:solidFill>
          <a:ln>
            <a:solidFill>
              <a:schemeClr val="accent5">
                <a:lumMod val="75000"/>
              </a:schemeClr>
            </a:solidFill>
          </a:ln>
        </p:spPr>
        <p:txBody>
          <a:bodyPr wrap="square">
            <a:spAutoFit/>
          </a:bodyPr>
          <a:lstStyle/>
          <a:p>
            <a:pPr algn="just"/>
            <a:r>
              <a:rPr lang="es-ES" b="1" i="0" dirty="0">
                <a:effectLst/>
              </a:rPr>
              <a:t>Analicemos el ejemplo</a:t>
            </a:r>
          </a:p>
          <a:p>
            <a:pPr algn="just"/>
            <a:endParaRPr lang="es-ES" b="1" i="0" dirty="0">
              <a:effectLst/>
            </a:endParaRPr>
          </a:p>
          <a:p>
            <a:pPr algn="just"/>
            <a:r>
              <a:rPr lang="es-ES" b="1" i="0" dirty="0">
                <a:solidFill>
                  <a:srgbClr val="333333"/>
                </a:solidFill>
                <a:effectLst/>
              </a:rPr>
              <a:t>A partir del error ¿Cómo retroalimenta el docente a sus alumnos?</a:t>
            </a:r>
          </a:p>
          <a:p>
            <a:pPr algn="just"/>
            <a:endParaRPr lang="es-ES" b="0" i="0" dirty="0">
              <a:solidFill>
                <a:srgbClr val="333333"/>
              </a:solidFill>
              <a:effectLst/>
            </a:endParaRPr>
          </a:p>
          <a:p>
            <a:pPr algn="just"/>
            <a:r>
              <a:rPr lang="es-ES" b="0" i="0" dirty="0">
                <a:solidFill>
                  <a:srgbClr val="333333"/>
                </a:solidFill>
                <a:effectLst/>
              </a:rPr>
              <a:t>Frente a las  preguntas de los alumnos como: </a:t>
            </a:r>
          </a:p>
          <a:p>
            <a:pPr algn="just"/>
            <a:endParaRPr lang="es-ES" b="0" i="0" dirty="0">
              <a:solidFill>
                <a:srgbClr val="333333"/>
              </a:solidFill>
              <a:effectLst/>
            </a:endParaRPr>
          </a:p>
          <a:p>
            <a:pPr algn="just"/>
            <a:r>
              <a:rPr lang="es-ES" b="0" i="0" dirty="0">
                <a:solidFill>
                  <a:srgbClr val="333333"/>
                </a:solidFill>
                <a:effectLst/>
              </a:rPr>
              <a:t>“¿Dónde está el Mar Mediterráneo?” o “¡No encuentro la Península de los Balcanes!” el docente decide hacer un repaso en el que los niños y niñas deben poner en juego su manejo de información respecto de la situación geográfica de las culturas griega y romana. Sin embargo, los alumnos siguen sin poder realizar la actividad.</a:t>
            </a:r>
          </a:p>
          <a:p>
            <a:pPr algn="just"/>
            <a:endParaRPr lang="es-ES" b="0" i="0" dirty="0">
              <a:solidFill>
                <a:srgbClr val="333333"/>
              </a:solidFill>
              <a:effectLst/>
            </a:endParaRPr>
          </a:p>
          <a:p>
            <a:pPr algn="just"/>
            <a:r>
              <a:rPr lang="es-ES" b="0" i="0" dirty="0">
                <a:solidFill>
                  <a:srgbClr val="333333"/>
                </a:solidFill>
                <a:effectLst/>
              </a:rPr>
              <a:t>Repasar contenidos referidos a la ubicación geográfica de estos puntos no resultó efectivo, probablemente porque si bien manejan la información relacionada con el relieve de Grecia y Roma, </a:t>
            </a:r>
            <a:r>
              <a:rPr lang="es-ES" b="1" i="0" dirty="0">
                <a:solidFill>
                  <a:srgbClr val="333333"/>
                </a:solidFill>
                <a:effectLst/>
              </a:rPr>
              <a:t>su verdadera dificultad está asociada a la habilidad de ubicar los puntos en el mapa.</a:t>
            </a:r>
          </a:p>
          <a:p>
            <a:pPr algn="just"/>
            <a:endParaRPr lang="es-ES" b="0" i="0" dirty="0">
              <a:solidFill>
                <a:srgbClr val="333333"/>
              </a:solidFill>
              <a:effectLst/>
            </a:endParaRPr>
          </a:p>
          <a:p>
            <a:pPr algn="just"/>
            <a:r>
              <a:rPr lang="es-ES" b="0" i="0" dirty="0">
                <a:solidFill>
                  <a:srgbClr val="333333"/>
                </a:solidFill>
                <a:effectLst/>
              </a:rPr>
              <a:t>Así, en este caso, puede que el docente no haya identificado adecuadamente la razón de las dificultades que observó en la actividad, por lo que la estrategia que usó para abordarlas no fue efectiva.</a:t>
            </a:r>
          </a:p>
          <a:p>
            <a:pPr algn="just"/>
            <a:endParaRPr lang="es-ES" b="0" i="0" dirty="0">
              <a:solidFill>
                <a:srgbClr val="333333"/>
              </a:solidFill>
              <a:effectLst/>
            </a:endParaRPr>
          </a:p>
          <a:p>
            <a:pPr algn="just"/>
            <a:r>
              <a:rPr lang="es-ES" b="1" i="0" dirty="0">
                <a:solidFill>
                  <a:srgbClr val="333333"/>
                </a:solidFill>
                <a:effectLst/>
              </a:rPr>
              <a:t>El docente ¿De qué otra forma podría haber retroalimentado?</a:t>
            </a:r>
            <a:endParaRPr lang="es-ES" b="0" i="0" dirty="0">
              <a:solidFill>
                <a:srgbClr val="333333"/>
              </a:solidFill>
              <a:effectLst/>
            </a:endParaRPr>
          </a:p>
        </p:txBody>
      </p:sp>
      <p:pic>
        <p:nvPicPr>
          <p:cNvPr id="6148" name="Picture 4" descr="SÉPTIMO AÑO BÁSICO, SEGUNDO SEMESTRE: Civilizaciones De La Cuenca Del  Mediterráneo">
            <a:extLst>
              <a:ext uri="{FF2B5EF4-FFF2-40B4-BE49-F238E27FC236}">
                <a16:creationId xmlns:a16="http://schemas.microsoft.com/office/drawing/2014/main" id="{A8E7BD37-4275-4F99-BC97-8C65ABDD7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5874" y="4591270"/>
            <a:ext cx="2352130" cy="1916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403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9D64543-8AAB-44DC-80B1-E2F5736B1FB9}"/>
              </a:ext>
            </a:extLst>
          </p:cNvPr>
          <p:cNvSpPr txBox="1"/>
          <p:nvPr/>
        </p:nvSpPr>
        <p:spPr>
          <a:xfrm>
            <a:off x="211029" y="281255"/>
            <a:ext cx="11769942" cy="4619854"/>
          </a:xfrm>
          <a:prstGeom prst="rect">
            <a:avLst/>
          </a:prstGeom>
          <a:solidFill>
            <a:schemeClr val="bg2"/>
          </a:solidFill>
          <a:ln>
            <a:solidFill>
              <a:schemeClr val="accent5">
                <a:lumMod val="75000"/>
              </a:schemeClr>
            </a:solidFill>
          </a:ln>
        </p:spPr>
        <p:txBody>
          <a:bodyPr wrap="square">
            <a:spAutoFit/>
          </a:bodyPr>
          <a:lstStyle/>
          <a:p>
            <a:pPr algn="l">
              <a:lnSpc>
                <a:spcPct val="150000"/>
              </a:lnSpc>
            </a:pPr>
            <a:r>
              <a:rPr lang="es-ES" b="0" i="0" dirty="0">
                <a:solidFill>
                  <a:srgbClr val="333333"/>
                </a:solidFill>
                <a:effectLst/>
              </a:rPr>
              <a:t>El docente podría haber preguntado más específicamente a cada alumno para indagar en la causa de la dificultad y una vez detectada decidir cuál era la acción más adecuada para ayudar al estudiante, en este caso, para que los alumnos se ubicaran en el mapa que están trabajando. Para ello, podría haberle dado pistas para que reconocieran los puntos cardinales y los determinados relieves (penínsulas, islas, continentes, océanos y mares).</a:t>
            </a:r>
          </a:p>
          <a:p>
            <a:pPr algn="l">
              <a:lnSpc>
                <a:spcPct val="150000"/>
              </a:lnSpc>
            </a:pPr>
            <a:r>
              <a:rPr lang="es-ES" b="0" i="0" dirty="0">
                <a:solidFill>
                  <a:srgbClr val="333333"/>
                </a:solidFill>
                <a:effectLst/>
              </a:rPr>
              <a:t>Con esta información, sus estudiantes podrían aplicar los conocimientos que ya poseen, observando el mapa y mediados a través de preguntas del docente, como:</a:t>
            </a:r>
          </a:p>
          <a:p>
            <a:pPr algn="l">
              <a:lnSpc>
                <a:spcPct val="150000"/>
              </a:lnSpc>
              <a:buFont typeface="Arial" panose="020B0604020202020204" pitchFamily="34" charset="0"/>
              <a:buChar char="•"/>
            </a:pPr>
            <a:r>
              <a:rPr lang="es-ES" b="0" i="0" dirty="0">
                <a:solidFill>
                  <a:srgbClr val="333333"/>
                </a:solidFill>
                <a:effectLst/>
              </a:rPr>
              <a:t>Tenemos aquí los mares Egeo, Tirreno y Mediterráneo. ¿Cuál será entonces la Península de los Balcanes?, ¿qué puntos de referencia nos permiten ubicarla?</a:t>
            </a:r>
          </a:p>
          <a:p>
            <a:pPr algn="l">
              <a:lnSpc>
                <a:spcPct val="150000"/>
              </a:lnSpc>
              <a:buFont typeface="Arial" panose="020B0604020202020204" pitchFamily="34" charset="0"/>
              <a:buChar char="•"/>
            </a:pPr>
            <a:r>
              <a:rPr lang="es-ES" b="0" i="0" dirty="0">
                <a:solidFill>
                  <a:srgbClr val="333333"/>
                </a:solidFill>
                <a:effectLst/>
              </a:rPr>
              <a:t>Si ya ubicamos la Península de los Balcanes, ¿hacia dónde se ubica la Península Itálica?</a:t>
            </a:r>
          </a:p>
          <a:p>
            <a:pPr algn="l">
              <a:lnSpc>
                <a:spcPct val="150000"/>
              </a:lnSpc>
            </a:pPr>
            <a:r>
              <a:rPr lang="es-ES" b="0" i="0" dirty="0">
                <a:solidFill>
                  <a:srgbClr val="333333"/>
                </a:solidFill>
                <a:effectLst/>
              </a:rPr>
              <a:t>Con estas preguntas el docente estaría </a:t>
            </a:r>
            <a:r>
              <a:rPr lang="es-ES" b="1" i="0" dirty="0">
                <a:solidFill>
                  <a:srgbClr val="333333"/>
                </a:solidFill>
                <a:effectLst/>
              </a:rPr>
              <a:t>abordando la habilidad para ubicarse espacialmente</a:t>
            </a:r>
            <a:r>
              <a:rPr lang="es-ES" b="0" i="0" dirty="0">
                <a:solidFill>
                  <a:srgbClr val="333333"/>
                </a:solidFill>
                <a:effectLst/>
              </a:rPr>
              <a:t> </a:t>
            </a:r>
            <a:r>
              <a:rPr lang="es-ES" b="1" i="0" dirty="0">
                <a:solidFill>
                  <a:srgbClr val="333333"/>
                </a:solidFill>
                <a:effectLst/>
              </a:rPr>
              <a:t>en un mapa,</a:t>
            </a:r>
            <a:r>
              <a:rPr lang="es-ES" b="0" i="0" dirty="0">
                <a:solidFill>
                  <a:srgbClr val="333333"/>
                </a:solidFill>
                <a:effectLst/>
              </a:rPr>
              <a:t> que es la razón por la que sus estudiantes presentaron dificultades para desarrollar la actividad.</a:t>
            </a:r>
          </a:p>
        </p:txBody>
      </p:sp>
      <p:pic>
        <p:nvPicPr>
          <p:cNvPr id="20484" name="Picture 4" descr="Mapa Político De La Región Del Mar Mediterráneo Ilustración del Vector -  Ilustración de mapa, mediterráneo: 53897289">
            <a:extLst>
              <a:ext uri="{FF2B5EF4-FFF2-40B4-BE49-F238E27FC236}">
                <a16:creationId xmlns:a16="http://schemas.microsoft.com/office/drawing/2014/main" id="{A1386CF2-2AF3-4354-9DED-91F907DA8C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7389" y="4651899"/>
            <a:ext cx="3643582" cy="179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414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A0F654-F202-4BA4-8224-92685B5D3063}"/>
              </a:ext>
            </a:extLst>
          </p:cNvPr>
          <p:cNvSpPr>
            <a:spLocks noChangeArrowheads="1"/>
          </p:cNvSpPr>
          <p:nvPr/>
        </p:nvSpPr>
        <p:spPr bwMode="auto">
          <a:xfrm>
            <a:off x="390617" y="859630"/>
            <a:ext cx="11549849" cy="41857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Florencia, docente de cuarto básico, enseñó a sumar y restar fracciones con igual denominador a sus estudiantes.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Ahora ellos están resolviendo una guía con ejercicios y problemas de aplicación. La docente se pasea y escucha a Francisco explicándole a Tomás cómo resolver el ejercicio:</a:t>
            </a:r>
            <a:endParaRPr kumimoji="0" lang="es-CL" altLang="es-CL"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0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r>
              <a:rPr kumimoji="0" lang="es-CL" altLang="es-CL" sz="37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3700" b="0" i="0" u="none" strike="noStrike" cap="none" normalizeH="0" baseline="0" dirty="0">
              <a:ln>
                <a:noFill/>
              </a:ln>
              <a:solidFill>
                <a:srgbClr val="333333"/>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Mira, yo sumo el 2 y el 3 y, luego, los ochos. Y ya está. ¿Qué te parece?</a:t>
            </a:r>
          </a:p>
          <a:p>
            <a:pPr marL="0" marR="0" lvl="0" indent="0" algn="l" defTabSz="914400" rtl="0" eaLnBrk="0" fontAlgn="base" latinLnBrk="0" hangingPunct="0">
              <a:lnSpc>
                <a:spcPct val="100000"/>
              </a:lnSpc>
              <a:spcBef>
                <a:spcPct val="0"/>
              </a:spcBef>
              <a:spcAft>
                <a:spcPct val="0"/>
              </a:spcAft>
              <a:buClrTx/>
              <a:buSzTx/>
              <a:buFontTx/>
              <a:buNone/>
              <a:tabLst/>
            </a:pPr>
            <a:b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b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Sí…a mí también me dio         , dice Tomás.</a:t>
            </a: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La docente al pasar por su lugar los escucha y les dice:</a:t>
            </a:r>
            <a:endParaRPr kumimoji="0" lang="es-CL" altLang="es-CL"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¿Recuerdan lo que acabamos de ver? Solo se suman los numeradores, y el denominador se mantiene.</a:t>
            </a:r>
            <a:endParaRPr kumimoji="0" lang="es-CL" altLang="es-CL"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b="0" i="0" u="none" strike="noStrike" cap="none" normalizeH="0" baseline="0" dirty="0">
                <a:ln>
                  <a:noFill/>
                </a:ln>
                <a:solidFill>
                  <a:srgbClr val="333333"/>
                </a:solidFill>
                <a:effectLst/>
                <a:latin typeface="Arial" panose="020B0604020202020204" pitchFamily="34" charset="0"/>
                <a:cs typeface="Arial" panose="020B0604020202020204" pitchFamily="34" charset="0"/>
              </a:rPr>
              <a:t>La docente realiza el siguiente dibujo y señala:</a:t>
            </a:r>
            <a:endParaRPr kumimoji="0" lang="es-CL" altLang="es-CL"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CL" altLang="es-CL" sz="1800" b="0" i="0" u="none" strike="noStrike" cap="none" normalizeH="0" baseline="0" dirty="0">
                <a:ln>
                  <a:noFill/>
                </a:ln>
                <a:solidFill>
                  <a:schemeClr val="tx1"/>
                </a:solidFill>
                <a:effectLst/>
                <a:latin typeface="Arial" panose="020B0604020202020204" pitchFamily="34" charset="0"/>
              </a:rPr>
            </a:br>
            <a:endParaRPr kumimoji="0" lang="es-CL" altLang="es-CL" sz="1800" b="0" i="0" u="none" strike="noStrike" cap="none" normalizeH="0" baseline="0" dirty="0">
              <a:ln>
                <a:noFill/>
              </a:ln>
              <a:solidFill>
                <a:schemeClr val="tx1"/>
              </a:solidFill>
              <a:effectLst/>
              <a:latin typeface="Arial" panose="020B0604020202020204" pitchFamily="34" charset="0"/>
            </a:endParaRPr>
          </a:p>
        </p:txBody>
      </p:sp>
      <p:pic>
        <p:nvPicPr>
          <p:cNvPr id="21506" name="Picture 2">
            <a:extLst>
              <a:ext uri="{FF2B5EF4-FFF2-40B4-BE49-F238E27FC236}">
                <a16:creationId xmlns:a16="http://schemas.microsoft.com/office/drawing/2014/main" id="{D9315200-D814-410F-9FB3-0406669894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3187" y="1730924"/>
            <a:ext cx="1058172" cy="900876"/>
          </a:xfrm>
          <a:prstGeom prst="rect">
            <a:avLst/>
          </a:prstGeom>
          <a:noFill/>
          <a:extLst>
            <a:ext uri="{909E8E84-426E-40DD-AFC4-6F175D3DCCD1}">
              <a14:hiddenFill xmlns:a14="http://schemas.microsoft.com/office/drawing/2010/main">
                <a:solidFill>
                  <a:srgbClr val="FFFFFF"/>
                </a:solidFill>
              </a14:hiddenFill>
            </a:ext>
          </a:extLst>
        </p:spPr>
      </p:pic>
      <p:pic>
        <p:nvPicPr>
          <p:cNvPr id="21507" name="Picture 3">
            <a:extLst>
              <a:ext uri="{FF2B5EF4-FFF2-40B4-BE49-F238E27FC236}">
                <a16:creationId xmlns:a16="http://schemas.microsoft.com/office/drawing/2014/main" id="{0B545F71-D4BB-4CAE-9D09-DD23737C4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6590" y="3215177"/>
            <a:ext cx="427644" cy="427646"/>
          </a:xfrm>
          <a:prstGeom prst="rect">
            <a:avLst/>
          </a:prstGeom>
          <a:noFill/>
          <a:extLst>
            <a:ext uri="{909E8E84-426E-40DD-AFC4-6F175D3DCCD1}">
              <a14:hiddenFill xmlns:a14="http://schemas.microsoft.com/office/drawing/2010/main">
                <a:solidFill>
                  <a:srgbClr val="FFFFFF"/>
                </a:solidFill>
              </a14:hiddenFill>
            </a:ext>
          </a:extLst>
        </p:spPr>
      </p:pic>
      <p:pic>
        <p:nvPicPr>
          <p:cNvPr id="21509" name="Picture 5">
            <a:extLst>
              <a:ext uri="{FF2B5EF4-FFF2-40B4-BE49-F238E27FC236}">
                <a16:creationId xmlns:a16="http://schemas.microsoft.com/office/drawing/2014/main" id="{2314A99A-B6F2-4E0F-95E7-F0333AFE56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497" y="4545274"/>
            <a:ext cx="1123950" cy="103822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7F77A08-82E5-45DA-B2E6-BF82A57C00C4}"/>
              </a:ext>
            </a:extLst>
          </p:cNvPr>
          <p:cNvSpPr txBox="1"/>
          <p:nvPr/>
        </p:nvSpPr>
        <p:spPr>
          <a:xfrm>
            <a:off x="2026327" y="4545274"/>
            <a:ext cx="9070760" cy="369332"/>
          </a:xfrm>
          <a:prstGeom prst="rect">
            <a:avLst/>
          </a:prstGeom>
          <a:noFill/>
        </p:spPr>
        <p:txBody>
          <a:bodyPr wrap="square">
            <a:spAutoFit/>
          </a:bodyPr>
          <a:lstStyle/>
          <a:p>
            <a:r>
              <a:rPr lang="es-ES" b="0" i="0" dirty="0">
                <a:solidFill>
                  <a:srgbClr val="333333"/>
                </a:solidFill>
                <a:effectLst/>
                <a:latin typeface="Arial" panose="020B0604020202020204" pitchFamily="34" charset="0"/>
              </a:rPr>
              <a:t>– Miren, aquí es donde pintamos de colores diferentes, 2 partes y luego 3.</a:t>
            </a:r>
            <a:endParaRPr lang="es-CL" dirty="0"/>
          </a:p>
        </p:txBody>
      </p:sp>
      <p:pic>
        <p:nvPicPr>
          <p:cNvPr id="21511" name="Picture 7">
            <a:extLst>
              <a:ext uri="{FF2B5EF4-FFF2-40B4-BE49-F238E27FC236}">
                <a16:creationId xmlns:a16="http://schemas.microsoft.com/office/drawing/2014/main" id="{D49F4016-E2DD-4385-B90A-1D35E88276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5976" y="4424068"/>
            <a:ext cx="952500" cy="981075"/>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8A6652B9-D95C-4368-9E79-8C163B912292}"/>
              </a:ext>
            </a:extLst>
          </p:cNvPr>
          <p:cNvSpPr txBox="1"/>
          <p:nvPr/>
        </p:nvSpPr>
        <p:spPr>
          <a:xfrm>
            <a:off x="390618" y="5526349"/>
            <a:ext cx="11549848" cy="923330"/>
          </a:xfrm>
          <a:prstGeom prst="rect">
            <a:avLst/>
          </a:prstGeom>
          <a:noFill/>
          <a:ln>
            <a:solidFill>
              <a:schemeClr val="accent5">
                <a:lumMod val="75000"/>
              </a:schemeClr>
            </a:solidFill>
          </a:ln>
        </p:spPr>
        <p:txBody>
          <a:bodyPr wrap="square">
            <a:spAutoFit/>
          </a:bodyPr>
          <a:lstStyle/>
          <a:p>
            <a:pPr algn="l"/>
            <a:r>
              <a:rPr lang="es-ES" b="0" i="0" dirty="0">
                <a:solidFill>
                  <a:srgbClr val="333333"/>
                </a:solidFill>
                <a:effectLst/>
                <a:latin typeface="Arial" panose="020B0604020202020204" pitchFamily="34" charset="0"/>
              </a:rPr>
              <a:t>¿Se fijan? Ahora quedan cinco partes pintadas. Es decir, 5 octavos, que es la respuesta.</a:t>
            </a:r>
          </a:p>
          <a:p>
            <a:pPr algn="l"/>
            <a:r>
              <a:rPr lang="es-ES" b="0" i="0" dirty="0">
                <a:solidFill>
                  <a:srgbClr val="333333"/>
                </a:solidFill>
                <a:effectLst/>
                <a:latin typeface="Arial" panose="020B0604020202020204" pitchFamily="34" charset="0"/>
              </a:rPr>
              <a:t> </a:t>
            </a:r>
          </a:p>
          <a:p>
            <a:pPr algn="l"/>
            <a:r>
              <a:rPr lang="es-ES" b="0" i="0" dirty="0">
                <a:solidFill>
                  <a:srgbClr val="333333"/>
                </a:solidFill>
                <a:effectLst/>
                <a:latin typeface="Arial" panose="020B0604020202020204" pitchFamily="34" charset="0"/>
              </a:rPr>
              <a:t>Los estudiantes se miran y siguen completando la guía…</a:t>
            </a:r>
          </a:p>
        </p:txBody>
      </p:sp>
      <p:sp>
        <p:nvSpPr>
          <p:cNvPr id="5" name="CuadroTexto 4">
            <a:extLst>
              <a:ext uri="{FF2B5EF4-FFF2-40B4-BE49-F238E27FC236}">
                <a16:creationId xmlns:a16="http://schemas.microsoft.com/office/drawing/2014/main" id="{96746F7F-FB60-4168-B092-B156945EA595}"/>
              </a:ext>
            </a:extLst>
          </p:cNvPr>
          <p:cNvSpPr txBox="1"/>
          <p:nvPr/>
        </p:nvSpPr>
        <p:spPr>
          <a:xfrm>
            <a:off x="646497" y="346229"/>
            <a:ext cx="6739724" cy="382616"/>
          </a:xfrm>
          <a:prstGeom prst="rect">
            <a:avLst/>
          </a:prstGeom>
          <a:solidFill>
            <a:schemeClr val="accent5">
              <a:lumMod val="20000"/>
              <a:lumOff val="80000"/>
            </a:schemeClr>
          </a:solidFill>
          <a:ln>
            <a:solidFill>
              <a:schemeClr val="accent5">
                <a:lumMod val="75000"/>
              </a:schemeClr>
            </a:solidFill>
          </a:ln>
        </p:spPr>
        <p:txBody>
          <a:bodyPr wrap="square" rtlCol="0">
            <a:spAutoFit/>
          </a:bodyPr>
          <a:lstStyle/>
          <a:p>
            <a:r>
              <a:rPr lang="es-ES" dirty="0"/>
              <a:t>Otro ejemplo</a:t>
            </a:r>
            <a:endParaRPr lang="es-CL" dirty="0"/>
          </a:p>
        </p:txBody>
      </p:sp>
    </p:spTree>
    <p:extLst>
      <p:ext uri="{BB962C8B-B14F-4D97-AF65-F5344CB8AC3E}">
        <p14:creationId xmlns:p14="http://schemas.microsoft.com/office/powerpoint/2010/main" val="3372142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ADCDD48-40E0-4054-BE7A-8CB5E27E7455}"/>
              </a:ext>
            </a:extLst>
          </p:cNvPr>
          <p:cNvSpPr txBox="1"/>
          <p:nvPr/>
        </p:nvSpPr>
        <p:spPr>
          <a:xfrm>
            <a:off x="328473" y="615064"/>
            <a:ext cx="11434439" cy="4801314"/>
          </a:xfrm>
          <a:prstGeom prst="rect">
            <a:avLst/>
          </a:prstGeom>
          <a:solidFill>
            <a:schemeClr val="accent5">
              <a:lumMod val="20000"/>
              <a:lumOff val="80000"/>
            </a:schemeClr>
          </a:solidFill>
          <a:ln>
            <a:solidFill>
              <a:schemeClr val="accent5">
                <a:lumMod val="75000"/>
              </a:schemeClr>
            </a:solidFill>
          </a:ln>
        </p:spPr>
        <p:txBody>
          <a:bodyPr wrap="square">
            <a:spAutoFit/>
          </a:bodyPr>
          <a:lstStyle/>
          <a:p>
            <a:pPr algn="l"/>
            <a:r>
              <a:rPr lang="es-ES" b="1" i="0" dirty="0">
                <a:effectLst/>
                <a:latin typeface="Arial" panose="020B0604020202020204" pitchFamily="34" charset="0"/>
              </a:rPr>
              <a:t>Analicemos el ejemplo</a:t>
            </a:r>
          </a:p>
          <a:p>
            <a:pPr algn="l"/>
            <a:endParaRPr lang="es-ES" b="1" dirty="0">
              <a:latin typeface="Arial" panose="020B0604020202020204" pitchFamily="34" charset="0"/>
            </a:endParaRPr>
          </a:p>
          <a:p>
            <a:pPr algn="l"/>
            <a:endParaRPr lang="es-ES" b="0" i="0" dirty="0">
              <a:effectLst/>
              <a:latin typeface="Arial" panose="020B0604020202020204" pitchFamily="34" charset="0"/>
            </a:endParaRPr>
          </a:p>
          <a:p>
            <a:pPr algn="l"/>
            <a:r>
              <a:rPr lang="es-ES" b="1" i="0" dirty="0">
                <a:solidFill>
                  <a:srgbClr val="333333"/>
                </a:solidFill>
                <a:effectLst/>
                <a:latin typeface="Arial" panose="020B0604020202020204" pitchFamily="34" charset="0"/>
              </a:rPr>
              <a:t>¿Qué hace la docente frente al desempeño de los estudiantes?</a:t>
            </a: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La docente opta por recordar el procedimiento y demostrar gráficamente la suma de ambas fracciones, es decir, vuelve a explicar usando un medio gráfico. </a:t>
            </a:r>
          </a:p>
          <a:p>
            <a:pPr algn="l"/>
            <a:endParaRPr lang="es-ES" dirty="0">
              <a:solidFill>
                <a:srgbClr val="333333"/>
              </a:solidFill>
              <a:latin typeface="Arial" panose="020B0604020202020204" pitchFamily="34" charset="0"/>
            </a:endParaRPr>
          </a:p>
          <a:p>
            <a:pPr algn="l"/>
            <a:r>
              <a:rPr lang="es-ES" b="0" i="0" dirty="0">
                <a:solidFill>
                  <a:srgbClr val="333333"/>
                </a:solidFill>
                <a:effectLst/>
                <a:latin typeface="Arial" panose="020B0604020202020204" pitchFamily="34" charset="0"/>
              </a:rPr>
              <a:t>Con esta retroalimentación probablemente los niños podrán reproducir lo que hizo la docente, pero ¿</a:t>
            </a:r>
            <a:r>
              <a:rPr lang="es-ES" b="1" i="0" dirty="0">
                <a:solidFill>
                  <a:srgbClr val="333333"/>
                </a:solidFill>
                <a:effectLst/>
                <a:latin typeface="Arial" panose="020B0604020202020204" pitchFamily="34" charset="0"/>
              </a:rPr>
              <a:t>les</a:t>
            </a:r>
            <a:r>
              <a:rPr lang="es-ES" b="0" i="0" dirty="0">
                <a:solidFill>
                  <a:srgbClr val="333333"/>
                </a:solidFill>
                <a:effectLst/>
                <a:latin typeface="Arial" panose="020B0604020202020204" pitchFamily="34" charset="0"/>
              </a:rPr>
              <a:t> </a:t>
            </a:r>
            <a:r>
              <a:rPr lang="es-ES" b="1" i="0" dirty="0">
                <a:solidFill>
                  <a:srgbClr val="333333"/>
                </a:solidFill>
                <a:effectLst/>
                <a:latin typeface="Arial" panose="020B0604020202020204" pitchFamily="34" charset="0"/>
              </a:rPr>
              <a:t>permite profundizar sobre las fracciones y cómo esto se relaciona con los procedimientos para sumar y restar estos números?</a:t>
            </a:r>
          </a:p>
          <a:p>
            <a:pPr algn="l"/>
            <a:endParaRPr lang="es-ES" b="0" i="0" dirty="0">
              <a:solidFill>
                <a:srgbClr val="333333"/>
              </a:solidFill>
              <a:effectLst/>
              <a:latin typeface="Arial" panose="020B0604020202020204" pitchFamily="34" charset="0"/>
            </a:endParaRPr>
          </a:p>
          <a:p>
            <a:pPr algn="l"/>
            <a:r>
              <a:rPr lang="es-ES" b="0" i="0" dirty="0">
                <a:solidFill>
                  <a:srgbClr val="333333"/>
                </a:solidFill>
                <a:effectLst/>
                <a:latin typeface="Arial" panose="020B0604020202020204" pitchFamily="34" charset="0"/>
              </a:rPr>
              <a:t>Con esta retroalimentación ni los estudiantes ni la docente saben qué concepción errónea origina ese error.</a:t>
            </a:r>
          </a:p>
          <a:p>
            <a:pPr algn="l"/>
            <a:endParaRPr lang="es-ES" dirty="0">
              <a:solidFill>
                <a:srgbClr val="333333"/>
              </a:solidFill>
              <a:latin typeface="Arial" panose="020B0604020202020204" pitchFamily="34" charset="0"/>
            </a:endParaRPr>
          </a:p>
          <a:p>
            <a:pPr algn="l"/>
            <a:r>
              <a:rPr lang="es-ES" b="0" i="0" dirty="0">
                <a:solidFill>
                  <a:srgbClr val="333333"/>
                </a:solidFill>
                <a:effectLst/>
                <a:latin typeface="Arial" panose="020B0604020202020204" pitchFamily="34" charset="0"/>
              </a:rPr>
              <a:t> Tampoco se sabe si la retroalimentación les permite comprender por qué en las fracciones no se suman los denominadores. La docente pierde la oportunidad de indagar en lo que saben y no saben sus estudiantes y así orientar su aprendizaje en base a lo que aún no comprenden de las fracciones.</a:t>
            </a:r>
          </a:p>
        </p:txBody>
      </p:sp>
    </p:spTree>
    <p:extLst>
      <p:ext uri="{BB962C8B-B14F-4D97-AF65-F5344CB8AC3E}">
        <p14:creationId xmlns:p14="http://schemas.microsoft.com/office/powerpoint/2010/main" val="2058302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2B198D-4862-4E2E-A4EB-9DCAC0DA8A10}"/>
              </a:ext>
            </a:extLst>
          </p:cNvPr>
          <p:cNvSpPr txBox="1"/>
          <p:nvPr/>
        </p:nvSpPr>
        <p:spPr>
          <a:xfrm>
            <a:off x="730187" y="765944"/>
            <a:ext cx="10970581" cy="5078313"/>
          </a:xfrm>
          <a:prstGeom prst="rect">
            <a:avLst/>
          </a:prstGeom>
          <a:solidFill>
            <a:schemeClr val="accent5">
              <a:lumMod val="20000"/>
              <a:lumOff val="80000"/>
            </a:schemeClr>
          </a:solidFill>
          <a:ln>
            <a:solidFill>
              <a:schemeClr val="accent5">
                <a:lumMod val="75000"/>
              </a:schemeClr>
            </a:solidFill>
          </a:ln>
        </p:spPr>
        <p:txBody>
          <a:bodyPr wrap="square">
            <a:spAutoFit/>
          </a:bodyPr>
          <a:lstStyle/>
          <a:p>
            <a:pPr algn="l"/>
            <a:r>
              <a:rPr lang="es-ES" b="1" i="0" dirty="0">
                <a:solidFill>
                  <a:srgbClr val="333333"/>
                </a:solidFill>
                <a:effectLst/>
                <a:latin typeface="Arial" panose="020B0604020202020204" pitchFamily="34" charset="0"/>
              </a:rPr>
              <a:t>¿De qué otra forma se podría haber retroalimentado frente al error?</a:t>
            </a:r>
          </a:p>
          <a:p>
            <a:pPr algn="l"/>
            <a:endParaRPr lang="es-ES" b="0" i="0" dirty="0">
              <a:solidFill>
                <a:srgbClr val="333333"/>
              </a:solidFill>
              <a:effectLst/>
              <a:latin typeface="Arial" panose="020B0604020202020204" pitchFamily="34" charset="0"/>
            </a:endParaRPr>
          </a:p>
          <a:p>
            <a:pPr algn="just"/>
            <a:r>
              <a:rPr lang="es-ES" b="0" i="0" dirty="0">
                <a:solidFill>
                  <a:srgbClr val="333333"/>
                </a:solidFill>
                <a:effectLst/>
                <a:latin typeface="Arial" panose="020B0604020202020204" pitchFamily="34" charset="0"/>
              </a:rPr>
              <a:t>En este caso, se podría solicitar</a:t>
            </a:r>
            <a:r>
              <a:rPr lang="es-ES" b="1" i="0" dirty="0">
                <a:solidFill>
                  <a:srgbClr val="333333"/>
                </a:solidFill>
                <a:effectLst/>
                <a:latin typeface="Arial" panose="020B0604020202020204" pitchFamily="34" charset="0"/>
              </a:rPr>
              <a:t> a los mismos estudiantes</a:t>
            </a:r>
            <a:r>
              <a:rPr lang="es-ES" b="0" i="0" dirty="0">
                <a:solidFill>
                  <a:srgbClr val="333333"/>
                </a:solidFill>
                <a:effectLst/>
                <a:latin typeface="Arial" panose="020B0604020202020204" pitchFamily="34" charset="0"/>
              </a:rPr>
              <a:t> que representen la situación y agregar preguntas para cerciorarse que van comprendiendo, por ejemplo:</a:t>
            </a:r>
          </a:p>
          <a:p>
            <a:pPr algn="l"/>
            <a:endParaRPr lang="es-ES" b="0" i="0" dirty="0">
              <a:solidFill>
                <a:srgbClr val="333333"/>
              </a:solidFill>
              <a:effectLst/>
              <a:latin typeface="Arial" panose="020B0604020202020204" pitchFamily="34" charset="0"/>
            </a:endParaRPr>
          </a:p>
          <a:p>
            <a:pPr algn="just">
              <a:buFont typeface="Arial" panose="020B0604020202020204" pitchFamily="34" charset="0"/>
              <a:buChar char="•"/>
            </a:pPr>
            <a:r>
              <a:rPr lang="es-ES" b="0" i="0" dirty="0">
                <a:solidFill>
                  <a:srgbClr val="333333"/>
                </a:solidFill>
                <a:effectLst/>
                <a:latin typeface="Arial" panose="020B0604020202020204" pitchFamily="34" charset="0"/>
              </a:rPr>
              <a:t>Explícame lo que hiciste, ¿cómo representaste cada fracción? ¿qué significa el numerador y el denominador de cada fracción?</a:t>
            </a:r>
          </a:p>
          <a:p>
            <a:pPr algn="l">
              <a:buFont typeface="Arial" panose="020B0604020202020204" pitchFamily="34" charset="0"/>
              <a:buChar char="•"/>
            </a:pPr>
            <a:endParaRPr lang="es-ES" b="0" i="0" dirty="0">
              <a:solidFill>
                <a:srgbClr val="333333"/>
              </a:solidFill>
              <a:effectLst/>
              <a:latin typeface="Arial" panose="020B0604020202020204" pitchFamily="34" charset="0"/>
            </a:endParaRPr>
          </a:p>
          <a:p>
            <a:pPr algn="l">
              <a:buFont typeface="Arial" panose="020B0604020202020204" pitchFamily="34" charset="0"/>
              <a:buChar char="•"/>
            </a:pPr>
            <a:r>
              <a:rPr lang="es-ES" b="0" i="0" dirty="0">
                <a:solidFill>
                  <a:srgbClr val="333333"/>
                </a:solidFill>
                <a:effectLst/>
                <a:latin typeface="Arial" panose="020B0604020202020204" pitchFamily="34" charset="0"/>
              </a:rPr>
              <a:t>Si se agregan ambas fracciones, ¿qué fracción corresponde al total?</a:t>
            </a:r>
          </a:p>
          <a:p>
            <a:pPr algn="just">
              <a:buFont typeface="Arial" panose="020B0604020202020204" pitchFamily="34" charset="0"/>
              <a:buChar char="•"/>
            </a:pPr>
            <a:endParaRPr lang="es-ES" b="0" i="0" dirty="0">
              <a:solidFill>
                <a:srgbClr val="333333"/>
              </a:solidFill>
              <a:effectLst/>
              <a:latin typeface="Arial" panose="020B0604020202020204" pitchFamily="34" charset="0"/>
            </a:endParaRPr>
          </a:p>
          <a:p>
            <a:pPr algn="just">
              <a:buFont typeface="Arial" panose="020B0604020202020204" pitchFamily="34" charset="0"/>
              <a:buChar char="•"/>
            </a:pPr>
            <a:r>
              <a:rPr lang="es-ES" b="0" i="0" dirty="0">
                <a:solidFill>
                  <a:srgbClr val="333333"/>
                </a:solidFill>
                <a:effectLst/>
                <a:latin typeface="Arial" panose="020B0604020202020204" pitchFamily="34" charset="0"/>
              </a:rPr>
              <a:t>Representa cinco dieciseisavos en una región unitaria del mismo tamaño que la anterior (en la cual representaste los octavos), ¿qué diferencia tiene con cinco octavos?</a:t>
            </a:r>
          </a:p>
          <a:p>
            <a:pPr algn="just">
              <a:buFont typeface="Arial" panose="020B0604020202020204" pitchFamily="34" charset="0"/>
              <a:buChar char="•"/>
            </a:pPr>
            <a:endParaRPr lang="es-ES" b="0" i="0" dirty="0">
              <a:solidFill>
                <a:srgbClr val="333333"/>
              </a:solidFill>
              <a:effectLst/>
              <a:latin typeface="Arial" panose="020B0604020202020204" pitchFamily="34" charset="0"/>
            </a:endParaRPr>
          </a:p>
          <a:p>
            <a:pPr algn="just">
              <a:buFont typeface="Arial" panose="020B0604020202020204" pitchFamily="34" charset="0"/>
              <a:buChar char="•"/>
            </a:pPr>
            <a:r>
              <a:rPr lang="es-ES" b="0" i="0" dirty="0">
                <a:solidFill>
                  <a:srgbClr val="333333"/>
                </a:solidFill>
                <a:effectLst/>
                <a:latin typeface="Arial" panose="020B0604020202020204" pitchFamily="34" charset="0"/>
              </a:rPr>
              <a:t>¿Cómo se puede explicar que el resultado corresponde a octavos y no a dieciseisavos?</a:t>
            </a:r>
          </a:p>
          <a:p>
            <a:pPr algn="just">
              <a:buFont typeface="Arial" panose="020B0604020202020204" pitchFamily="34" charset="0"/>
              <a:buChar char="•"/>
            </a:pPr>
            <a:endParaRPr lang="es-ES" b="0" i="0" dirty="0">
              <a:solidFill>
                <a:srgbClr val="333333"/>
              </a:solidFill>
              <a:effectLst/>
              <a:latin typeface="Arial" panose="020B0604020202020204" pitchFamily="34" charset="0"/>
            </a:endParaRPr>
          </a:p>
          <a:p>
            <a:pPr algn="just">
              <a:buFont typeface="Arial" panose="020B0604020202020204" pitchFamily="34" charset="0"/>
              <a:buChar char="•"/>
            </a:pPr>
            <a:r>
              <a:rPr lang="es-ES" b="0" i="0" dirty="0">
                <a:solidFill>
                  <a:srgbClr val="333333"/>
                </a:solidFill>
                <a:effectLst/>
                <a:latin typeface="Arial" panose="020B0604020202020204" pitchFamily="34" charset="0"/>
              </a:rPr>
              <a:t>Considerando las representaciones que has realizado, ¿por qué crees que se suman los numeradores de las fracciones y </a:t>
            </a:r>
            <a:r>
              <a:rPr lang="es-ES" b="0" i="0" u="sng" dirty="0">
                <a:solidFill>
                  <a:srgbClr val="333333"/>
                </a:solidFill>
                <a:effectLst/>
                <a:latin typeface="Arial" panose="020B0604020202020204" pitchFamily="34" charset="0"/>
              </a:rPr>
              <a:t>no</a:t>
            </a:r>
            <a:r>
              <a:rPr lang="es-ES" b="0" i="0" dirty="0">
                <a:solidFill>
                  <a:srgbClr val="333333"/>
                </a:solidFill>
                <a:effectLst/>
                <a:latin typeface="Arial" panose="020B0604020202020204" pitchFamily="34" charset="0"/>
              </a:rPr>
              <a:t> los denominadores?</a:t>
            </a:r>
          </a:p>
          <a:p>
            <a:pPr algn="l"/>
            <a:r>
              <a:rPr lang="es-ES" b="0" i="0" dirty="0">
                <a:solidFill>
                  <a:srgbClr val="333333"/>
                </a:solidFill>
                <a:effectLst/>
                <a:latin typeface="Arial" panose="020B0604020202020204" pitchFamily="34" charset="0"/>
              </a:rPr>
              <a:t> </a:t>
            </a:r>
          </a:p>
        </p:txBody>
      </p:sp>
    </p:spTree>
    <p:extLst>
      <p:ext uri="{BB962C8B-B14F-4D97-AF65-F5344CB8AC3E}">
        <p14:creationId xmlns:p14="http://schemas.microsoft.com/office/powerpoint/2010/main" val="1172847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ectangle 23">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6" name="Freeform: Shape 25">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7" name="Subtítulo 6">
            <a:extLst>
              <a:ext uri="{FF2B5EF4-FFF2-40B4-BE49-F238E27FC236}">
                <a16:creationId xmlns:a16="http://schemas.microsoft.com/office/drawing/2014/main" id="{05503063-2D42-4F4E-9831-B596E8D745CC}"/>
              </a:ext>
            </a:extLst>
          </p:cNvPr>
          <p:cNvSpPr>
            <a:spLocks noGrp="1"/>
          </p:cNvSpPr>
          <p:nvPr>
            <p:ph type="subTitle" idx="1"/>
          </p:nvPr>
        </p:nvSpPr>
        <p:spPr>
          <a:xfrm>
            <a:off x="4439633" y="4518923"/>
            <a:ext cx="3312734" cy="1141851"/>
          </a:xfrm>
          <a:noFill/>
        </p:spPr>
        <p:txBody>
          <a:bodyPr>
            <a:normAutofit/>
          </a:bodyPr>
          <a:lstStyle/>
          <a:p>
            <a:endParaRPr lang="es-CL" sz="2000" dirty="0">
              <a:solidFill>
                <a:srgbClr val="080808"/>
              </a:solidFill>
            </a:endParaRPr>
          </a:p>
        </p:txBody>
      </p:sp>
      <p:sp>
        <p:nvSpPr>
          <p:cNvPr id="6" name="Título 5">
            <a:extLst>
              <a:ext uri="{FF2B5EF4-FFF2-40B4-BE49-F238E27FC236}">
                <a16:creationId xmlns:a16="http://schemas.microsoft.com/office/drawing/2014/main" id="{AD0FF1B1-67CA-4627-9037-71442BFB2F66}"/>
              </a:ext>
            </a:extLst>
          </p:cNvPr>
          <p:cNvSpPr>
            <a:spLocks noGrp="1"/>
          </p:cNvSpPr>
          <p:nvPr>
            <p:ph type="ctrTitle"/>
          </p:nvPr>
        </p:nvSpPr>
        <p:spPr>
          <a:xfrm>
            <a:off x="3204642" y="2353641"/>
            <a:ext cx="5782716" cy="2150719"/>
          </a:xfrm>
          <a:noFill/>
        </p:spPr>
        <p:txBody>
          <a:bodyPr anchor="ctr">
            <a:normAutofit/>
          </a:bodyPr>
          <a:lstStyle/>
          <a:p>
            <a:r>
              <a:rPr lang="es-ES" sz="3600" dirty="0">
                <a:solidFill>
                  <a:srgbClr val="080808"/>
                </a:solidFill>
              </a:rPr>
              <a:t>REFLEXIÓN FRENTE AL DESARROLLO DE LA CLASE</a:t>
            </a:r>
            <a:endParaRPr lang="es-CL" sz="3600" dirty="0">
              <a:solidFill>
                <a:srgbClr val="080808"/>
              </a:solidFill>
            </a:endParaRPr>
          </a:p>
        </p:txBody>
      </p:sp>
      <p:sp>
        <p:nvSpPr>
          <p:cNvPr id="30" name="Freeform: Shape 29">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31">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14618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83BFC08-79FB-4CAA-9120-C08033D6DB79}"/>
              </a:ext>
            </a:extLst>
          </p:cNvPr>
          <p:cNvSpPr>
            <a:spLocks noGrp="1"/>
          </p:cNvSpPr>
          <p:nvPr>
            <p:ph type="title"/>
          </p:nvPr>
        </p:nvSpPr>
        <p:spPr>
          <a:xfrm>
            <a:off x="589560" y="856180"/>
            <a:ext cx="4560584" cy="1128068"/>
          </a:xfrm>
        </p:spPr>
        <p:txBody>
          <a:bodyPr anchor="ctr">
            <a:normAutofit/>
          </a:bodyPr>
          <a:lstStyle/>
          <a:p>
            <a:r>
              <a:rPr lang="es-ES" sz="4000"/>
              <a:t>EJEMPLO</a:t>
            </a:r>
            <a:endParaRPr lang="es-CL" sz="4000"/>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2713713-A319-479C-A4BC-4877E2D88B1E}"/>
              </a:ext>
            </a:extLst>
          </p:cNvPr>
          <p:cNvSpPr>
            <a:spLocks noGrp="1"/>
          </p:cNvSpPr>
          <p:nvPr>
            <p:ph idx="1"/>
          </p:nvPr>
        </p:nvSpPr>
        <p:spPr>
          <a:xfrm>
            <a:off x="590719" y="2330505"/>
            <a:ext cx="4559425" cy="3979585"/>
          </a:xfrm>
        </p:spPr>
        <p:txBody>
          <a:bodyPr anchor="ctr">
            <a:noAutofit/>
          </a:bodyPr>
          <a:lstStyle/>
          <a:p>
            <a:pPr marL="0" indent="0" algn="just">
              <a:buNone/>
            </a:pPr>
            <a:r>
              <a:rPr lang="es-ES" sz="1600" b="0" i="0" dirty="0">
                <a:effectLst/>
                <a:latin typeface="Arial" panose="020B0604020202020204" pitchFamily="34" charset="0"/>
              </a:rPr>
              <a:t>Una educadora de párvulos comparte su experiencia al implementar una unidad que tiene como objetivo expandir el vocabulario de sus alumnos de 2°nivel de transición:</a:t>
            </a:r>
          </a:p>
          <a:p>
            <a:pPr marL="0" indent="0" algn="just">
              <a:buNone/>
            </a:pPr>
            <a:r>
              <a:rPr lang="es-ES" sz="1600" b="1" i="0" dirty="0">
                <a:effectLst/>
                <a:latin typeface="Arial" panose="020B0604020202020204" pitchFamily="34" charset="0"/>
              </a:rPr>
              <a:t>Comenta a sus colegas:</a:t>
            </a:r>
            <a:r>
              <a:rPr lang="es-ES" sz="1600" b="0" i="0" dirty="0">
                <a:effectLst/>
                <a:latin typeface="Arial" panose="020B0604020202020204" pitchFamily="34" charset="0"/>
              </a:rPr>
              <a:t> “en general estoy contenta con la unidad que acabo de hacer, creo que usar imágenes y grabaciones para fomentar la comunicación oral fue clave. </a:t>
            </a:r>
          </a:p>
          <a:p>
            <a:pPr algn="just"/>
            <a:r>
              <a:rPr lang="es-ES" sz="1600" b="0" i="0" dirty="0">
                <a:effectLst/>
                <a:latin typeface="Arial" panose="020B0604020202020204" pitchFamily="34" charset="0"/>
              </a:rPr>
              <a:t>Los niños se motivaron, se veían entusiasmados, siempre pedían la palabra. </a:t>
            </a:r>
          </a:p>
          <a:p>
            <a:pPr algn="just"/>
            <a:r>
              <a:rPr lang="es-ES" sz="1600" b="0" i="0" dirty="0">
                <a:effectLst/>
                <a:latin typeface="Arial" panose="020B0604020202020204" pitchFamily="34" charset="0"/>
              </a:rPr>
              <a:t>Creo que se cumplió el objetivo. </a:t>
            </a:r>
          </a:p>
          <a:p>
            <a:pPr algn="just"/>
            <a:r>
              <a:rPr lang="es-ES" sz="1600" b="0" i="0" dirty="0">
                <a:effectLst/>
                <a:latin typeface="Arial" panose="020B0604020202020204" pitchFamily="34" charset="0"/>
              </a:rPr>
              <a:t>Pienso que esto se dio porque promoví la participación, después de escuchar las lecturas o mostrarles imágenes, siempre les pedí que compartieran sus opiniones”.</a:t>
            </a:r>
          </a:p>
          <a:p>
            <a:pPr algn="just"/>
            <a:endParaRPr lang="es-CL" sz="1600" dirty="0"/>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Diagrama&#10;&#10;Descripción generada automáticamente con confianza media">
            <a:extLst>
              <a:ext uri="{FF2B5EF4-FFF2-40B4-BE49-F238E27FC236}">
                <a16:creationId xmlns:a16="http://schemas.microsoft.com/office/drawing/2014/main" id="{9DB9EF39-6785-4F0B-861E-B562ED59D08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460" r="28514" b="2"/>
          <a:stretch/>
        </p:blipFill>
        <p:spPr>
          <a:xfrm>
            <a:off x="5977788" y="799352"/>
            <a:ext cx="5425410" cy="5259296"/>
          </a:xfrm>
          <a:prstGeom prst="rect">
            <a:avLst/>
          </a:prstGeom>
        </p:spPr>
      </p:pic>
      <p:sp>
        <p:nvSpPr>
          <p:cNvPr id="6" name="CuadroTexto 5">
            <a:extLst>
              <a:ext uri="{FF2B5EF4-FFF2-40B4-BE49-F238E27FC236}">
                <a16:creationId xmlns:a16="http://schemas.microsoft.com/office/drawing/2014/main" id="{B1AB738F-7DB3-4E3C-8FCF-97DE503D9643}"/>
              </a:ext>
            </a:extLst>
          </p:cNvPr>
          <p:cNvSpPr txBox="1"/>
          <p:nvPr/>
        </p:nvSpPr>
        <p:spPr>
          <a:xfrm>
            <a:off x="9068906" y="5858593"/>
            <a:ext cx="2334292" cy="200055"/>
          </a:xfrm>
          <a:prstGeom prst="rect">
            <a:avLst/>
          </a:prstGeom>
          <a:solidFill>
            <a:srgbClr val="000000"/>
          </a:solidFill>
        </p:spPr>
        <p:txBody>
          <a:bodyPr wrap="none" rtlCol="0">
            <a:spAutoFit/>
          </a:bodyPr>
          <a:lstStyle/>
          <a:p>
            <a:pPr algn="r">
              <a:spcAft>
                <a:spcPts val="600"/>
              </a:spcAft>
            </a:pPr>
            <a:r>
              <a:rPr lang="es-CL" sz="700">
                <a:solidFill>
                  <a:srgbClr val="FFFFFF"/>
                </a:solidFill>
                <a:hlinkClick r:id="rId3" tooltip="https://www.julianmarquina.es/11-frases-celebres-de-roald-dahl-que-muestran-su-sentimiento-a-favor-de-los-libros-y-la-lectura/">
                  <a:extLst>
                    <a:ext uri="{A12FA001-AC4F-418D-AE19-62706E023703}">
                      <ahyp:hlinkClr xmlns:ahyp="http://schemas.microsoft.com/office/drawing/2018/hyperlinkcolor" val="tx"/>
                    </a:ext>
                  </a:extLst>
                </a:hlinkClick>
              </a:rPr>
              <a:t>Esta foto</a:t>
            </a:r>
            <a:r>
              <a:rPr lang="es-CL" sz="700">
                <a:solidFill>
                  <a:srgbClr val="FFFFFF"/>
                </a:solidFill>
              </a:rPr>
              <a:t> de Autor desconocido está bajo licencia </a:t>
            </a:r>
            <a:r>
              <a:rPr lang="es-CL"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s-CL" sz="700">
              <a:solidFill>
                <a:srgbClr val="FFFFFF"/>
              </a:solidFill>
            </a:endParaRPr>
          </a:p>
        </p:txBody>
      </p:sp>
    </p:spTree>
    <p:extLst>
      <p:ext uri="{BB962C8B-B14F-4D97-AF65-F5344CB8AC3E}">
        <p14:creationId xmlns:p14="http://schemas.microsoft.com/office/powerpoint/2010/main" val="2261846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7CBBCAC-6F72-459F-8D49-70FF8FB716F3}"/>
              </a:ext>
            </a:extLst>
          </p:cNvPr>
          <p:cNvSpPr>
            <a:spLocks noGrp="1"/>
          </p:cNvSpPr>
          <p:nvPr>
            <p:ph type="title"/>
          </p:nvPr>
        </p:nvSpPr>
        <p:spPr>
          <a:xfrm>
            <a:off x="1245072" y="1289765"/>
            <a:ext cx="3651101" cy="4270963"/>
          </a:xfrm>
        </p:spPr>
        <p:txBody>
          <a:bodyPr anchor="ctr">
            <a:normAutofit/>
          </a:bodyPr>
          <a:lstStyle/>
          <a:p>
            <a:pPr algn="ctr"/>
            <a:r>
              <a:rPr lang="es-ES" sz="3500" b="1">
                <a:solidFill>
                  <a:srgbClr val="FFFFFF"/>
                </a:solidFill>
                <a:latin typeface="Arial" panose="020B0604020202020204" pitchFamily="34" charset="0"/>
              </a:rPr>
              <a:t>¿</a:t>
            </a:r>
            <a:r>
              <a:rPr lang="es-ES" sz="3500" b="1" i="0">
                <a:solidFill>
                  <a:srgbClr val="FFFFFF"/>
                </a:solidFill>
                <a:effectLst/>
                <a:latin typeface="Arial" panose="020B0604020202020204" pitchFamily="34" charset="0"/>
              </a:rPr>
              <a:t>Qué le falta a esta reflexión?, </a:t>
            </a:r>
            <a:br>
              <a:rPr lang="es-ES" sz="3500" b="1" i="0">
                <a:solidFill>
                  <a:srgbClr val="FFFFFF"/>
                </a:solidFill>
                <a:effectLst/>
                <a:latin typeface="Arial" panose="020B0604020202020204" pitchFamily="34" charset="0"/>
              </a:rPr>
            </a:br>
            <a:r>
              <a:rPr lang="es-ES" sz="3500" b="1" i="0">
                <a:solidFill>
                  <a:srgbClr val="FFFFFF"/>
                </a:solidFill>
                <a:effectLst/>
                <a:latin typeface="Arial" panose="020B0604020202020204" pitchFamily="34" charset="0"/>
              </a:rPr>
              <a:t>¿lograron los alumnos expandir su vocabulario?</a:t>
            </a:r>
            <a:br>
              <a:rPr lang="es-ES" sz="3500" b="0" i="0">
                <a:solidFill>
                  <a:srgbClr val="FFFFFF"/>
                </a:solidFill>
                <a:effectLst/>
                <a:latin typeface="Arial" panose="020B0604020202020204" pitchFamily="34" charset="0"/>
              </a:rPr>
            </a:br>
            <a:endParaRPr lang="es-CL" sz="3500">
              <a:solidFill>
                <a:srgbClr val="FFFFFF"/>
              </a:solidFill>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Marcador de contenido 2">
            <a:extLst>
              <a:ext uri="{FF2B5EF4-FFF2-40B4-BE49-F238E27FC236}">
                <a16:creationId xmlns:a16="http://schemas.microsoft.com/office/drawing/2014/main" id="{8DBDA6B4-63B6-46BA-947F-D52EBFAB4ECB}"/>
              </a:ext>
            </a:extLst>
          </p:cNvPr>
          <p:cNvSpPr>
            <a:spLocks noGrp="1"/>
          </p:cNvSpPr>
          <p:nvPr>
            <p:ph idx="1"/>
          </p:nvPr>
        </p:nvSpPr>
        <p:spPr>
          <a:xfrm>
            <a:off x="6297233" y="518400"/>
            <a:ext cx="4771607" cy="5837949"/>
          </a:xfrm>
          <a:custGeom>
            <a:avLst/>
            <a:gdLst>
              <a:gd name="connsiteX0" fmla="*/ 0 w 4771607"/>
              <a:gd name="connsiteY0" fmla="*/ 0 h 5837949"/>
              <a:gd name="connsiteX1" fmla="*/ 4771607 w 4771607"/>
              <a:gd name="connsiteY1" fmla="*/ 0 h 5837949"/>
              <a:gd name="connsiteX2" fmla="*/ 4771607 w 4771607"/>
              <a:gd name="connsiteY2" fmla="*/ 5837949 h 5837949"/>
              <a:gd name="connsiteX3" fmla="*/ 0 w 4771607"/>
              <a:gd name="connsiteY3" fmla="*/ 5837949 h 5837949"/>
              <a:gd name="connsiteX4" fmla="*/ 0 w 4771607"/>
              <a:gd name="connsiteY4" fmla="*/ 0 h 5837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1607" h="5837949" fill="none" extrusionOk="0">
                <a:moveTo>
                  <a:pt x="0" y="0"/>
                </a:moveTo>
                <a:cubicBezTo>
                  <a:pt x="2153636" y="167356"/>
                  <a:pt x="3416183" y="153613"/>
                  <a:pt x="4771607" y="0"/>
                </a:cubicBezTo>
                <a:cubicBezTo>
                  <a:pt x="4727834" y="1034364"/>
                  <a:pt x="4825165" y="4412254"/>
                  <a:pt x="4771607" y="5837949"/>
                </a:cubicBezTo>
                <a:cubicBezTo>
                  <a:pt x="3540500" y="5977408"/>
                  <a:pt x="945488" y="5923377"/>
                  <a:pt x="0" y="5837949"/>
                </a:cubicBezTo>
                <a:cubicBezTo>
                  <a:pt x="138939" y="3894251"/>
                  <a:pt x="-132236" y="837754"/>
                  <a:pt x="0" y="0"/>
                </a:cubicBezTo>
                <a:close/>
              </a:path>
              <a:path w="4771607" h="5837949" stroke="0" extrusionOk="0">
                <a:moveTo>
                  <a:pt x="0" y="0"/>
                </a:moveTo>
                <a:cubicBezTo>
                  <a:pt x="1519576" y="-124424"/>
                  <a:pt x="2577713" y="107389"/>
                  <a:pt x="4771607" y="0"/>
                </a:cubicBezTo>
                <a:cubicBezTo>
                  <a:pt x="4901309" y="1328855"/>
                  <a:pt x="4705252" y="4865769"/>
                  <a:pt x="4771607" y="5837949"/>
                </a:cubicBezTo>
                <a:cubicBezTo>
                  <a:pt x="3305768" y="5941738"/>
                  <a:pt x="1112715" y="5785503"/>
                  <a:pt x="0" y="5837949"/>
                </a:cubicBezTo>
                <a:cubicBezTo>
                  <a:pt x="2429" y="3464342"/>
                  <a:pt x="115973" y="2661507"/>
                  <a:pt x="0" y="0"/>
                </a:cubicBezTo>
                <a:close/>
              </a:path>
            </a:pathLst>
          </a:custGeom>
          <a:ln>
            <a:solidFill>
              <a:schemeClr val="tx1"/>
            </a:solidFill>
            <a:extLst>
              <a:ext uri="{C807C97D-BFC1-408E-A445-0C87EB9F89A2}">
                <ask:lineSketchStyleProps xmlns:ask="http://schemas.microsoft.com/office/drawing/2018/sketchyshapes" sd="2733202377">
                  <ask:type>
                    <ask:lineSketchCurved/>
                  </ask:type>
                </ask:lineSketchStyleProps>
              </a:ext>
            </a:extLst>
          </a:ln>
        </p:spPr>
        <p:txBody>
          <a:bodyPr anchor="ctr">
            <a:normAutofit/>
          </a:bodyPr>
          <a:lstStyle/>
          <a:p>
            <a:pPr algn="just"/>
            <a:r>
              <a:rPr lang="es-ES" sz="1800" dirty="0">
                <a:solidFill>
                  <a:schemeClr val="tx1">
                    <a:alpha val="80000"/>
                  </a:schemeClr>
                </a:solidFill>
              </a:rPr>
              <a:t>L</a:t>
            </a:r>
            <a:r>
              <a:rPr lang="es-ES" sz="1800" b="0" i="0" dirty="0">
                <a:solidFill>
                  <a:schemeClr val="tx1">
                    <a:alpha val="80000"/>
                  </a:schemeClr>
                </a:solidFill>
                <a:effectLst/>
              </a:rPr>
              <a:t>a reflexión de la docente solo se centra en aspectos como la </a:t>
            </a:r>
            <a:r>
              <a:rPr lang="es-ES" sz="1800" b="1" i="1" dirty="0">
                <a:solidFill>
                  <a:schemeClr val="tx1">
                    <a:alpha val="80000"/>
                  </a:schemeClr>
                </a:solidFill>
                <a:effectLst/>
              </a:rPr>
              <a:t>motivación y participación de los alumnos,</a:t>
            </a:r>
            <a:r>
              <a:rPr lang="es-ES" sz="1800" b="0" i="0" dirty="0">
                <a:solidFill>
                  <a:schemeClr val="tx1">
                    <a:alpha val="80000"/>
                  </a:schemeClr>
                </a:solidFill>
                <a:effectLst/>
              </a:rPr>
              <a:t> sin referirse en ningún momento a factores de aprendizaje. Aún cuando el clima de aula es clave para favorecer la aproximación al aprendizaje, es importante juzgar la</a:t>
            </a:r>
            <a:r>
              <a:rPr lang="es-ES" sz="1800" b="1" i="0" dirty="0">
                <a:solidFill>
                  <a:schemeClr val="tx1">
                    <a:alpha val="80000"/>
                  </a:schemeClr>
                </a:solidFill>
                <a:effectLst/>
              </a:rPr>
              <a:t> efectividad o inefectividad de las acciones a partir de lo que aporta al aprendizaje de los alumnos.</a:t>
            </a:r>
          </a:p>
          <a:p>
            <a:pPr algn="just"/>
            <a:r>
              <a:rPr lang="es-ES" sz="1800" b="0" i="0" dirty="0">
                <a:solidFill>
                  <a:schemeClr val="tx1">
                    <a:alpha val="80000"/>
                  </a:schemeClr>
                </a:solidFill>
                <a:effectLst/>
              </a:rPr>
              <a:t>En este caso, la educadora debió haberse preguntado, por ejemplo: </a:t>
            </a:r>
          </a:p>
          <a:p>
            <a:pPr algn="just"/>
            <a:r>
              <a:rPr lang="es-ES" sz="1800" b="0" i="0" dirty="0">
                <a:solidFill>
                  <a:schemeClr val="tx1">
                    <a:alpha val="80000"/>
                  </a:schemeClr>
                </a:solidFill>
                <a:effectLst/>
              </a:rPr>
              <a:t>¿de qué manera las imágenes facilitaron que los alumnos incrementen su vocabulario? </a:t>
            </a:r>
          </a:p>
          <a:p>
            <a:pPr algn="just"/>
            <a:r>
              <a:rPr lang="es-ES" sz="1800" b="0" i="0" dirty="0">
                <a:solidFill>
                  <a:schemeClr val="tx1">
                    <a:alpha val="80000"/>
                  </a:schemeClr>
                </a:solidFill>
                <a:effectLst/>
              </a:rPr>
              <a:t>El uso de sonidos, ¿permitió que aprendieran nuevas palabras?, </a:t>
            </a:r>
          </a:p>
          <a:p>
            <a:pPr algn="just"/>
            <a:r>
              <a:rPr lang="es-ES" sz="1800" b="0" i="0" dirty="0">
                <a:solidFill>
                  <a:schemeClr val="tx1">
                    <a:alpha val="80000"/>
                  </a:schemeClr>
                </a:solidFill>
                <a:effectLst/>
              </a:rPr>
              <a:t>Es decir, analizar la experiencia en relación con el aprendizaje que se había propuesto.</a:t>
            </a:r>
            <a:endParaRPr lang="es-CL" sz="18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9216500E-8257-4E93-967E-33754E9FCDF1}"/>
              </a:ext>
            </a:extLst>
          </p:cNvPr>
          <p:cNvSpPr txBox="1"/>
          <p:nvPr/>
        </p:nvSpPr>
        <p:spPr>
          <a:xfrm>
            <a:off x="1123493" y="132319"/>
            <a:ext cx="6094520" cy="369332"/>
          </a:xfrm>
          <a:prstGeom prst="rect">
            <a:avLst/>
          </a:prstGeom>
          <a:noFill/>
        </p:spPr>
        <p:txBody>
          <a:bodyPr wrap="square">
            <a:spAutoFit/>
          </a:bodyPr>
          <a:lstStyle/>
          <a:p>
            <a:pPr algn="l"/>
            <a:r>
              <a:rPr lang="es-ES" sz="1800" b="1" i="0" dirty="0">
                <a:solidFill>
                  <a:srgbClr val="FF0000"/>
                </a:solidFill>
                <a:effectLst/>
              </a:rPr>
              <a:t>Analicemos el ejemplo</a:t>
            </a:r>
          </a:p>
        </p:txBody>
      </p:sp>
    </p:spTree>
    <p:extLst>
      <p:ext uri="{BB962C8B-B14F-4D97-AF65-F5344CB8AC3E}">
        <p14:creationId xmlns:p14="http://schemas.microsoft.com/office/powerpoint/2010/main" val="2158313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ítulo 1">
            <a:extLst>
              <a:ext uri="{FF2B5EF4-FFF2-40B4-BE49-F238E27FC236}">
                <a16:creationId xmlns:a16="http://schemas.microsoft.com/office/drawing/2014/main" id="{9E67F27C-F798-4F3B-B0ED-4132F41E6059}"/>
              </a:ext>
            </a:extLst>
          </p:cNvPr>
          <p:cNvSpPr>
            <a:spLocks noGrp="1"/>
          </p:cNvSpPr>
          <p:nvPr>
            <p:ph type="title"/>
          </p:nvPr>
        </p:nvSpPr>
        <p:spPr>
          <a:xfrm>
            <a:off x="518026" y="92748"/>
            <a:ext cx="6190412" cy="713722"/>
          </a:xfrm>
        </p:spPr>
        <p:txBody>
          <a:bodyPr anchor="b">
            <a:normAutofit/>
          </a:bodyPr>
          <a:lstStyle/>
          <a:p>
            <a:r>
              <a:rPr lang="es-ES" sz="3200" i="1" dirty="0"/>
              <a:t>OTRO EJEMPLO</a:t>
            </a:r>
            <a:endParaRPr lang="es-CL" sz="3200" i="1" dirty="0"/>
          </a:p>
        </p:txBody>
      </p:sp>
      <p:cxnSp>
        <p:nvCxnSpPr>
          <p:cNvPr id="33" name="Straight Connector 32">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A0B4D80-68EE-4275-AACF-E907E2CD38EE}"/>
              </a:ext>
            </a:extLst>
          </p:cNvPr>
          <p:cNvSpPr>
            <a:spLocks noGrp="1"/>
          </p:cNvSpPr>
          <p:nvPr>
            <p:ph idx="1"/>
          </p:nvPr>
        </p:nvSpPr>
        <p:spPr>
          <a:xfrm>
            <a:off x="128092" y="815079"/>
            <a:ext cx="7374419" cy="5690495"/>
          </a:xfrm>
          <a:custGeom>
            <a:avLst/>
            <a:gdLst>
              <a:gd name="connsiteX0" fmla="*/ 0 w 7374419"/>
              <a:gd name="connsiteY0" fmla="*/ 0 h 5690495"/>
              <a:gd name="connsiteX1" fmla="*/ 346030 w 7374419"/>
              <a:gd name="connsiteY1" fmla="*/ 0 h 5690495"/>
              <a:gd name="connsiteX2" fmla="*/ 1060782 w 7374419"/>
              <a:gd name="connsiteY2" fmla="*/ 0 h 5690495"/>
              <a:gd name="connsiteX3" fmla="*/ 1701789 w 7374419"/>
              <a:gd name="connsiteY3" fmla="*/ 0 h 5690495"/>
              <a:gd name="connsiteX4" fmla="*/ 2269052 w 7374419"/>
              <a:gd name="connsiteY4" fmla="*/ 0 h 5690495"/>
              <a:gd name="connsiteX5" fmla="*/ 2688827 w 7374419"/>
              <a:gd name="connsiteY5" fmla="*/ 0 h 5690495"/>
              <a:gd name="connsiteX6" fmla="*/ 3182345 w 7374419"/>
              <a:gd name="connsiteY6" fmla="*/ 0 h 5690495"/>
              <a:gd name="connsiteX7" fmla="*/ 3823353 w 7374419"/>
              <a:gd name="connsiteY7" fmla="*/ 0 h 5690495"/>
              <a:gd name="connsiteX8" fmla="*/ 4316871 w 7374419"/>
              <a:gd name="connsiteY8" fmla="*/ 0 h 5690495"/>
              <a:gd name="connsiteX9" fmla="*/ 5031623 w 7374419"/>
              <a:gd name="connsiteY9" fmla="*/ 0 h 5690495"/>
              <a:gd name="connsiteX10" fmla="*/ 5598886 w 7374419"/>
              <a:gd name="connsiteY10" fmla="*/ 0 h 5690495"/>
              <a:gd name="connsiteX11" fmla="*/ 6018660 w 7374419"/>
              <a:gd name="connsiteY11" fmla="*/ 0 h 5690495"/>
              <a:gd name="connsiteX12" fmla="*/ 6512179 w 7374419"/>
              <a:gd name="connsiteY12" fmla="*/ 0 h 5690495"/>
              <a:gd name="connsiteX13" fmla="*/ 7374419 w 7374419"/>
              <a:gd name="connsiteY13" fmla="*/ 0 h 5690495"/>
              <a:gd name="connsiteX14" fmla="*/ 7374419 w 7374419"/>
              <a:gd name="connsiteY14" fmla="*/ 455240 h 5690495"/>
              <a:gd name="connsiteX15" fmla="*/ 7374419 w 7374419"/>
              <a:gd name="connsiteY15" fmla="*/ 1024289 h 5690495"/>
              <a:gd name="connsiteX16" fmla="*/ 7374419 w 7374419"/>
              <a:gd name="connsiteY16" fmla="*/ 1536434 h 5690495"/>
              <a:gd name="connsiteX17" fmla="*/ 7374419 w 7374419"/>
              <a:gd name="connsiteY17" fmla="*/ 2219293 h 5690495"/>
              <a:gd name="connsiteX18" fmla="*/ 7374419 w 7374419"/>
              <a:gd name="connsiteY18" fmla="*/ 2788343 h 5690495"/>
              <a:gd name="connsiteX19" fmla="*/ 7374419 w 7374419"/>
              <a:gd name="connsiteY19" fmla="*/ 3357392 h 5690495"/>
              <a:gd name="connsiteX20" fmla="*/ 7374419 w 7374419"/>
              <a:gd name="connsiteY20" fmla="*/ 3755727 h 5690495"/>
              <a:gd name="connsiteX21" fmla="*/ 7374419 w 7374419"/>
              <a:gd name="connsiteY21" fmla="*/ 4438586 h 5690495"/>
              <a:gd name="connsiteX22" fmla="*/ 7374419 w 7374419"/>
              <a:gd name="connsiteY22" fmla="*/ 5007636 h 5690495"/>
              <a:gd name="connsiteX23" fmla="*/ 7374419 w 7374419"/>
              <a:gd name="connsiteY23" fmla="*/ 5690495 h 5690495"/>
              <a:gd name="connsiteX24" fmla="*/ 7028389 w 7374419"/>
              <a:gd name="connsiteY24" fmla="*/ 5690495 h 5690495"/>
              <a:gd name="connsiteX25" fmla="*/ 6387381 w 7374419"/>
              <a:gd name="connsiteY25" fmla="*/ 5690495 h 5690495"/>
              <a:gd name="connsiteX26" fmla="*/ 6041351 w 7374419"/>
              <a:gd name="connsiteY26" fmla="*/ 5690495 h 5690495"/>
              <a:gd name="connsiteX27" fmla="*/ 5547832 w 7374419"/>
              <a:gd name="connsiteY27" fmla="*/ 5690495 h 5690495"/>
              <a:gd name="connsiteX28" fmla="*/ 5054313 w 7374419"/>
              <a:gd name="connsiteY28" fmla="*/ 5690495 h 5690495"/>
              <a:gd name="connsiteX29" fmla="*/ 4339562 w 7374419"/>
              <a:gd name="connsiteY29" fmla="*/ 5690495 h 5690495"/>
              <a:gd name="connsiteX30" fmla="*/ 3993532 w 7374419"/>
              <a:gd name="connsiteY30" fmla="*/ 5690495 h 5690495"/>
              <a:gd name="connsiteX31" fmla="*/ 3647501 w 7374419"/>
              <a:gd name="connsiteY31" fmla="*/ 5690495 h 5690495"/>
              <a:gd name="connsiteX32" fmla="*/ 2932750 w 7374419"/>
              <a:gd name="connsiteY32" fmla="*/ 5690495 h 5690495"/>
              <a:gd name="connsiteX33" fmla="*/ 2439231 w 7374419"/>
              <a:gd name="connsiteY33" fmla="*/ 5690495 h 5690495"/>
              <a:gd name="connsiteX34" fmla="*/ 2019456 w 7374419"/>
              <a:gd name="connsiteY34" fmla="*/ 5690495 h 5690495"/>
              <a:gd name="connsiteX35" fmla="*/ 1378449 w 7374419"/>
              <a:gd name="connsiteY35" fmla="*/ 5690495 h 5690495"/>
              <a:gd name="connsiteX36" fmla="*/ 958674 w 7374419"/>
              <a:gd name="connsiteY36" fmla="*/ 5690495 h 5690495"/>
              <a:gd name="connsiteX37" fmla="*/ 538900 w 7374419"/>
              <a:gd name="connsiteY37" fmla="*/ 5690495 h 5690495"/>
              <a:gd name="connsiteX38" fmla="*/ 0 w 7374419"/>
              <a:gd name="connsiteY38" fmla="*/ 5690495 h 5690495"/>
              <a:gd name="connsiteX39" fmla="*/ 0 w 7374419"/>
              <a:gd name="connsiteY39" fmla="*/ 5064541 h 5690495"/>
              <a:gd name="connsiteX40" fmla="*/ 0 w 7374419"/>
              <a:gd name="connsiteY40" fmla="*/ 4666206 h 5690495"/>
              <a:gd name="connsiteX41" fmla="*/ 0 w 7374419"/>
              <a:gd name="connsiteY41" fmla="*/ 4210966 h 5690495"/>
              <a:gd name="connsiteX42" fmla="*/ 0 w 7374419"/>
              <a:gd name="connsiteY42" fmla="*/ 3698822 h 5690495"/>
              <a:gd name="connsiteX43" fmla="*/ 0 w 7374419"/>
              <a:gd name="connsiteY43" fmla="*/ 3129772 h 5690495"/>
              <a:gd name="connsiteX44" fmla="*/ 0 w 7374419"/>
              <a:gd name="connsiteY44" fmla="*/ 2503818 h 5690495"/>
              <a:gd name="connsiteX45" fmla="*/ 0 w 7374419"/>
              <a:gd name="connsiteY45" fmla="*/ 2048578 h 5690495"/>
              <a:gd name="connsiteX46" fmla="*/ 0 w 7374419"/>
              <a:gd name="connsiteY46" fmla="*/ 1593339 h 5690495"/>
              <a:gd name="connsiteX47" fmla="*/ 0 w 7374419"/>
              <a:gd name="connsiteY47" fmla="*/ 1138099 h 5690495"/>
              <a:gd name="connsiteX48" fmla="*/ 0 w 7374419"/>
              <a:gd name="connsiteY48" fmla="*/ 0 h 569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374419" h="5690495" fill="none" extrusionOk="0">
                <a:moveTo>
                  <a:pt x="0" y="0"/>
                </a:moveTo>
                <a:cubicBezTo>
                  <a:pt x="120946" y="-2565"/>
                  <a:pt x="206570" y="24984"/>
                  <a:pt x="346030" y="0"/>
                </a:cubicBezTo>
                <a:cubicBezTo>
                  <a:pt x="485490" y="-24984"/>
                  <a:pt x="724638" y="23719"/>
                  <a:pt x="1060782" y="0"/>
                </a:cubicBezTo>
                <a:cubicBezTo>
                  <a:pt x="1396926" y="-23719"/>
                  <a:pt x="1529552" y="1880"/>
                  <a:pt x="1701789" y="0"/>
                </a:cubicBezTo>
                <a:cubicBezTo>
                  <a:pt x="1874026" y="-1880"/>
                  <a:pt x="2082148" y="58366"/>
                  <a:pt x="2269052" y="0"/>
                </a:cubicBezTo>
                <a:cubicBezTo>
                  <a:pt x="2455956" y="-58366"/>
                  <a:pt x="2596418" y="2050"/>
                  <a:pt x="2688827" y="0"/>
                </a:cubicBezTo>
                <a:cubicBezTo>
                  <a:pt x="2781237" y="-2050"/>
                  <a:pt x="2953795" y="23958"/>
                  <a:pt x="3182345" y="0"/>
                </a:cubicBezTo>
                <a:cubicBezTo>
                  <a:pt x="3410895" y="-23958"/>
                  <a:pt x="3607710" y="20708"/>
                  <a:pt x="3823353" y="0"/>
                </a:cubicBezTo>
                <a:cubicBezTo>
                  <a:pt x="4038996" y="-20708"/>
                  <a:pt x="4141031" y="51679"/>
                  <a:pt x="4316871" y="0"/>
                </a:cubicBezTo>
                <a:cubicBezTo>
                  <a:pt x="4492711" y="-51679"/>
                  <a:pt x="4781166" y="83460"/>
                  <a:pt x="5031623" y="0"/>
                </a:cubicBezTo>
                <a:cubicBezTo>
                  <a:pt x="5282080" y="-83460"/>
                  <a:pt x="5382833" y="35393"/>
                  <a:pt x="5598886" y="0"/>
                </a:cubicBezTo>
                <a:cubicBezTo>
                  <a:pt x="5814939" y="-35393"/>
                  <a:pt x="5884107" y="19749"/>
                  <a:pt x="6018660" y="0"/>
                </a:cubicBezTo>
                <a:cubicBezTo>
                  <a:pt x="6153213" y="-19749"/>
                  <a:pt x="6277904" y="36979"/>
                  <a:pt x="6512179" y="0"/>
                </a:cubicBezTo>
                <a:cubicBezTo>
                  <a:pt x="6746454" y="-36979"/>
                  <a:pt x="7139235" y="3589"/>
                  <a:pt x="7374419" y="0"/>
                </a:cubicBezTo>
                <a:cubicBezTo>
                  <a:pt x="7401890" y="149986"/>
                  <a:pt x="7332473" y="301677"/>
                  <a:pt x="7374419" y="455240"/>
                </a:cubicBezTo>
                <a:cubicBezTo>
                  <a:pt x="7416365" y="608803"/>
                  <a:pt x="7325481" y="756501"/>
                  <a:pt x="7374419" y="1024289"/>
                </a:cubicBezTo>
                <a:cubicBezTo>
                  <a:pt x="7423357" y="1292077"/>
                  <a:pt x="7350198" y="1378284"/>
                  <a:pt x="7374419" y="1536434"/>
                </a:cubicBezTo>
                <a:cubicBezTo>
                  <a:pt x="7398640" y="1694584"/>
                  <a:pt x="7313029" y="1919755"/>
                  <a:pt x="7374419" y="2219293"/>
                </a:cubicBezTo>
                <a:cubicBezTo>
                  <a:pt x="7435809" y="2518831"/>
                  <a:pt x="7330540" y="2628640"/>
                  <a:pt x="7374419" y="2788343"/>
                </a:cubicBezTo>
                <a:cubicBezTo>
                  <a:pt x="7418298" y="2948046"/>
                  <a:pt x="7325179" y="3078170"/>
                  <a:pt x="7374419" y="3357392"/>
                </a:cubicBezTo>
                <a:cubicBezTo>
                  <a:pt x="7423659" y="3636614"/>
                  <a:pt x="7361795" y="3644179"/>
                  <a:pt x="7374419" y="3755727"/>
                </a:cubicBezTo>
                <a:cubicBezTo>
                  <a:pt x="7387043" y="3867276"/>
                  <a:pt x="7341052" y="4163826"/>
                  <a:pt x="7374419" y="4438586"/>
                </a:cubicBezTo>
                <a:cubicBezTo>
                  <a:pt x="7407786" y="4713346"/>
                  <a:pt x="7366009" y="4833119"/>
                  <a:pt x="7374419" y="5007636"/>
                </a:cubicBezTo>
                <a:cubicBezTo>
                  <a:pt x="7382829" y="5182153"/>
                  <a:pt x="7360027" y="5424750"/>
                  <a:pt x="7374419" y="5690495"/>
                </a:cubicBezTo>
                <a:cubicBezTo>
                  <a:pt x="7273945" y="5715328"/>
                  <a:pt x="7129834" y="5687601"/>
                  <a:pt x="7028389" y="5690495"/>
                </a:cubicBezTo>
                <a:cubicBezTo>
                  <a:pt x="6926944" y="5693389"/>
                  <a:pt x="6631604" y="5676882"/>
                  <a:pt x="6387381" y="5690495"/>
                </a:cubicBezTo>
                <a:cubicBezTo>
                  <a:pt x="6143158" y="5704108"/>
                  <a:pt x="6183425" y="5663302"/>
                  <a:pt x="6041351" y="5690495"/>
                </a:cubicBezTo>
                <a:cubicBezTo>
                  <a:pt x="5899277" y="5717688"/>
                  <a:pt x="5784964" y="5671502"/>
                  <a:pt x="5547832" y="5690495"/>
                </a:cubicBezTo>
                <a:cubicBezTo>
                  <a:pt x="5310700" y="5709488"/>
                  <a:pt x="5187158" y="5652621"/>
                  <a:pt x="5054313" y="5690495"/>
                </a:cubicBezTo>
                <a:cubicBezTo>
                  <a:pt x="4921468" y="5728369"/>
                  <a:pt x="4685550" y="5671626"/>
                  <a:pt x="4339562" y="5690495"/>
                </a:cubicBezTo>
                <a:cubicBezTo>
                  <a:pt x="3993574" y="5709364"/>
                  <a:pt x="4124479" y="5656884"/>
                  <a:pt x="3993532" y="5690495"/>
                </a:cubicBezTo>
                <a:cubicBezTo>
                  <a:pt x="3862585" y="5724106"/>
                  <a:pt x="3732576" y="5676728"/>
                  <a:pt x="3647501" y="5690495"/>
                </a:cubicBezTo>
                <a:cubicBezTo>
                  <a:pt x="3562426" y="5704262"/>
                  <a:pt x="3172134" y="5612711"/>
                  <a:pt x="2932750" y="5690495"/>
                </a:cubicBezTo>
                <a:cubicBezTo>
                  <a:pt x="2693366" y="5768279"/>
                  <a:pt x="2601021" y="5658104"/>
                  <a:pt x="2439231" y="5690495"/>
                </a:cubicBezTo>
                <a:cubicBezTo>
                  <a:pt x="2277441" y="5722886"/>
                  <a:pt x="2227637" y="5652292"/>
                  <a:pt x="2019456" y="5690495"/>
                </a:cubicBezTo>
                <a:cubicBezTo>
                  <a:pt x="1811276" y="5728698"/>
                  <a:pt x="1602805" y="5624901"/>
                  <a:pt x="1378449" y="5690495"/>
                </a:cubicBezTo>
                <a:cubicBezTo>
                  <a:pt x="1154093" y="5756089"/>
                  <a:pt x="1077385" y="5658915"/>
                  <a:pt x="958674" y="5690495"/>
                </a:cubicBezTo>
                <a:cubicBezTo>
                  <a:pt x="839963" y="5722075"/>
                  <a:pt x="633300" y="5653863"/>
                  <a:pt x="538900" y="5690495"/>
                </a:cubicBezTo>
                <a:cubicBezTo>
                  <a:pt x="444500" y="5727127"/>
                  <a:pt x="141152" y="5647875"/>
                  <a:pt x="0" y="5690495"/>
                </a:cubicBezTo>
                <a:cubicBezTo>
                  <a:pt x="-65948" y="5562024"/>
                  <a:pt x="55761" y="5210068"/>
                  <a:pt x="0" y="5064541"/>
                </a:cubicBezTo>
                <a:cubicBezTo>
                  <a:pt x="-55761" y="4919014"/>
                  <a:pt x="19455" y="4782079"/>
                  <a:pt x="0" y="4666206"/>
                </a:cubicBezTo>
                <a:cubicBezTo>
                  <a:pt x="-19455" y="4550333"/>
                  <a:pt x="47391" y="4389188"/>
                  <a:pt x="0" y="4210966"/>
                </a:cubicBezTo>
                <a:cubicBezTo>
                  <a:pt x="-47391" y="4032744"/>
                  <a:pt x="37319" y="3856081"/>
                  <a:pt x="0" y="3698822"/>
                </a:cubicBezTo>
                <a:cubicBezTo>
                  <a:pt x="-37319" y="3541563"/>
                  <a:pt x="3074" y="3248778"/>
                  <a:pt x="0" y="3129772"/>
                </a:cubicBezTo>
                <a:cubicBezTo>
                  <a:pt x="-3074" y="3010766"/>
                  <a:pt x="42243" y="2788559"/>
                  <a:pt x="0" y="2503818"/>
                </a:cubicBezTo>
                <a:cubicBezTo>
                  <a:pt x="-42243" y="2219077"/>
                  <a:pt x="31199" y="2274097"/>
                  <a:pt x="0" y="2048578"/>
                </a:cubicBezTo>
                <a:cubicBezTo>
                  <a:pt x="-31199" y="1823059"/>
                  <a:pt x="26623" y="1811786"/>
                  <a:pt x="0" y="1593339"/>
                </a:cubicBezTo>
                <a:cubicBezTo>
                  <a:pt x="-26623" y="1374892"/>
                  <a:pt x="14423" y="1276027"/>
                  <a:pt x="0" y="1138099"/>
                </a:cubicBezTo>
                <a:cubicBezTo>
                  <a:pt x="-14423" y="1000171"/>
                  <a:pt x="70954" y="382652"/>
                  <a:pt x="0" y="0"/>
                </a:cubicBezTo>
                <a:close/>
              </a:path>
              <a:path w="7374419" h="5690495" stroke="0" extrusionOk="0">
                <a:moveTo>
                  <a:pt x="0" y="0"/>
                </a:moveTo>
                <a:cubicBezTo>
                  <a:pt x="281219" y="-59211"/>
                  <a:pt x="393732" y="59048"/>
                  <a:pt x="641007" y="0"/>
                </a:cubicBezTo>
                <a:cubicBezTo>
                  <a:pt x="888282" y="-59048"/>
                  <a:pt x="848529" y="14009"/>
                  <a:pt x="987038" y="0"/>
                </a:cubicBezTo>
                <a:cubicBezTo>
                  <a:pt x="1125547" y="-14009"/>
                  <a:pt x="1186323" y="38509"/>
                  <a:pt x="1333068" y="0"/>
                </a:cubicBezTo>
                <a:cubicBezTo>
                  <a:pt x="1479813" y="-38509"/>
                  <a:pt x="1590286" y="39111"/>
                  <a:pt x="1679098" y="0"/>
                </a:cubicBezTo>
                <a:cubicBezTo>
                  <a:pt x="1767910" y="-39111"/>
                  <a:pt x="1967372" y="15920"/>
                  <a:pt x="2098873" y="0"/>
                </a:cubicBezTo>
                <a:cubicBezTo>
                  <a:pt x="2230375" y="-15920"/>
                  <a:pt x="2476084" y="50298"/>
                  <a:pt x="2813624" y="0"/>
                </a:cubicBezTo>
                <a:cubicBezTo>
                  <a:pt x="3151164" y="-50298"/>
                  <a:pt x="3193409" y="23515"/>
                  <a:pt x="3454632" y="0"/>
                </a:cubicBezTo>
                <a:cubicBezTo>
                  <a:pt x="3715855" y="-23515"/>
                  <a:pt x="3873040" y="37741"/>
                  <a:pt x="4169383" y="0"/>
                </a:cubicBezTo>
                <a:cubicBezTo>
                  <a:pt x="4465726" y="-37741"/>
                  <a:pt x="4675632" y="26707"/>
                  <a:pt x="4884134" y="0"/>
                </a:cubicBezTo>
                <a:cubicBezTo>
                  <a:pt x="5092636" y="-26707"/>
                  <a:pt x="5231445" y="1089"/>
                  <a:pt x="5525142" y="0"/>
                </a:cubicBezTo>
                <a:cubicBezTo>
                  <a:pt x="5818839" y="-1089"/>
                  <a:pt x="5906454" y="16742"/>
                  <a:pt x="6018660" y="0"/>
                </a:cubicBezTo>
                <a:cubicBezTo>
                  <a:pt x="6130866" y="-16742"/>
                  <a:pt x="6235882" y="3466"/>
                  <a:pt x="6364691" y="0"/>
                </a:cubicBezTo>
                <a:cubicBezTo>
                  <a:pt x="6493500" y="-3466"/>
                  <a:pt x="6682106" y="15215"/>
                  <a:pt x="6784465" y="0"/>
                </a:cubicBezTo>
                <a:cubicBezTo>
                  <a:pt x="6886824" y="-15215"/>
                  <a:pt x="7125061" y="23017"/>
                  <a:pt x="7374419" y="0"/>
                </a:cubicBezTo>
                <a:cubicBezTo>
                  <a:pt x="7395202" y="159782"/>
                  <a:pt x="7345340" y="347781"/>
                  <a:pt x="7374419" y="512145"/>
                </a:cubicBezTo>
                <a:cubicBezTo>
                  <a:pt x="7403498" y="676510"/>
                  <a:pt x="7346298" y="1002687"/>
                  <a:pt x="7374419" y="1195004"/>
                </a:cubicBezTo>
                <a:cubicBezTo>
                  <a:pt x="7402540" y="1387321"/>
                  <a:pt x="7303014" y="1586506"/>
                  <a:pt x="7374419" y="1877863"/>
                </a:cubicBezTo>
                <a:cubicBezTo>
                  <a:pt x="7445824" y="2169220"/>
                  <a:pt x="7367862" y="2103419"/>
                  <a:pt x="7374419" y="2276198"/>
                </a:cubicBezTo>
                <a:cubicBezTo>
                  <a:pt x="7380976" y="2448978"/>
                  <a:pt x="7372132" y="2798665"/>
                  <a:pt x="7374419" y="2959057"/>
                </a:cubicBezTo>
                <a:cubicBezTo>
                  <a:pt x="7376706" y="3119449"/>
                  <a:pt x="7343231" y="3268356"/>
                  <a:pt x="7374419" y="3414297"/>
                </a:cubicBezTo>
                <a:cubicBezTo>
                  <a:pt x="7405607" y="3560238"/>
                  <a:pt x="7317352" y="3761239"/>
                  <a:pt x="7374419" y="4097156"/>
                </a:cubicBezTo>
                <a:cubicBezTo>
                  <a:pt x="7431486" y="4433073"/>
                  <a:pt x="7323041" y="4415908"/>
                  <a:pt x="7374419" y="4609301"/>
                </a:cubicBezTo>
                <a:cubicBezTo>
                  <a:pt x="7425797" y="4802694"/>
                  <a:pt x="7349537" y="4894640"/>
                  <a:pt x="7374419" y="5121445"/>
                </a:cubicBezTo>
                <a:cubicBezTo>
                  <a:pt x="7399301" y="5348250"/>
                  <a:pt x="7359389" y="5511998"/>
                  <a:pt x="7374419" y="5690495"/>
                </a:cubicBezTo>
                <a:cubicBezTo>
                  <a:pt x="7191756" y="5729959"/>
                  <a:pt x="7038424" y="5689543"/>
                  <a:pt x="6880900" y="5690495"/>
                </a:cubicBezTo>
                <a:cubicBezTo>
                  <a:pt x="6723376" y="5691447"/>
                  <a:pt x="6462911" y="5641695"/>
                  <a:pt x="6239893" y="5690495"/>
                </a:cubicBezTo>
                <a:cubicBezTo>
                  <a:pt x="6016875" y="5739295"/>
                  <a:pt x="5815879" y="5671056"/>
                  <a:pt x="5598886" y="5690495"/>
                </a:cubicBezTo>
                <a:cubicBezTo>
                  <a:pt x="5381893" y="5709934"/>
                  <a:pt x="5393601" y="5688387"/>
                  <a:pt x="5252855" y="5690495"/>
                </a:cubicBezTo>
                <a:cubicBezTo>
                  <a:pt x="5112109" y="5692603"/>
                  <a:pt x="4850061" y="5613625"/>
                  <a:pt x="4611848" y="5690495"/>
                </a:cubicBezTo>
                <a:cubicBezTo>
                  <a:pt x="4373635" y="5767365"/>
                  <a:pt x="4224453" y="5685085"/>
                  <a:pt x="3897097" y="5690495"/>
                </a:cubicBezTo>
                <a:cubicBezTo>
                  <a:pt x="3569741" y="5695905"/>
                  <a:pt x="3419270" y="5616489"/>
                  <a:pt x="3182345" y="5690495"/>
                </a:cubicBezTo>
                <a:cubicBezTo>
                  <a:pt x="2945420" y="5764501"/>
                  <a:pt x="2958181" y="5665300"/>
                  <a:pt x="2762571" y="5690495"/>
                </a:cubicBezTo>
                <a:cubicBezTo>
                  <a:pt x="2566961" y="5715690"/>
                  <a:pt x="2347637" y="5671908"/>
                  <a:pt x="2195308" y="5690495"/>
                </a:cubicBezTo>
                <a:cubicBezTo>
                  <a:pt x="2042979" y="5709082"/>
                  <a:pt x="1761170" y="5624320"/>
                  <a:pt x="1628045" y="5690495"/>
                </a:cubicBezTo>
                <a:cubicBezTo>
                  <a:pt x="1494920" y="5756670"/>
                  <a:pt x="1372608" y="5683683"/>
                  <a:pt x="1208270" y="5690495"/>
                </a:cubicBezTo>
                <a:cubicBezTo>
                  <a:pt x="1043932" y="5697307"/>
                  <a:pt x="986597" y="5679821"/>
                  <a:pt x="788496" y="5690495"/>
                </a:cubicBezTo>
                <a:cubicBezTo>
                  <a:pt x="590395" y="5701169"/>
                  <a:pt x="382421" y="5646721"/>
                  <a:pt x="0" y="5690495"/>
                </a:cubicBezTo>
                <a:cubicBezTo>
                  <a:pt x="-50185" y="5563749"/>
                  <a:pt x="1651" y="5217072"/>
                  <a:pt x="0" y="5064541"/>
                </a:cubicBezTo>
                <a:cubicBezTo>
                  <a:pt x="-1651" y="4912010"/>
                  <a:pt x="44081" y="4656103"/>
                  <a:pt x="0" y="4552396"/>
                </a:cubicBezTo>
                <a:cubicBezTo>
                  <a:pt x="-44081" y="4448690"/>
                  <a:pt x="18303" y="4193788"/>
                  <a:pt x="0" y="3983346"/>
                </a:cubicBezTo>
                <a:cubicBezTo>
                  <a:pt x="-18303" y="3772904"/>
                  <a:pt x="46988" y="3695636"/>
                  <a:pt x="0" y="3528107"/>
                </a:cubicBezTo>
                <a:cubicBezTo>
                  <a:pt x="-46988" y="3360578"/>
                  <a:pt x="52838" y="3161502"/>
                  <a:pt x="0" y="2902152"/>
                </a:cubicBezTo>
                <a:cubicBezTo>
                  <a:pt x="-52838" y="2642802"/>
                  <a:pt x="53017" y="2664049"/>
                  <a:pt x="0" y="2446913"/>
                </a:cubicBezTo>
                <a:cubicBezTo>
                  <a:pt x="-53017" y="2229777"/>
                  <a:pt x="3713" y="2152090"/>
                  <a:pt x="0" y="1934768"/>
                </a:cubicBezTo>
                <a:cubicBezTo>
                  <a:pt x="-3713" y="1717446"/>
                  <a:pt x="10063" y="1696955"/>
                  <a:pt x="0" y="1536434"/>
                </a:cubicBezTo>
                <a:cubicBezTo>
                  <a:pt x="-10063" y="1375913"/>
                  <a:pt x="5914" y="1113402"/>
                  <a:pt x="0" y="910479"/>
                </a:cubicBezTo>
                <a:cubicBezTo>
                  <a:pt x="-5914" y="707556"/>
                  <a:pt x="43102" y="367924"/>
                  <a:pt x="0" y="0"/>
                </a:cubicBezTo>
                <a:close/>
              </a:path>
            </a:pathLst>
          </a:custGeom>
          <a:ln>
            <a:solidFill>
              <a:schemeClr val="tx1"/>
            </a:solidFill>
            <a:extLst>
              <a:ext uri="{C807C97D-BFC1-408E-A445-0C87EB9F89A2}">
                <ask:lineSketchStyleProps xmlns:ask="http://schemas.microsoft.com/office/drawing/2018/sketchyshapes" sd="1001990055">
                  <ask:type>
                    <ask:lineSketchScribble/>
                  </ask:type>
                </ask:lineSketchStyleProps>
              </a:ext>
            </a:extLst>
          </a:ln>
        </p:spPr>
        <p:txBody>
          <a:bodyPr anchor="t">
            <a:noAutofit/>
          </a:bodyPr>
          <a:lstStyle/>
          <a:p>
            <a:r>
              <a:rPr lang="es-ES" sz="1600" b="1" i="0" dirty="0">
                <a:effectLst/>
                <a:latin typeface="Arial" panose="020B0604020202020204" pitchFamily="34" charset="0"/>
              </a:rPr>
              <a:t>Formas de la canción</a:t>
            </a:r>
          </a:p>
          <a:p>
            <a:endParaRPr lang="es-ES" sz="1600" b="1" i="0" dirty="0">
              <a:effectLst/>
              <a:latin typeface="Arial" panose="020B0604020202020204" pitchFamily="34" charset="0"/>
            </a:endParaRPr>
          </a:p>
          <a:p>
            <a:pPr algn="just"/>
            <a:r>
              <a:rPr lang="es-ES" sz="1600" b="0" i="0" dirty="0">
                <a:effectLst/>
              </a:rPr>
              <a:t>Un profesor de Música realiza una clase con sus alumnos de 8º básico con el objetivo de que reconozcan las formas básicas de la canción (unitaria, binaria y ternaria) mediante la escucha atenta.  Para abordar este objetivo,  pide a los estudiantes que, en parejas, escuchen distintas canciones folclóricas  nacionales y determinen a qué forma corresponde.</a:t>
            </a:r>
          </a:p>
          <a:p>
            <a:pPr algn="just"/>
            <a:r>
              <a:rPr lang="es-ES" sz="1600" b="0" i="0" dirty="0">
                <a:effectLst/>
              </a:rPr>
              <a:t>Durante la actividad, los estudiantes comienzan a perder el interés y se muestran paulatinamente más inquietos y bulliciosos.  Manifiestan que la música que están escuchando les aburre… La  actividad no está dando el resultado que el docente espera:  lograr que reconozcan las formas básicas de la canción.</a:t>
            </a:r>
          </a:p>
          <a:p>
            <a:pPr algn="just"/>
            <a:r>
              <a:rPr lang="es-ES" sz="1600" b="0" i="0" dirty="0">
                <a:effectLst/>
              </a:rPr>
              <a:t>Al salir de la clase,  el docente comenta sobre el fracaso de la actividad con el profesor jefe del 8º:</a:t>
            </a:r>
          </a:p>
          <a:p>
            <a:pPr algn="just"/>
            <a:r>
              <a:rPr lang="es-ES" sz="1600" b="1" i="0" dirty="0">
                <a:effectLst/>
              </a:rPr>
              <a:t>Prof. de Música:</a:t>
            </a:r>
            <a:r>
              <a:rPr lang="es-ES" sz="1600" b="0" i="0" dirty="0">
                <a:effectLst/>
              </a:rPr>
              <a:t> </a:t>
            </a:r>
            <a:r>
              <a:rPr lang="es-ES" sz="1600" b="0" i="1" dirty="0">
                <a:effectLst/>
              </a:rPr>
              <a:t> ¡Qué difícil es que los niños aprendan a escuchar música con un oído analítico! No les interesa la buena música y además no están acostumbrados a escuchar atentamente, se distraen con mucha facilidad.</a:t>
            </a:r>
            <a:endParaRPr lang="es-ES" sz="1600" b="0" i="0" dirty="0">
              <a:effectLst/>
            </a:endParaRPr>
          </a:p>
          <a:p>
            <a:pPr algn="just"/>
            <a:r>
              <a:rPr lang="es-ES" sz="1600" b="0" i="0" dirty="0">
                <a:effectLst/>
              </a:rPr>
              <a:t> </a:t>
            </a:r>
          </a:p>
          <a:p>
            <a:pPr algn="just"/>
            <a:r>
              <a:rPr lang="es-ES" sz="1600" b="1" i="0" dirty="0">
                <a:effectLst/>
              </a:rPr>
              <a:t>Prof. Jefe: </a:t>
            </a:r>
            <a:r>
              <a:rPr lang="es-ES" sz="1600" b="0" i="1" dirty="0">
                <a:effectLst/>
              </a:rPr>
              <a:t> ¡Qué raro! Yo siempre los veo escuchando música… ¡Hasta en mis clases les tengo que llamar la atención pues se desconcentran de mis explicaciones de tanto escuchar hip hop y rock!</a:t>
            </a:r>
            <a:endParaRPr lang="es-ES" sz="1600" b="0" i="0" dirty="0">
              <a:effectLst/>
            </a:endParaRPr>
          </a:p>
          <a:p>
            <a:endParaRPr lang="es-CL" sz="1600" dirty="0"/>
          </a:p>
        </p:txBody>
      </p:sp>
      <p:grpSp>
        <p:nvGrpSpPr>
          <p:cNvPr id="35" name="Group 34">
            <a:extLst>
              <a:ext uri="{FF2B5EF4-FFF2-40B4-BE49-F238E27FC236}">
                <a16:creationId xmlns:a16="http://schemas.microsoft.com/office/drawing/2014/main" id="{4A52B06C-3838-48F3-8CF4-F4054598D9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401" y="3608452"/>
            <a:ext cx="427516" cy="353137"/>
            <a:chOff x="7974401" y="3608452"/>
            <a:chExt cx="427516" cy="353137"/>
          </a:xfrm>
        </p:grpSpPr>
        <p:sp>
          <p:nvSpPr>
            <p:cNvPr id="4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2878" y="360845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74401" y="387045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grpSp>
      <p:pic>
        <p:nvPicPr>
          <p:cNvPr id="5" name="Imagen 4" descr="Un par de personas con instrumentos musicales&#10;&#10;Descripción generada automáticamente con confianza baja">
            <a:extLst>
              <a:ext uri="{FF2B5EF4-FFF2-40B4-BE49-F238E27FC236}">
                <a16:creationId xmlns:a16="http://schemas.microsoft.com/office/drawing/2014/main" id="{55796DCF-C239-4AAB-AAAA-232FA633D87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376" r="25874"/>
          <a:stretch/>
        </p:blipFill>
        <p:spPr>
          <a:xfrm>
            <a:off x="8610595" y="1227809"/>
            <a:ext cx="3300386" cy="3300386"/>
          </a:xfrm>
          <a:custGeom>
            <a:avLst/>
            <a:gdLst/>
            <a:ahLst/>
            <a:cxnLst/>
            <a:rect l="l" t="t" r="r" b="b"/>
            <a:pathLst>
              <a:path w="2457864" h="2457864">
                <a:moveTo>
                  <a:pt x="1228932" y="0"/>
                </a:moveTo>
                <a:cubicBezTo>
                  <a:pt x="1907652" y="0"/>
                  <a:pt x="2457864" y="550212"/>
                  <a:pt x="2457864" y="1228932"/>
                </a:cubicBezTo>
                <a:cubicBezTo>
                  <a:pt x="2457864" y="1907652"/>
                  <a:pt x="1907652" y="2457864"/>
                  <a:pt x="1228932" y="2457864"/>
                </a:cubicBezTo>
                <a:cubicBezTo>
                  <a:pt x="550212" y="2457864"/>
                  <a:pt x="0" y="1907652"/>
                  <a:pt x="0" y="1228932"/>
                </a:cubicBezTo>
                <a:cubicBezTo>
                  <a:pt x="0" y="550212"/>
                  <a:pt x="550212" y="0"/>
                  <a:pt x="1228932" y="0"/>
                </a:cubicBezTo>
                <a:close/>
              </a:path>
            </a:pathLst>
          </a:custGeom>
        </p:spPr>
      </p:pic>
      <p:pic>
        <p:nvPicPr>
          <p:cNvPr id="8" name="Imagen 7" descr="Imagen que contiene persona, parado, hombre, sostener&#10;&#10;Descripción generada automáticamente">
            <a:extLst>
              <a:ext uri="{FF2B5EF4-FFF2-40B4-BE49-F238E27FC236}">
                <a16:creationId xmlns:a16="http://schemas.microsoft.com/office/drawing/2014/main" id="{DFF7807A-06C4-4D1A-B14B-2F68409C890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4997" b="-4"/>
          <a:stretch/>
        </p:blipFill>
        <p:spPr>
          <a:xfrm>
            <a:off x="7783530" y="4433222"/>
            <a:ext cx="2324791" cy="2324791"/>
          </a:xfrm>
          <a:custGeom>
            <a:avLst/>
            <a:gdLst/>
            <a:ahLst/>
            <a:cxnLst/>
            <a:rect l="l" t="t" r="r" b="b"/>
            <a:pathLst>
              <a:path w="2241934" h="2241934">
                <a:moveTo>
                  <a:pt x="1120967" y="0"/>
                </a:moveTo>
                <a:cubicBezTo>
                  <a:pt x="1740060" y="0"/>
                  <a:pt x="2241934" y="501874"/>
                  <a:pt x="2241934" y="1120967"/>
                </a:cubicBezTo>
                <a:cubicBezTo>
                  <a:pt x="2241934" y="1740060"/>
                  <a:pt x="1740060" y="2241934"/>
                  <a:pt x="1120967" y="2241934"/>
                </a:cubicBezTo>
                <a:cubicBezTo>
                  <a:pt x="501874" y="2241934"/>
                  <a:pt x="0" y="1740060"/>
                  <a:pt x="0" y="1120967"/>
                </a:cubicBezTo>
                <a:cubicBezTo>
                  <a:pt x="0" y="501874"/>
                  <a:pt x="501874" y="0"/>
                  <a:pt x="1120967" y="0"/>
                </a:cubicBezTo>
                <a:close/>
              </a:path>
            </a:pathLst>
          </a:custGeom>
        </p:spPr>
      </p:pic>
      <p:sp>
        <p:nvSpPr>
          <p:cNvPr id="6" name="CuadroTexto 5">
            <a:extLst>
              <a:ext uri="{FF2B5EF4-FFF2-40B4-BE49-F238E27FC236}">
                <a16:creationId xmlns:a16="http://schemas.microsoft.com/office/drawing/2014/main" id="{65473E9A-DCF0-44AC-ABBC-6E1BB1A0B716}"/>
              </a:ext>
            </a:extLst>
          </p:cNvPr>
          <p:cNvSpPr txBox="1"/>
          <p:nvPr/>
        </p:nvSpPr>
        <p:spPr>
          <a:xfrm>
            <a:off x="9977932" y="6870700"/>
            <a:ext cx="2214068" cy="200055"/>
          </a:xfrm>
          <a:prstGeom prst="rect">
            <a:avLst/>
          </a:prstGeom>
          <a:solidFill>
            <a:srgbClr val="000000"/>
          </a:solidFill>
        </p:spPr>
        <p:txBody>
          <a:bodyPr wrap="none" rtlCol="0">
            <a:spAutoFit/>
          </a:bodyPr>
          <a:lstStyle/>
          <a:p>
            <a:pPr algn="r">
              <a:spcAft>
                <a:spcPts val="600"/>
              </a:spcAft>
            </a:pPr>
            <a:r>
              <a:rPr lang="es-CL" sz="700">
                <a:solidFill>
                  <a:srgbClr val="FFFFFF"/>
                </a:solidFill>
                <a:hlinkClick r:id="rId3" tooltip="http://www.infoartes.pe/el-britanico-cultural-ofrece-novedosos-talleres-para-ninos-y-jovenes/">
                  <a:extLst>
                    <a:ext uri="{A12FA001-AC4F-418D-AE19-62706E023703}">
                      <ahyp:hlinkClr xmlns:ahyp="http://schemas.microsoft.com/office/drawing/2018/hyperlinkcolor" val="tx"/>
                    </a:ext>
                  </a:extLst>
                </a:hlinkClick>
              </a:rPr>
              <a:t>Esta foto</a:t>
            </a:r>
            <a:r>
              <a:rPr lang="es-CL" sz="700">
                <a:solidFill>
                  <a:srgbClr val="FFFFFF"/>
                </a:solidFill>
              </a:rPr>
              <a:t> de Autor desconocido está bajo licencia </a:t>
            </a:r>
            <a:r>
              <a:rPr lang="es-CL"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s-CL" sz="700">
              <a:solidFill>
                <a:srgbClr val="FFFFFF"/>
              </a:solidFill>
            </a:endParaRPr>
          </a:p>
        </p:txBody>
      </p:sp>
      <p:sp>
        <p:nvSpPr>
          <p:cNvPr id="9" name="CuadroTexto 8">
            <a:extLst>
              <a:ext uri="{FF2B5EF4-FFF2-40B4-BE49-F238E27FC236}">
                <a16:creationId xmlns:a16="http://schemas.microsoft.com/office/drawing/2014/main" id="{B7AA42A9-5C60-4225-BA4E-941D7058B77A}"/>
              </a:ext>
            </a:extLst>
          </p:cNvPr>
          <p:cNvSpPr txBox="1"/>
          <p:nvPr/>
        </p:nvSpPr>
        <p:spPr>
          <a:xfrm>
            <a:off x="7611704" y="6870700"/>
            <a:ext cx="2353528" cy="200055"/>
          </a:xfrm>
          <a:prstGeom prst="rect">
            <a:avLst/>
          </a:prstGeom>
          <a:solidFill>
            <a:srgbClr val="000000"/>
          </a:solidFill>
        </p:spPr>
        <p:txBody>
          <a:bodyPr wrap="none" rtlCol="0">
            <a:spAutoFit/>
          </a:bodyPr>
          <a:lstStyle/>
          <a:p>
            <a:pPr algn="r">
              <a:spcAft>
                <a:spcPts val="600"/>
              </a:spcAft>
            </a:pPr>
            <a:r>
              <a:rPr lang="es-CL" sz="700">
                <a:solidFill>
                  <a:srgbClr val="FFFFFF"/>
                </a:solidFill>
                <a:hlinkClick r:id="rId5" tooltip="https://www.flickr.com/photos/mabel_de_todo_un_poco/462332949/">
                  <a:extLst>
                    <a:ext uri="{A12FA001-AC4F-418D-AE19-62706E023703}">
                      <ahyp:hlinkClr xmlns:ahyp="http://schemas.microsoft.com/office/drawing/2018/hyperlinkcolor" val="tx"/>
                    </a:ext>
                  </a:extLst>
                </a:hlinkClick>
              </a:rPr>
              <a:t>Esta foto</a:t>
            </a:r>
            <a:r>
              <a:rPr lang="es-CL" sz="700">
                <a:solidFill>
                  <a:srgbClr val="FFFFFF"/>
                </a:solidFill>
              </a:rPr>
              <a:t> de Autor desconocido está bajo licencia </a:t>
            </a:r>
            <a:r>
              <a:rPr lang="es-CL" sz="700">
                <a:solidFill>
                  <a:srgbClr val="FFFFFF"/>
                </a:solidFill>
                <a:hlinkClick r:id="rId7" tooltip="https://creativecommons.org/licenses/by-nd/3.0/">
                  <a:extLst>
                    <a:ext uri="{A12FA001-AC4F-418D-AE19-62706E023703}">
                      <ahyp:hlinkClr xmlns:ahyp="http://schemas.microsoft.com/office/drawing/2018/hyperlinkcolor" val="tx"/>
                    </a:ext>
                  </a:extLst>
                </a:hlinkClick>
              </a:rPr>
              <a:t>CC BY-ND</a:t>
            </a:r>
            <a:endParaRPr lang="es-CL" sz="700">
              <a:solidFill>
                <a:srgbClr val="FFFFFF"/>
              </a:solidFill>
            </a:endParaRPr>
          </a:p>
        </p:txBody>
      </p:sp>
    </p:spTree>
    <p:extLst>
      <p:ext uri="{BB962C8B-B14F-4D97-AF65-F5344CB8AC3E}">
        <p14:creationId xmlns:p14="http://schemas.microsoft.com/office/powerpoint/2010/main" val="1675400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159CB4D-52C0-4FD3-B69C-2D6F0940644C}"/>
              </a:ext>
            </a:extLst>
          </p:cNvPr>
          <p:cNvSpPr>
            <a:spLocks noGrp="1"/>
          </p:cNvSpPr>
          <p:nvPr>
            <p:ph idx="1"/>
          </p:nvPr>
        </p:nvSpPr>
        <p:spPr>
          <a:xfrm>
            <a:off x="270028" y="263154"/>
            <a:ext cx="11510639" cy="6403975"/>
          </a:xfrm>
          <a:custGeom>
            <a:avLst/>
            <a:gdLst>
              <a:gd name="connsiteX0" fmla="*/ 0 w 11510639"/>
              <a:gd name="connsiteY0" fmla="*/ 0 h 6403975"/>
              <a:gd name="connsiteX1" fmla="*/ 690638 w 11510639"/>
              <a:gd name="connsiteY1" fmla="*/ 0 h 6403975"/>
              <a:gd name="connsiteX2" fmla="*/ 1496383 w 11510639"/>
              <a:gd name="connsiteY2" fmla="*/ 0 h 6403975"/>
              <a:gd name="connsiteX3" fmla="*/ 2302128 w 11510639"/>
              <a:gd name="connsiteY3" fmla="*/ 0 h 6403975"/>
              <a:gd name="connsiteX4" fmla="*/ 2647447 w 11510639"/>
              <a:gd name="connsiteY4" fmla="*/ 0 h 6403975"/>
              <a:gd name="connsiteX5" fmla="*/ 3338085 w 11510639"/>
              <a:gd name="connsiteY5" fmla="*/ 0 h 6403975"/>
              <a:gd name="connsiteX6" fmla="*/ 3568298 w 11510639"/>
              <a:gd name="connsiteY6" fmla="*/ 0 h 6403975"/>
              <a:gd name="connsiteX7" fmla="*/ 4258936 w 11510639"/>
              <a:gd name="connsiteY7" fmla="*/ 0 h 6403975"/>
              <a:gd name="connsiteX8" fmla="*/ 4719362 w 11510639"/>
              <a:gd name="connsiteY8" fmla="*/ 0 h 6403975"/>
              <a:gd name="connsiteX9" fmla="*/ 5064681 w 11510639"/>
              <a:gd name="connsiteY9" fmla="*/ 0 h 6403975"/>
              <a:gd name="connsiteX10" fmla="*/ 5755320 w 11510639"/>
              <a:gd name="connsiteY10" fmla="*/ 0 h 6403975"/>
              <a:gd name="connsiteX11" fmla="*/ 6445958 w 11510639"/>
              <a:gd name="connsiteY11" fmla="*/ 0 h 6403975"/>
              <a:gd name="connsiteX12" fmla="*/ 6676171 w 11510639"/>
              <a:gd name="connsiteY12" fmla="*/ 0 h 6403975"/>
              <a:gd name="connsiteX13" fmla="*/ 7251703 w 11510639"/>
              <a:gd name="connsiteY13" fmla="*/ 0 h 6403975"/>
              <a:gd name="connsiteX14" fmla="*/ 7481915 w 11510639"/>
              <a:gd name="connsiteY14" fmla="*/ 0 h 6403975"/>
              <a:gd name="connsiteX15" fmla="*/ 8172554 w 11510639"/>
              <a:gd name="connsiteY15" fmla="*/ 0 h 6403975"/>
              <a:gd name="connsiteX16" fmla="*/ 8402766 w 11510639"/>
              <a:gd name="connsiteY16" fmla="*/ 0 h 6403975"/>
              <a:gd name="connsiteX17" fmla="*/ 9093405 w 11510639"/>
              <a:gd name="connsiteY17" fmla="*/ 0 h 6403975"/>
              <a:gd name="connsiteX18" fmla="*/ 9784043 w 11510639"/>
              <a:gd name="connsiteY18" fmla="*/ 0 h 6403975"/>
              <a:gd name="connsiteX19" fmla="*/ 10359575 w 11510639"/>
              <a:gd name="connsiteY19" fmla="*/ 0 h 6403975"/>
              <a:gd name="connsiteX20" fmla="*/ 10704894 w 11510639"/>
              <a:gd name="connsiteY20" fmla="*/ 0 h 6403975"/>
              <a:gd name="connsiteX21" fmla="*/ 11510639 w 11510639"/>
              <a:gd name="connsiteY21" fmla="*/ 0 h 6403975"/>
              <a:gd name="connsiteX22" fmla="*/ 11510639 w 11510639"/>
              <a:gd name="connsiteY22" fmla="*/ 710259 h 6403975"/>
              <a:gd name="connsiteX23" fmla="*/ 11510639 w 11510639"/>
              <a:gd name="connsiteY23" fmla="*/ 1420518 h 6403975"/>
              <a:gd name="connsiteX24" fmla="*/ 11510639 w 11510639"/>
              <a:gd name="connsiteY24" fmla="*/ 1810578 h 6403975"/>
              <a:gd name="connsiteX25" fmla="*/ 11510639 w 11510639"/>
              <a:gd name="connsiteY25" fmla="*/ 2328718 h 6403975"/>
              <a:gd name="connsiteX26" fmla="*/ 11510639 w 11510639"/>
              <a:gd name="connsiteY26" fmla="*/ 2718778 h 6403975"/>
              <a:gd name="connsiteX27" fmla="*/ 11510639 w 11510639"/>
              <a:gd name="connsiteY27" fmla="*/ 3108839 h 6403975"/>
              <a:gd name="connsiteX28" fmla="*/ 11510639 w 11510639"/>
              <a:gd name="connsiteY28" fmla="*/ 3626979 h 6403975"/>
              <a:gd name="connsiteX29" fmla="*/ 11510639 w 11510639"/>
              <a:gd name="connsiteY29" fmla="*/ 4017039 h 6403975"/>
              <a:gd name="connsiteX30" fmla="*/ 11510639 w 11510639"/>
              <a:gd name="connsiteY30" fmla="*/ 4407099 h 6403975"/>
              <a:gd name="connsiteX31" fmla="*/ 11510639 w 11510639"/>
              <a:gd name="connsiteY31" fmla="*/ 4797159 h 6403975"/>
              <a:gd name="connsiteX32" fmla="*/ 11510639 w 11510639"/>
              <a:gd name="connsiteY32" fmla="*/ 5443379 h 6403975"/>
              <a:gd name="connsiteX33" fmla="*/ 11510639 w 11510639"/>
              <a:gd name="connsiteY33" fmla="*/ 6403975 h 6403975"/>
              <a:gd name="connsiteX34" fmla="*/ 10704894 w 11510639"/>
              <a:gd name="connsiteY34" fmla="*/ 6403975 h 6403975"/>
              <a:gd name="connsiteX35" fmla="*/ 9899150 w 11510639"/>
              <a:gd name="connsiteY35" fmla="*/ 6403975 h 6403975"/>
              <a:gd name="connsiteX36" fmla="*/ 9553830 w 11510639"/>
              <a:gd name="connsiteY36" fmla="*/ 6403975 h 6403975"/>
              <a:gd name="connsiteX37" fmla="*/ 8978298 w 11510639"/>
              <a:gd name="connsiteY37" fmla="*/ 6403975 h 6403975"/>
              <a:gd name="connsiteX38" fmla="*/ 8748086 w 11510639"/>
              <a:gd name="connsiteY38" fmla="*/ 6403975 h 6403975"/>
              <a:gd name="connsiteX39" fmla="*/ 7942341 w 11510639"/>
              <a:gd name="connsiteY39" fmla="*/ 6403975 h 6403975"/>
              <a:gd name="connsiteX40" fmla="*/ 7251703 w 11510639"/>
              <a:gd name="connsiteY40" fmla="*/ 6403975 h 6403975"/>
              <a:gd name="connsiteX41" fmla="*/ 7021490 w 11510639"/>
              <a:gd name="connsiteY41" fmla="*/ 6403975 h 6403975"/>
              <a:gd name="connsiteX42" fmla="*/ 6791277 w 11510639"/>
              <a:gd name="connsiteY42" fmla="*/ 6403975 h 6403975"/>
              <a:gd name="connsiteX43" fmla="*/ 6215745 w 11510639"/>
              <a:gd name="connsiteY43" fmla="*/ 6403975 h 6403975"/>
              <a:gd name="connsiteX44" fmla="*/ 5870426 w 11510639"/>
              <a:gd name="connsiteY44" fmla="*/ 6403975 h 6403975"/>
              <a:gd name="connsiteX45" fmla="*/ 5640213 w 11510639"/>
              <a:gd name="connsiteY45" fmla="*/ 6403975 h 6403975"/>
              <a:gd name="connsiteX46" fmla="*/ 4949575 w 11510639"/>
              <a:gd name="connsiteY46" fmla="*/ 6403975 h 6403975"/>
              <a:gd name="connsiteX47" fmla="*/ 4719362 w 11510639"/>
              <a:gd name="connsiteY47" fmla="*/ 6403975 h 6403975"/>
              <a:gd name="connsiteX48" fmla="*/ 4489149 w 11510639"/>
              <a:gd name="connsiteY48" fmla="*/ 6403975 h 6403975"/>
              <a:gd name="connsiteX49" fmla="*/ 3798511 w 11510639"/>
              <a:gd name="connsiteY49" fmla="*/ 6403975 h 6403975"/>
              <a:gd name="connsiteX50" fmla="*/ 2992766 w 11510639"/>
              <a:gd name="connsiteY50" fmla="*/ 6403975 h 6403975"/>
              <a:gd name="connsiteX51" fmla="*/ 2762553 w 11510639"/>
              <a:gd name="connsiteY51" fmla="*/ 6403975 h 6403975"/>
              <a:gd name="connsiteX52" fmla="*/ 2071915 w 11510639"/>
              <a:gd name="connsiteY52" fmla="*/ 6403975 h 6403975"/>
              <a:gd name="connsiteX53" fmla="*/ 1611489 w 11510639"/>
              <a:gd name="connsiteY53" fmla="*/ 6403975 h 6403975"/>
              <a:gd name="connsiteX54" fmla="*/ 1266170 w 11510639"/>
              <a:gd name="connsiteY54" fmla="*/ 6403975 h 6403975"/>
              <a:gd name="connsiteX55" fmla="*/ 575532 w 11510639"/>
              <a:gd name="connsiteY55" fmla="*/ 6403975 h 6403975"/>
              <a:gd name="connsiteX56" fmla="*/ 0 w 11510639"/>
              <a:gd name="connsiteY56" fmla="*/ 6403975 h 6403975"/>
              <a:gd name="connsiteX57" fmla="*/ 0 w 11510639"/>
              <a:gd name="connsiteY57" fmla="*/ 5949875 h 6403975"/>
              <a:gd name="connsiteX58" fmla="*/ 0 w 11510639"/>
              <a:gd name="connsiteY58" fmla="*/ 5367695 h 6403975"/>
              <a:gd name="connsiteX59" fmla="*/ 0 w 11510639"/>
              <a:gd name="connsiteY59" fmla="*/ 4721476 h 6403975"/>
              <a:gd name="connsiteX60" fmla="*/ 0 w 11510639"/>
              <a:gd name="connsiteY60" fmla="*/ 4267376 h 6403975"/>
              <a:gd name="connsiteX61" fmla="*/ 0 w 11510639"/>
              <a:gd name="connsiteY61" fmla="*/ 3877316 h 6403975"/>
              <a:gd name="connsiteX62" fmla="*/ 0 w 11510639"/>
              <a:gd name="connsiteY62" fmla="*/ 3295136 h 6403975"/>
              <a:gd name="connsiteX63" fmla="*/ 0 w 11510639"/>
              <a:gd name="connsiteY63" fmla="*/ 2841036 h 6403975"/>
              <a:gd name="connsiteX64" fmla="*/ 0 w 11510639"/>
              <a:gd name="connsiteY64" fmla="*/ 2386936 h 6403975"/>
              <a:gd name="connsiteX65" fmla="*/ 0 w 11510639"/>
              <a:gd name="connsiteY65" fmla="*/ 1868796 h 6403975"/>
              <a:gd name="connsiteX66" fmla="*/ 0 w 11510639"/>
              <a:gd name="connsiteY66" fmla="*/ 1478736 h 6403975"/>
              <a:gd name="connsiteX67" fmla="*/ 0 w 11510639"/>
              <a:gd name="connsiteY67" fmla="*/ 960596 h 6403975"/>
              <a:gd name="connsiteX68" fmla="*/ 0 w 11510639"/>
              <a:gd name="connsiteY68" fmla="*/ 506496 h 6403975"/>
              <a:gd name="connsiteX69" fmla="*/ 0 w 11510639"/>
              <a:gd name="connsiteY69" fmla="*/ 0 h 640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1510639" h="6403975" fill="none" extrusionOk="0">
                <a:moveTo>
                  <a:pt x="0" y="0"/>
                </a:moveTo>
                <a:cubicBezTo>
                  <a:pt x="233677" y="-77832"/>
                  <a:pt x="356397" y="32066"/>
                  <a:pt x="690638" y="0"/>
                </a:cubicBezTo>
                <a:cubicBezTo>
                  <a:pt x="1024879" y="-32066"/>
                  <a:pt x="1208028" y="40432"/>
                  <a:pt x="1496383" y="0"/>
                </a:cubicBezTo>
                <a:cubicBezTo>
                  <a:pt x="1784738" y="-40432"/>
                  <a:pt x="1937762" y="48940"/>
                  <a:pt x="2302128" y="0"/>
                </a:cubicBezTo>
                <a:cubicBezTo>
                  <a:pt x="2666494" y="-48940"/>
                  <a:pt x="2549976" y="7629"/>
                  <a:pt x="2647447" y="0"/>
                </a:cubicBezTo>
                <a:cubicBezTo>
                  <a:pt x="2744918" y="-7629"/>
                  <a:pt x="3112440" y="39825"/>
                  <a:pt x="3338085" y="0"/>
                </a:cubicBezTo>
                <a:cubicBezTo>
                  <a:pt x="3563730" y="-39825"/>
                  <a:pt x="3470301" y="127"/>
                  <a:pt x="3568298" y="0"/>
                </a:cubicBezTo>
                <a:cubicBezTo>
                  <a:pt x="3666295" y="-127"/>
                  <a:pt x="4016747" y="29731"/>
                  <a:pt x="4258936" y="0"/>
                </a:cubicBezTo>
                <a:cubicBezTo>
                  <a:pt x="4501125" y="-29731"/>
                  <a:pt x="4536969" y="25613"/>
                  <a:pt x="4719362" y="0"/>
                </a:cubicBezTo>
                <a:cubicBezTo>
                  <a:pt x="4901755" y="-25613"/>
                  <a:pt x="4970939" y="39082"/>
                  <a:pt x="5064681" y="0"/>
                </a:cubicBezTo>
                <a:cubicBezTo>
                  <a:pt x="5158423" y="-39082"/>
                  <a:pt x="5560261" y="68748"/>
                  <a:pt x="5755320" y="0"/>
                </a:cubicBezTo>
                <a:cubicBezTo>
                  <a:pt x="5950379" y="-68748"/>
                  <a:pt x="6196249" y="57841"/>
                  <a:pt x="6445958" y="0"/>
                </a:cubicBezTo>
                <a:cubicBezTo>
                  <a:pt x="6695667" y="-57841"/>
                  <a:pt x="6607577" y="21688"/>
                  <a:pt x="6676171" y="0"/>
                </a:cubicBezTo>
                <a:cubicBezTo>
                  <a:pt x="6744765" y="-21688"/>
                  <a:pt x="6996305" y="31437"/>
                  <a:pt x="7251703" y="0"/>
                </a:cubicBezTo>
                <a:cubicBezTo>
                  <a:pt x="7507101" y="-31437"/>
                  <a:pt x="7397746" y="22565"/>
                  <a:pt x="7481915" y="0"/>
                </a:cubicBezTo>
                <a:cubicBezTo>
                  <a:pt x="7566084" y="-22565"/>
                  <a:pt x="7994651" y="27579"/>
                  <a:pt x="8172554" y="0"/>
                </a:cubicBezTo>
                <a:cubicBezTo>
                  <a:pt x="8350457" y="-27579"/>
                  <a:pt x="8306430" y="13889"/>
                  <a:pt x="8402766" y="0"/>
                </a:cubicBezTo>
                <a:cubicBezTo>
                  <a:pt x="8499102" y="-13889"/>
                  <a:pt x="8891030" y="808"/>
                  <a:pt x="9093405" y="0"/>
                </a:cubicBezTo>
                <a:cubicBezTo>
                  <a:pt x="9295780" y="-808"/>
                  <a:pt x="9632048" y="11298"/>
                  <a:pt x="9784043" y="0"/>
                </a:cubicBezTo>
                <a:cubicBezTo>
                  <a:pt x="9936038" y="-11298"/>
                  <a:pt x="10123775" y="20217"/>
                  <a:pt x="10359575" y="0"/>
                </a:cubicBezTo>
                <a:cubicBezTo>
                  <a:pt x="10595375" y="-20217"/>
                  <a:pt x="10625887" y="16583"/>
                  <a:pt x="10704894" y="0"/>
                </a:cubicBezTo>
                <a:cubicBezTo>
                  <a:pt x="10783901" y="-16583"/>
                  <a:pt x="11288902" y="85732"/>
                  <a:pt x="11510639" y="0"/>
                </a:cubicBezTo>
                <a:cubicBezTo>
                  <a:pt x="11563752" y="201315"/>
                  <a:pt x="11506469" y="390644"/>
                  <a:pt x="11510639" y="710259"/>
                </a:cubicBezTo>
                <a:cubicBezTo>
                  <a:pt x="11514809" y="1029874"/>
                  <a:pt x="11455936" y="1161387"/>
                  <a:pt x="11510639" y="1420518"/>
                </a:cubicBezTo>
                <a:cubicBezTo>
                  <a:pt x="11565342" y="1679649"/>
                  <a:pt x="11470423" y="1708561"/>
                  <a:pt x="11510639" y="1810578"/>
                </a:cubicBezTo>
                <a:cubicBezTo>
                  <a:pt x="11550855" y="1912595"/>
                  <a:pt x="11456875" y="2122314"/>
                  <a:pt x="11510639" y="2328718"/>
                </a:cubicBezTo>
                <a:cubicBezTo>
                  <a:pt x="11564403" y="2535122"/>
                  <a:pt x="11479394" y="2600761"/>
                  <a:pt x="11510639" y="2718778"/>
                </a:cubicBezTo>
                <a:cubicBezTo>
                  <a:pt x="11541884" y="2836795"/>
                  <a:pt x="11486898" y="3022504"/>
                  <a:pt x="11510639" y="3108839"/>
                </a:cubicBezTo>
                <a:cubicBezTo>
                  <a:pt x="11534380" y="3195174"/>
                  <a:pt x="11496966" y="3391411"/>
                  <a:pt x="11510639" y="3626979"/>
                </a:cubicBezTo>
                <a:cubicBezTo>
                  <a:pt x="11524312" y="3862547"/>
                  <a:pt x="11486144" y="3889397"/>
                  <a:pt x="11510639" y="4017039"/>
                </a:cubicBezTo>
                <a:cubicBezTo>
                  <a:pt x="11535134" y="4144681"/>
                  <a:pt x="11464628" y="4316896"/>
                  <a:pt x="11510639" y="4407099"/>
                </a:cubicBezTo>
                <a:cubicBezTo>
                  <a:pt x="11556650" y="4497302"/>
                  <a:pt x="11493346" y="4696632"/>
                  <a:pt x="11510639" y="4797159"/>
                </a:cubicBezTo>
                <a:cubicBezTo>
                  <a:pt x="11527932" y="4897686"/>
                  <a:pt x="11437606" y="5224155"/>
                  <a:pt x="11510639" y="5443379"/>
                </a:cubicBezTo>
                <a:cubicBezTo>
                  <a:pt x="11583672" y="5662603"/>
                  <a:pt x="11440328" y="6128513"/>
                  <a:pt x="11510639" y="6403975"/>
                </a:cubicBezTo>
                <a:cubicBezTo>
                  <a:pt x="11198823" y="6475626"/>
                  <a:pt x="11009905" y="6397085"/>
                  <a:pt x="10704894" y="6403975"/>
                </a:cubicBezTo>
                <a:cubicBezTo>
                  <a:pt x="10399884" y="6410865"/>
                  <a:pt x="10223227" y="6382397"/>
                  <a:pt x="9899150" y="6403975"/>
                </a:cubicBezTo>
                <a:cubicBezTo>
                  <a:pt x="9575073" y="6425553"/>
                  <a:pt x="9676493" y="6378384"/>
                  <a:pt x="9553830" y="6403975"/>
                </a:cubicBezTo>
                <a:cubicBezTo>
                  <a:pt x="9431167" y="6429566"/>
                  <a:pt x="9161247" y="6379477"/>
                  <a:pt x="8978298" y="6403975"/>
                </a:cubicBezTo>
                <a:cubicBezTo>
                  <a:pt x="8795349" y="6428473"/>
                  <a:pt x="8822233" y="6381964"/>
                  <a:pt x="8748086" y="6403975"/>
                </a:cubicBezTo>
                <a:cubicBezTo>
                  <a:pt x="8673939" y="6425986"/>
                  <a:pt x="8333884" y="6398881"/>
                  <a:pt x="7942341" y="6403975"/>
                </a:cubicBezTo>
                <a:cubicBezTo>
                  <a:pt x="7550799" y="6409069"/>
                  <a:pt x="7515091" y="6368464"/>
                  <a:pt x="7251703" y="6403975"/>
                </a:cubicBezTo>
                <a:cubicBezTo>
                  <a:pt x="6988315" y="6439486"/>
                  <a:pt x="7076538" y="6401757"/>
                  <a:pt x="7021490" y="6403975"/>
                </a:cubicBezTo>
                <a:cubicBezTo>
                  <a:pt x="6966442" y="6406193"/>
                  <a:pt x="6905146" y="6397110"/>
                  <a:pt x="6791277" y="6403975"/>
                </a:cubicBezTo>
                <a:cubicBezTo>
                  <a:pt x="6677408" y="6410840"/>
                  <a:pt x="6416010" y="6338998"/>
                  <a:pt x="6215745" y="6403975"/>
                </a:cubicBezTo>
                <a:cubicBezTo>
                  <a:pt x="6015480" y="6468952"/>
                  <a:pt x="6007513" y="6389049"/>
                  <a:pt x="5870426" y="6403975"/>
                </a:cubicBezTo>
                <a:cubicBezTo>
                  <a:pt x="5733339" y="6418901"/>
                  <a:pt x="5699305" y="6395012"/>
                  <a:pt x="5640213" y="6403975"/>
                </a:cubicBezTo>
                <a:cubicBezTo>
                  <a:pt x="5581121" y="6412938"/>
                  <a:pt x="5213292" y="6374618"/>
                  <a:pt x="4949575" y="6403975"/>
                </a:cubicBezTo>
                <a:cubicBezTo>
                  <a:pt x="4685858" y="6433332"/>
                  <a:pt x="4823614" y="6383360"/>
                  <a:pt x="4719362" y="6403975"/>
                </a:cubicBezTo>
                <a:cubicBezTo>
                  <a:pt x="4615110" y="6424590"/>
                  <a:pt x="4557767" y="6378844"/>
                  <a:pt x="4489149" y="6403975"/>
                </a:cubicBezTo>
                <a:cubicBezTo>
                  <a:pt x="4420531" y="6429106"/>
                  <a:pt x="4053692" y="6386062"/>
                  <a:pt x="3798511" y="6403975"/>
                </a:cubicBezTo>
                <a:cubicBezTo>
                  <a:pt x="3543330" y="6421888"/>
                  <a:pt x="3279489" y="6400869"/>
                  <a:pt x="2992766" y="6403975"/>
                </a:cubicBezTo>
                <a:cubicBezTo>
                  <a:pt x="2706043" y="6407081"/>
                  <a:pt x="2876599" y="6396772"/>
                  <a:pt x="2762553" y="6403975"/>
                </a:cubicBezTo>
                <a:cubicBezTo>
                  <a:pt x="2648507" y="6411178"/>
                  <a:pt x="2323436" y="6397727"/>
                  <a:pt x="2071915" y="6403975"/>
                </a:cubicBezTo>
                <a:cubicBezTo>
                  <a:pt x="1820394" y="6410223"/>
                  <a:pt x="1730738" y="6389891"/>
                  <a:pt x="1611489" y="6403975"/>
                </a:cubicBezTo>
                <a:cubicBezTo>
                  <a:pt x="1492240" y="6418059"/>
                  <a:pt x="1409472" y="6380896"/>
                  <a:pt x="1266170" y="6403975"/>
                </a:cubicBezTo>
                <a:cubicBezTo>
                  <a:pt x="1122868" y="6427054"/>
                  <a:pt x="720847" y="6357740"/>
                  <a:pt x="575532" y="6403975"/>
                </a:cubicBezTo>
                <a:cubicBezTo>
                  <a:pt x="430217" y="6450210"/>
                  <a:pt x="210002" y="6378681"/>
                  <a:pt x="0" y="6403975"/>
                </a:cubicBezTo>
                <a:cubicBezTo>
                  <a:pt x="-10546" y="6260451"/>
                  <a:pt x="51956" y="6156272"/>
                  <a:pt x="0" y="5949875"/>
                </a:cubicBezTo>
                <a:cubicBezTo>
                  <a:pt x="-51956" y="5743478"/>
                  <a:pt x="23030" y="5624780"/>
                  <a:pt x="0" y="5367695"/>
                </a:cubicBezTo>
                <a:cubicBezTo>
                  <a:pt x="-23030" y="5110610"/>
                  <a:pt x="37611" y="4914312"/>
                  <a:pt x="0" y="4721476"/>
                </a:cubicBezTo>
                <a:cubicBezTo>
                  <a:pt x="-37611" y="4528640"/>
                  <a:pt x="6609" y="4429097"/>
                  <a:pt x="0" y="4267376"/>
                </a:cubicBezTo>
                <a:cubicBezTo>
                  <a:pt x="-6609" y="4105655"/>
                  <a:pt x="29745" y="3984672"/>
                  <a:pt x="0" y="3877316"/>
                </a:cubicBezTo>
                <a:cubicBezTo>
                  <a:pt x="-29745" y="3769960"/>
                  <a:pt x="17289" y="3451744"/>
                  <a:pt x="0" y="3295136"/>
                </a:cubicBezTo>
                <a:cubicBezTo>
                  <a:pt x="-17289" y="3138528"/>
                  <a:pt x="41921" y="2967413"/>
                  <a:pt x="0" y="2841036"/>
                </a:cubicBezTo>
                <a:cubicBezTo>
                  <a:pt x="-41921" y="2714659"/>
                  <a:pt x="18083" y="2523125"/>
                  <a:pt x="0" y="2386936"/>
                </a:cubicBezTo>
                <a:cubicBezTo>
                  <a:pt x="-18083" y="2250747"/>
                  <a:pt x="55145" y="2064983"/>
                  <a:pt x="0" y="1868796"/>
                </a:cubicBezTo>
                <a:cubicBezTo>
                  <a:pt x="-55145" y="1672609"/>
                  <a:pt x="43073" y="1649663"/>
                  <a:pt x="0" y="1478736"/>
                </a:cubicBezTo>
                <a:cubicBezTo>
                  <a:pt x="-43073" y="1307809"/>
                  <a:pt x="28456" y="1168647"/>
                  <a:pt x="0" y="960596"/>
                </a:cubicBezTo>
                <a:cubicBezTo>
                  <a:pt x="-28456" y="752545"/>
                  <a:pt x="24931" y="695215"/>
                  <a:pt x="0" y="506496"/>
                </a:cubicBezTo>
                <a:cubicBezTo>
                  <a:pt x="-24931" y="317777"/>
                  <a:pt x="20373" y="200894"/>
                  <a:pt x="0" y="0"/>
                </a:cubicBezTo>
                <a:close/>
              </a:path>
              <a:path w="11510639" h="6403975" stroke="0" extrusionOk="0">
                <a:moveTo>
                  <a:pt x="0" y="0"/>
                </a:moveTo>
                <a:cubicBezTo>
                  <a:pt x="84657" y="-24414"/>
                  <a:pt x="116145" y="22653"/>
                  <a:pt x="230213" y="0"/>
                </a:cubicBezTo>
                <a:cubicBezTo>
                  <a:pt x="344281" y="-22653"/>
                  <a:pt x="479370" y="28350"/>
                  <a:pt x="690638" y="0"/>
                </a:cubicBezTo>
                <a:cubicBezTo>
                  <a:pt x="901907" y="-28350"/>
                  <a:pt x="808815" y="9221"/>
                  <a:pt x="920851" y="0"/>
                </a:cubicBezTo>
                <a:cubicBezTo>
                  <a:pt x="1032887" y="-9221"/>
                  <a:pt x="1285433" y="46270"/>
                  <a:pt x="1496383" y="0"/>
                </a:cubicBezTo>
                <a:cubicBezTo>
                  <a:pt x="1707333" y="-46270"/>
                  <a:pt x="1915887" y="47276"/>
                  <a:pt x="2187021" y="0"/>
                </a:cubicBezTo>
                <a:cubicBezTo>
                  <a:pt x="2458155" y="-47276"/>
                  <a:pt x="2345179" y="15240"/>
                  <a:pt x="2417234" y="0"/>
                </a:cubicBezTo>
                <a:cubicBezTo>
                  <a:pt x="2489289" y="-15240"/>
                  <a:pt x="2961227" y="82514"/>
                  <a:pt x="3107873" y="0"/>
                </a:cubicBezTo>
                <a:cubicBezTo>
                  <a:pt x="3254519" y="-82514"/>
                  <a:pt x="3592607" y="41238"/>
                  <a:pt x="3913617" y="0"/>
                </a:cubicBezTo>
                <a:cubicBezTo>
                  <a:pt x="4234627" y="-41238"/>
                  <a:pt x="4128439" y="11601"/>
                  <a:pt x="4258936" y="0"/>
                </a:cubicBezTo>
                <a:cubicBezTo>
                  <a:pt x="4389433" y="-11601"/>
                  <a:pt x="4774491" y="58631"/>
                  <a:pt x="4949575" y="0"/>
                </a:cubicBezTo>
                <a:cubicBezTo>
                  <a:pt x="5124659" y="-58631"/>
                  <a:pt x="5288270" y="35451"/>
                  <a:pt x="5410000" y="0"/>
                </a:cubicBezTo>
                <a:cubicBezTo>
                  <a:pt x="5531731" y="-35451"/>
                  <a:pt x="5785598" y="44821"/>
                  <a:pt x="6100639" y="0"/>
                </a:cubicBezTo>
                <a:cubicBezTo>
                  <a:pt x="6415680" y="-44821"/>
                  <a:pt x="6309219" y="38151"/>
                  <a:pt x="6445958" y="0"/>
                </a:cubicBezTo>
                <a:cubicBezTo>
                  <a:pt x="6582697" y="-38151"/>
                  <a:pt x="6877750" y="66678"/>
                  <a:pt x="7136596" y="0"/>
                </a:cubicBezTo>
                <a:cubicBezTo>
                  <a:pt x="7395442" y="-66678"/>
                  <a:pt x="7518488" y="40417"/>
                  <a:pt x="7827235" y="0"/>
                </a:cubicBezTo>
                <a:cubicBezTo>
                  <a:pt x="8135982" y="-40417"/>
                  <a:pt x="8387886" y="23490"/>
                  <a:pt x="8632979" y="0"/>
                </a:cubicBezTo>
                <a:cubicBezTo>
                  <a:pt x="8878072" y="-23490"/>
                  <a:pt x="9088816" y="61530"/>
                  <a:pt x="9208511" y="0"/>
                </a:cubicBezTo>
                <a:cubicBezTo>
                  <a:pt x="9328206" y="-61530"/>
                  <a:pt x="9429361" y="17071"/>
                  <a:pt x="9553830" y="0"/>
                </a:cubicBezTo>
                <a:cubicBezTo>
                  <a:pt x="9678299" y="-17071"/>
                  <a:pt x="9734294" y="21182"/>
                  <a:pt x="9784043" y="0"/>
                </a:cubicBezTo>
                <a:cubicBezTo>
                  <a:pt x="9833792" y="-21182"/>
                  <a:pt x="9907023" y="25033"/>
                  <a:pt x="10014256" y="0"/>
                </a:cubicBezTo>
                <a:cubicBezTo>
                  <a:pt x="10121489" y="-25033"/>
                  <a:pt x="10371813" y="30424"/>
                  <a:pt x="10589788" y="0"/>
                </a:cubicBezTo>
                <a:cubicBezTo>
                  <a:pt x="10807763" y="-30424"/>
                  <a:pt x="11124890" y="107340"/>
                  <a:pt x="11510639" y="0"/>
                </a:cubicBezTo>
                <a:cubicBezTo>
                  <a:pt x="11531620" y="204594"/>
                  <a:pt x="11484254" y="500213"/>
                  <a:pt x="11510639" y="646219"/>
                </a:cubicBezTo>
                <a:cubicBezTo>
                  <a:pt x="11537024" y="792225"/>
                  <a:pt x="11491424" y="1025256"/>
                  <a:pt x="11510639" y="1228399"/>
                </a:cubicBezTo>
                <a:cubicBezTo>
                  <a:pt x="11529854" y="1431542"/>
                  <a:pt x="11506968" y="1714389"/>
                  <a:pt x="11510639" y="1874618"/>
                </a:cubicBezTo>
                <a:cubicBezTo>
                  <a:pt x="11514310" y="2034847"/>
                  <a:pt x="11458386" y="2198600"/>
                  <a:pt x="11510639" y="2328718"/>
                </a:cubicBezTo>
                <a:cubicBezTo>
                  <a:pt x="11562892" y="2458836"/>
                  <a:pt x="11508460" y="2637976"/>
                  <a:pt x="11510639" y="2910898"/>
                </a:cubicBezTo>
                <a:cubicBezTo>
                  <a:pt x="11512818" y="3183820"/>
                  <a:pt x="11484503" y="3186111"/>
                  <a:pt x="11510639" y="3364998"/>
                </a:cubicBezTo>
                <a:cubicBezTo>
                  <a:pt x="11536775" y="3543885"/>
                  <a:pt x="11488111" y="3838872"/>
                  <a:pt x="11510639" y="4075257"/>
                </a:cubicBezTo>
                <a:cubicBezTo>
                  <a:pt x="11533167" y="4311642"/>
                  <a:pt x="11477554" y="4297847"/>
                  <a:pt x="11510639" y="4465317"/>
                </a:cubicBezTo>
                <a:cubicBezTo>
                  <a:pt x="11543724" y="4632787"/>
                  <a:pt x="11453404" y="4902562"/>
                  <a:pt x="11510639" y="5111536"/>
                </a:cubicBezTo>
                <a:cubicBezTo>
                  <a:pt x="11567874" y="5320510"/>
                  <a:pt x="11487693" y="5402431"/>
                  <a:pt x="11510639" y="5501597"/>
                </a:cubicBezTo>
                <a:cubicBezTo>
                  <a:pt x="11533585" y="5600763"/>
                  <a:pt x="11507964" y="5733506"/>
                  <a:pt x="11510639" y="5891657"/>
                </a:cubicBezTo>
                <a:cubicBezTo>
                  <a:pt x="11513314" y="6049808"/>
                  <a:pt x="11464913" y="6251824"/>
                  <a:pt x="11510639" y="6403975"/>
                </a:cubicBezTo>
                <a:cubicBezTo>
                  <a:pt x="11396936" y="6413331"/>
                  <a:pt x="11261365" y="6401813"/>
                  <a:pt x="11165320" y="6403975"/>
                </a:cubicBezTo>
                <a:cubicBezTo>
                  <a:pt x="11069275" y="6406137"/>
                  <a:pt x="10825055" y="6383797"/>
                  <a:pt x="10704894" y="6403975"/>
                </a:cubicBezTo>
                <a:cubicBezTo>
                  <a:pt x="10584733" y="6424153"/>
                  <a:pt x="10391848" y="6366200"/>
                  <a:pt x="10244469" y="6403975"/>
                </a:cubicBezTo>
                <a:cubicBezTo>
                  <a:pt x="10097091" y="6441750"/>
                  <a:pt x="9689892" y="6355426"/>
                  <a:pt x="9438724" y="6403975"/>
                </a:cubicBezTo>
                <a:cubicBezTo>
                  <a:pt x="9187557" y="6452524"/>
                  <a:pt x="9083496" y="6331603"/>
                  <a:pt x="8748086" y="6403975"/>
                </a:cubicBezTo>
                <a:cubicBezTo>
                  <a:pt x="8412676" y="6476347"/>
                  <a:pt x="8342823" y="6380421"/>
                  <a:pt x="8057447" y="6403975"/>
                </a:cubicBezTo>
                <a:cubicBezTo>
                  <a:pt x="7772071" y="6427529"/>
                  <a:pt x="7795922" y="6398633"/>
                  <a:pt x="7712128" y="6403975"/>
                </a:cubicBezTo>
                <a:cubicBezTo>
                  <a:pt x="7628334" y="6409317"/>
                  <a:pt x="7556006" y="6396051"/>
                  <a:pt x="7481915" y="6403975"/>
                </a:cubicBezTo>
                <a:cubicBezTo>
                  <a:pt x="7407824" y="6411899"/>
                  <a:pt x="7276411" y="6401481"/>
                  <a:pt x="7136596" y="6403975"/>
                </a:cubicBezTo>
                <a:cubicBezTo>
                  <a:pt x="6996781" y="6406469"/>
                  <a:pt x="6678818" y="6384706"/>
                  <a:pt x="6330851" y="6403975"/>
                </a:cubicBezTo>
                <a:cubicBezTo>
                  <a:pt x="5982885" y="6423244"/>
                  <a:pt x="6071388" y="6388438"/>
                  <a:pt x="5985532" y="6403975"/>
                </a:cubicBezTo>
                <a:cubicBezTo>
                  <a:pt x="5899676" y="6419512"/>
                  <a:pt x="5646914" y="6349331"/>
                  <a:pt x="5525107" y="6403975"/>
                </a:cubicBezTo>
                <a:cubicBezTo>
                  <a:pt x="5403301" y="6458619"/>
                  <a:pt x="4985514" y="6374418"/>
                  <a:pt x="4834468" y="6403975"/>
                </a:cubicBezTo>
                <a:cubicBezTo>
                  <a:pt x="4683422" y="6433532"/>
                  <a:pt x="4627386" y="6402262"/>
                  <a:pt x="4489149" y="6403975"/>
                </a:cubicBezTo>
                <a:cubicBezTo>
                  <a:pt x="4350912" y="6405688"/>
                  <a:pt x="3847996" y="6382951"/>
                  <a:pt x="3683404" y="6403975"/>
                </a:cubicBezTo>
                <a:cubicBezTo>
                  <a:pt x="3518812" y="6424999"/>
                  <a:pt x="3388357" y="6337334"/>
                  <a:pt x="3107873" y="6403975"/>
                </a:cubicBezTo>
                <a:cubicBezTo>
                  <a:pt x="2827389" y="6470616"/>
                  <a:pt x="2904362" y="6392533"/>
                  <a:pt x="2762553" y="6403975"/>
                </a:cubicBezTo>
                <a:cubicBezTo>
                  <a:pt x="2620744" y="6415417"/>
                  <a:pt x="2502551" y="6393523"/>
                  <a:pt x="2417234" y="6403975"/>
                </a:cubicBezTo>
                <a:cubicBezTo>
                  <a:pt x="2331917" y="6414427"/>
                  <a:pt x="1844147" y="6365261"/>
                  <a:pt x="1611489" y="6403975"/>
                </a:cubicBezTo>
                <a:cubicBezTo>
                  <a:pt x="1378831" y="6442689"/>
                  <a:pt x="1254684" y="6391694"/>
                  <a:pt x="1035958" y="6403975"/>
                </a:cubicBezTo>
                <a:cubicBezTo>
                  <a:pt x="817232" y="6416256"/>
                  <a:pt x="457831" y="6280345"/>
                  <a:pt x="0" y="6403975"/>
                </a:cubicBezTo>
                <a:cubicBezTo>
                  <a:pt x="-14482" y="6299955"/>
                  <a:pt x="38739" y="6147594"/>
                  <a:pt x="0" y="6013915"/>
                </a:cubicBezTo>
                <a:cubicBezTo>
                  <a:pt x="-38739" y="5880236"/>
                  <a:pt x="36221" y="5654702"/>
                  <a:pt x="0" y="5495775"/>
                </a:cubicBezTo>
                <a:cubicBezTo>
                  <a:pt x="-36221" y="5336848"/>
                  <a:pt x="12186" y="5123567"/>
                  <a:pt x="0" y="4977635"/>
                </a:cubicBezTo>
                <a:cubicBezTo>
                  <a:pt x="-12186" y="4831703"/>
                  <a:pt x="51103" y="4708197"/>
                  <a:pt x="0" y="4523535"/>
                </a:cubicBezTo>
                <a:cubicBezTo>
                  <a:pt x="-51103" y="4338873"/>
                  <a:pt x="47965" y="4141476"/>
                  <a:pt x="0" y="3941356"/>
                </a:cubicBezTo>
                <a:cubicBezTo>
                  <a:pt x="-47965" y="3741236"/>
                  <a:pt x="37914" y="3523963"/>
                  <a:pt x="0" y="3359176"/>
                </a:cubicBezTo>
                <a:cubicBezTo>
                  <a:pt x="-37914" y="3194389"/>
                  <a:pt x="62441" y="2986141"/>
                  <a:pt x="0" y="2776996"/>
                </a:cubicBezTo>
                <a:cubicBezTo>
                  <a:pt x="-62441" y="2567851"/>
                  <a:pt x="21910" y="2289169"/>
                  <a:pt x="0" y="2066737"/>
                </a:cubicBezTo>
                <a:cubicBezTo>
                  <a:pt x="-21910" y="1844305"/>
                  <a:pt x="44892" y="1654821"/>
                  <a:pt x="0" y="1420518"/>
                </a:cubicBezTo>
                <a:cubicBezTo>
                  <a:pt x="-44892" y="1186215"/>
                  <a:pt x="25811" y="1092673"/>
                  <a:pt x="0" y="902378"/>
                </a:cubicBezTo>
                <a:cubicBezTo>
                  <a:pt x="-25811" y="712083"/>
                  <a:pt x="103994" y="259824"/>
                  <a:pt x="0" y="0"/>
                </a:cubicBezTo>
                <a:close/>
              </a:path>
            </a:pathLst>
          </a:custGeom>
          <a:ln>
            <a:solidFill>
              <a:schemeClr val="tx1"/>
            </a:solidFill>
            <a:extLst>
              <a:ext uri="{C807C97D-BFC1-408E-A445-0C87EB9F89A2}">
                <ask:lineSketchStyleProps xmlns:ask="http://schemas.microsoft.com/office/drawing/2018/sketchyshapes" sd="1631748402">
                  <ask:type>
                    <ask:lineSketchScribble/>
                  </ask:type>
                </ask:lineSketchStyleProps>
              </a:ext>
            </a:extLst>
          </a:ln>
        </p:spPr>
        <p:txBody>
          <a:bodyPr>
            <a:noAutofit/>
          </a:bodyPr>
          <a:lstStyle/>
          <a:p>
            <a:pPr algn="l"/>
            <a:r>
              <a:rPr lang="es-ES" sz="2000" b="1" i="0" dirty="0">
                <a:solidFill>
                  <a:srgbClr val="FF0000"/>
                </a:solidFill>
                <a:effectLst/>
              </a:rPr>
              <a:t>Analicemos el ejemplo</a:t>
            </a:r>
          </a:p>
          <a:p>
            <a:pPr algn="just"/>
            <a:r>
              <a:rPr lang="es-ES" sz="2000" b="1" i="0" dirty="0">
                <a:solidFill>
                  <a:srgbClr val="333333"/>
                </a:solidFill>
                <a:effectLst/>
              </a:rPr>
              <a:t>El docente no considera un aspecto clave para el éxito de la actividad. ¿Cuál es?</a:t>
            </a:r>
            <a:endParaRPr lang="es-ES" sz="2000" b="0" i="0" dirty="0">
              <a:solidFill>
                <a:srgbClr val="333333"/>
              </a:solidFill>
              <a:effectLst/>
            </a:endParaRPr>
          </a:p>
          <a:p>
            <a:pPr algn="just"/>
            <a:r>
              <a:rPr lang="es-ES" sz="2000" b="0" i="0" dirty="0">
                <a:solidFill>
                  <a:srgbClr val="333333"/>
                </a:solidFill>
                <a:effectLst/>
              </a:rPr>
              <a:t>El profesor elige un repertorio basándose exclusivamente en la canción folclórica tradicional, </a:t>
            </a:r>
            <a:r>
              <a:rPr lang="es-ES" sz="2000" b="1" i="0" dirty="0">
                <a:solidFill>
                  <a:srgbClr val="333333"/>
                </a:solidFill>
                <a:effectLst/>
              </a:rPr>
              <a:t>sin considerar los gustos musicales de sus alumnos y alumnas.</a:t>
            </a:r>
            <a:r>
              <a:rPr lang="es-ES" sz="2000" b="0" i="0" dirty="0">
                <a:solidFill>
                  <a:srgbClr val="333333"/>
                </a:solidFill>
                <a:effectLst/>
              </a:rPr>
              <a:t> Esta puede ser una razón para la desmotivación y desconcentración durante la actividad de audición.</a:t>
            </a:r>
          </a:p>
          <a:p>
            <a:pPr algn="just"/>
            <a:r>
              <a:rPr lang="es-ES" sz="2000" b="0" i="0" dirty="0">
                <a:solidFill>
                  <a:srgbClr val="333333"/>
                </a:solidFill>
                <a:effectLst/>
              </a:rPr>
              <a:t>Cuando nos planteamos una meta de aprendizaje para los estudiantes, es importante reflexionar sobre las estrategias más pertinentes para lograrla. En este sentido, cuando no se consideran los intereses de los estudiantes, </a:t>
            </a:r>
            <a:r>
              <a:rPr lang="es-ES" sz="2000" b="1" i="0" dirty="0">
                <a:solidFill>
                  <a:srgbClr val="333333"/>
                </a:solidFill>
                <a:effectLst/>
              </a:rPr>
              <a:t>se desaprovecha la oportunidad de ligar los nuevos aprendizajes con aspectos significativos para ellos.</a:t>
            </a:r>
            <a:endParaRPr lang="es-ES" sz="2000" b="0" i="0" dirty="0">
              <a:solidFill>
                <a:srgbClr val="333333"/>
              </a:solidFill>
              <a:effectLst/>
            </a:endParaRPr>
          </a:p>
          <a:p>
            <a:pPr algn="just"/>
            <a:r>
              <a:rPr lang="es-ES" sz="2000" b="1" i="0" dirty="0">
                <a:solidFill>
                  <a:srgbClr val="333333"/>
                </a:solidFill>
                <a:effectLst/>
              </a:rPr>
              <a:t>¿De qué forma se puede desarrollar esta clase considerando los intereses de los estudiantes?</a:t>
            </a:r>
            <a:endParaRPr lang="es-ES" sz="2000" b="0" i="0" dirty="0">
              <a:solidFill>
                <a:srgbClr val="333333"/>
              </a:solidFill>
              <a:effectLst/>
            </a:endParaRPr>
          </a:p>
          <a:p>
            <a:pPr algn="just"/>
            <a:r>
              <a:rPr lang="es-ES" sz="2000" b="0" i="0" dirty="0">
                <a:solidFill>
                  <a:srgbClr val="333333"/>
                </a:solidFill>
                <a:effectLst/>
              </a:rPr>
              <a:t>Para que los estudiantes se involucren en la actividad y logren reconocer las diferentes formas de la canción, el docente podría cruzar estilos y expresiones artísticas, acercando los contenidos a la cultura musical de sus estudiantes. Por ejemplo, utilizar “</a:t>
            </a:r>
            <a:r>
              <a:rPr lang="es-ES" sz="2000" b="0" i="0" dirty="0" err="1">
                <a:solidFill>
                  <a:srgbClr val="333333"/>
                </a:solidFill>
                <a:effectLst/>
              </a:rPr>
              <a:t>covers</a:t>
            </a:r>
            <a:r>
              <a:rPr lang="es-ES" sz="2000" b="0" i="0" dirty="0">
                <a:solidFill>
                  <a:srgbClr val="333333"/>
                </a:solidFill>
                <a:effectLst/>
              </a:rPr>
              <a:t>” de canciones folclóricas interpretados por grupos de música actuales.</a:t>
            </a:r>
          </a:p>
          <a:p>
            <a:pPr algn="just"/>
            <a:r>
              <a:rPr lang="es-ES" sz="2000" b="1" i="0" dirty="0">
                <a:solidFill>
                  <a:srgbClr val="333333"/>
                </a:solidFill>
                <a:effectLst/>
              </a:rPr>
              <a:t>Conocer y tomar en cuenta los intereses de los estudiantes</a:t>
            </a:r>
            <a:r>
              <a:rPr lang="es-ES" sz="2000" b="0" i="0" dirty="0">
                <a:solidFill>
                  <a:srgbClr val="333333"/>
                </a:solidFill>
                <a:effectLst/>
              </a:rPr>
              <a:t> ayuda a mantenerlos motivados y focalizados en los aprendizajes, facilitando que </a:t>
            </a:r>
            <a:r>
              <a:rPr lang="es-ES" sz="2000" b="1" i="0" dirty="0">
                <a:solidFill>
                  <a:srgbClr val="333333"/>
                </a:solidFill>
                <a:effectLst/>
              </a:rPr>
              <a:t>vinculen los nuevos aprendizajes con aquello que ya conocen y valoran.</a:t>
            </a:r>
            <a:r>
              <a:rPr lang="es-ES" sz="2000" b="0" i="0" dirty="0">
                <a:solidFill>
                  <a:srgbClr val="333333"/>
                </a:solidFill>
                <a:effectLst/>
              </a:rPr>
              <a:t> Considerar los conocimientos previos, experiencias, intereses, etc. de los estudiantes, permite a los docentes diseñar y seleccionar estrategias de enseñanza más pertinentes y con sentido para los alumnos y alumnas.</a:t>
            </a:r>
          </a:p>
          <a:p>
            <a:endParaRPr lang="es-CL" sz="2000" dirty="0"/>
          </a:p>
        </p:txBody>
      </p:sp>
    </p:spTree>
    <p:extLst>
      <p:ext uri="{BB962C8B-B14F-4D97-AF65-F5344CB8AC3E}">
        <p14:creationId xmlns:p14="http://schemas.microsoft.com/office/powerpoint/2010/main" val="1574350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78C43393-DA0A-48D0-B118-CB677E76DEA3}"/>
              </a:ext>
            </a:extLst>
          </p:cNvPr>
          <p:cNvSpPr>
            <a:spLocks noGrp="1"/>
          </p:cNvSpPr>
          <p:nvPr>
            <p:ph type="title"/>
          </p:nvPr>
        </p:nvSpPr>
        <p:spPr>
          <a:xfrm>
            <a:off x="195792" y="145259"/>
            <a:ext cx="10905066" cy="621002"/>
          </a:xfrm>
        </p:spPr>
        <p:txBody>
          <a:bodyPr>
            <a:normAutofit/>
          </a:bodyPr>
          <a:lstStyle/>
          <a:p>
            <a:r>
              <a:rPr lang="es-ES" sz="2800" i="1" dirty="0">
                <a:solidFill>
                  <a:srgbClr val="FF0000"/>
                </a:solidFill>
              </a:rPr>
              <a:t>OTRO EJEMPLO</a:t>
            </a:r>
            <a:endParaRPr lang="es-CL" sz="2800" i="1" dirty="0">
              <a:solidFill>
                <a:srgbClr val="FF0000"/>
              </a:solidFill>
            </a:endParaRPr>
          </a:p>
        </p:txBody>
      </p:sp>
      <p:sp>
        <p:nvSpPr>
          <p:cNvPr id="3" name="Marcador de contenido 2">
            <a:extLst>
              <a:ext uri="{FF2B5EF4-FFF2-40B4-BE49-F238E27FC236}">
                <a16:creationId xmlns:a16="http://schemas.microsoft.com/office/drawing/2014/main" id="{260EA9EA-A12E-49D1-AAAB-2716365DA8E1}"/>
              </a:ext>
            </a:extLst>
          </p:cNvPr>
          <p:cNvSpPr>
            <a:spLocks noGrp="1"/>
          </p:cNvSpPr>
          <p:nvPr>
            <p:ph idx="1"/>
          </p:nvPr>
        </p:nvSpPr>
        <p:spPr>
          <a:xfrm>
            <a:off x="195792" y="766261"/>
            <a:ext cx="7581600" cy="5548593"/>
          </a:xfrm>
          <a:custGeom>
            <a:avLst/>
            <a:gdLst>
              <a:gd name="connsiteX0" fmla="*/ 0 w 7581600"/>
              <a:gd name="connsiteY0" fmla="*/ 0 h 5548593"/>
              <a:gd name="connsiteX1" fmla="*/ 355752 w 7581600"/>
              <a:gd name="connsiteY1" fmla="*/ 0 h 5548593"/>
              <a:gd name="connsiteX2" fmla="*/ 1090584 w 7581600"/>
              <a:gd name="connsiteY2" fmla="*/ 0 h 5548593"/>
              <a:gd name="connsiteX3" fmla="*/ 1597968 w 7581600"/>
              <a:gd name="connsiteY3" fmla="*/ 0 h 5548593"/>
              <a:gd name="connsiteX4" fmla="*/ 2181168 w 7581600"/>
              <a:gd name="connsiteY4" fmla="*/ 0 h 5548593"/>
              <a:gd name="connsiteX5" fmla="*/ 2536920 w 7581600"/>
              <a:gd name="connsiteY5" fmla="*/ 0 h 5548593"/>
              <a:gd name="connsiteX6" fmla="*/ 3120120 w 7581600"/>
              <a:gd name="connsiteY6" fmla="*/ 0 h 5548593"/>
              <a:gd name="connsiteX7" fmla="*/ 3854952 w 7581600"/>
              <a:gd name="connsiteY7" fmla="*/ 0 h 5548593"/>
              <a:gd name="connsiteX8" fmla="*/ 4438152 w 7581600"/>
              <a:gd name="connsiteY8" fmla="*/ 0 h 5548593"/>
              <a:gd name="connsiteX9" fmla="*/ 4869720 w 7581600"/>
              <a:gd name="connsiteY9" fmla="*/ 0 h 5548593"/>
              <a:gd name="connsiteX10" fmla="*/ 5452920 w 7581600"/>
              <a:gd name="connsiteY10" fmla="*/ 0 h 5548593"/>
              <a:gd name="connsiteX11" fmla="*/ 5884488 w 7581600"/>
              <a:gd name="connsiteY11" fmla="*/ 0 h 5548593"/>
              <a:gd name="connsiteX12" fmla="*/ 6467688 w 7581600"/>
              <a:gd name="connsiteY12" fmla="*/ 0 h 5548593"/>
              <a:gd name="connsiteX13" fmla="*/ 7050888 w 7581600"/>
              <a:gd name="connsiteY13" fmla="*/ 0 h 5548593"/>
              <a:gd name="connsiteX14" fmla="*/ 7581600 w 7581600"/>
              <a:gd name="connsiteY14" fmla="*/ 0 h 5548593"/>
              <a:gd name="connsiteX15" fmla="*/ 7581600 w 7581600"/>
              <a:gd name="connsiteY15" fmla="*/ 499373 h 5548593"/>
              <a:gd name="connsiteX16" fmla="*/ 7581600 w 7581600"/>
              <a:gd name="connsiteY16" fmla="*/ 1109719 h 5548593"/>
              <a:gd name="connsiteX17" fmla="*/ 7581600 w 7581600"/>
              <a:gd name="connsiteY17" fmla="*/ 1775550 h 5548593"/>
              <a:gd name="connsiteX18" fmla="*/ 7581600 w 7581600"/>
              <a:gd name="connsiteY18" fmla="*/ 2219437 h 5548593"/>
              <a:gd name="connsiteX19" fmla="*/ 7581600 w 7581600"/>
              <a:gd name="connsiteY19" fmla="*/ 2663325 h 5548593"/>
              <a:gd name="connsiteX20" fmla="*/ 7581600 w 7581600"/>
              <a:gd name="connsiteY20" fmla="*/ 3273670 h 5548593"/>
              <a:gd name="connsiteX21" fmla="*/ 7581600 w 7581600"/>
              <a:gd name="connsiteY21" fmla="*/ 3939501 h 5548593"/>
              <a:gd name="connsiteX22" fmla="*/ 7581600 w 7581600"/>
              <a:gd name="connsiteY22" fmla="*/ 4494360 h 5548593"/>
              <a:gd name="connsiteX23" fmla="*/ 7581600 w 7581600"/>
              <a:gd name="connsiteY23" fmla="*/ 5049220 h 5548593"/>
              <a:gd name="connsiteX24" fmla="*/ 7581600 w 7581600"/>
              <a:gd name="connsiteY24" fmla="*/ 5548593 h 5548593"/>
              <a:gd name="connsiteX25" fmla="*/ 6998400 w 7581600"/>
              <a:gd name="connsiteY25" fmla="*/ 5548593 h 5548593"/>
              <a:gd name="connsiteX26" fmla="*/ 6642648 w 7581600"/>
              <a:gd name="connsiteY26" fmla="*/ 5548593 h 5548593"/>
              <a:gd name="connsiteX27" fmla="*/ 5907816 w 7581600"/>
              <a:gd name="connsiteY27" fmla="*/ 5548593 h 5548593"/>
              <a:gd name="connsiteX28" fmla="*/ 5324616 w 7581600"/>
              <a:gd name="connsiteY28" fmla="*/ 5548593 h 5548593"/>
              <a:gd name="connsiteX29" fmla="*/ 4817232 w 7581600"/>
              <a:gd name="connsiteY29" fmla="*/ 5548593 h 5548593"/>
              <a:gd name="connsiteX30" fmla="*/ 4385664 w 7581600"/>
              <a:gd name="connsiteY30" fmla="*/ 5548593 h 5548593"/>
              <a:gd name="connsiteX31" fmla="*/ 3726648 w 7581600"/>
              <a:gd name="connsiteY31" fmla="*/ 5548593 h 5548593"/>
              <a:gd name="connsiteX32" fmla="*/ 3295080 w 7581600"/>
              <a:gd name="connsiteY32" fmla="*/ 5548593 h 5548593"/>
              <a:gd name="connsiteX33" fmla="*/ 2560248 w 7581600"/>
              <a:gd name="connsiteY33" fmla="*/ 5548593 h 5548593"/>
              <a:gd name="connsiteX34" fmla="*/ 1825416 w 7581600"/>
              <a:gd name="connsiteY34" fmla="*/ 5548593 h 5548593"/>
              <a:gd name="connsiteX35" fmla="*/ 1393848 w 7581600"/>
              <a:gd name="connsiteY35" fmla="*/ 5548593 h 5548593"/>
              <a:gd name="connsiteX36" fmla="*/ 1038096 w 7581600"/>
              <a:gd name="connsiteY36" fmla="*/ 5548593 h 5548593"/>
              <a:gd name="connsiteX37" fmla="*/ 0 w 7581600"/>
              <a:gd name="connsiteY37" fmla="*/ 5548593 h 5548593"/>
              <a:gd name="connsiteX38" fmla="*/ 0 w 7581600"/>
              <a:gd name="connsiteY38" fmla="*/ 5104706 h 5548593"/>
              <a:gd name="connsiteX39" fmla="*/ 0 w 7581600"/>
              <a:gd name="connsiteY39" fmla="*/ 4605332 h 5548593"/>
              <a:gd name="connsiteX40" fmla="*/ 0 w 7581600"/>
              <a:gd name="connsiteY40" fmla="*/ 4161445 h 5548593"/>
              <a:gd name="connsiteX41" fmla="*/ 0 w 7581600"/>
              <a:gd name="connsiteY41" fmla="*/ 3773043 h 5548593"/>
              <a:gd name="connsiteX42" fmla="*/ 0 w 7581600"/>
              <a:gd name="connsiteY42" fmla="*/ 3162698 h 5548593"/>
              <a:gd name="connsiteX43" fmla="*/ 0 w 7581600"/>
              <a:gd name="connsiteY43" fmla="*/ 2663325 h 5548593"/>
              <a:gd name="connsiteX44" fmla="*/ 0 w 7581600"/>
              <a:gd name="connsiteY44" fmla="*/ 2052979 h 5548593"/>
              <a:gd name="connsiteX45" fmla="*/ 0 w 7581600"/>
              <a:gd name="connsiteY45" fmla="*/ 1442634 h 5548593"/>
              <a:gd name="connsiteX46" fmla="*/ 0 w 7581600"/>
              <a:gd name="connsiteY46" fmla="*/ 776803 h 5548593"/>
              <a:gd name="connsiteX47" fmla="*/ 0 w 7581600"/>
              <a:gd name="connsiteY47" fmla="*/ 0 h 5548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581600" h="5548593" fill="none" extrusionOk="0">
                <a:moveTo>
                  <a:pt x="0" y="0"/>
                </a:moveTo>
                <a:cubicBezTo>
                  <a:pt x="78093" y="-21044"/>
                  <a:pt x="259453" y="10292"/>
                  <a:pt x="355752" y="0"/>
                </a:cubicBezTo>
                <a:cubicBezTo>
                  <a:pt x="452051" y="-10292"/>
                  <a:pt x="938834" y="83370"/>
                  <a:pt x="1090584" y="0"/>
                </a:cubicBezTo>
                <a:cubicBezTo>
                  <a:pt x="1242334" y="-83370"/>
                  <a:pt x="1393183" y="19957"/>
                  <a:pt x="1597968" y="0"/>
                </a:cubicBezTo>
                <a:cubicBezTo>
                  <a:pt x="1802753" y="-19957"/>
                  <a:pt x="2054896" y="25071"/>
                  <a:pt x="2181168" y="0"/>
                </a:cubicBezTo>
                <a:cubicBezTo>
                  <a:pt x="2307440" y="-25071"/>
                  <a:pt x="2369038" y="6661"/>
                  <a:pt x="2536920" y="0"/>
                </a:cubicBezTo>
                <a:cubicBezTo>
                  <a:pt x="2704802" y="-6661"/>
                  <a:pt x="2848817" y="50278"/>
                  <a:pt x="3120120" y="0"/>
                </a:cubicBezTo>
                <a:cubicBezTo>
                  <a:pt x="3391423" y="-50278"/>
                  <a:pt x="3627912" y="70404"/>
                  <a:pt x="3854952" y="0"/>
                </a:cubicBezTo>
                <a:cubicBezTo>
                  <a:pt x="4081992" y="-70404"/>
                  <a:pt x="4283651" y="19630"/>
                  <a:pt x="4438152" y="0"/>
                </a:cubicBezTo>
                <a:cubicBezTo>
                  <a:pt x="4592653" y="-19630"/>
                  <a:pt x="4712645" y="625"/>
                  <a:pt x="4869720" y="0"/>
                </a:cubicBezTo>
                <a:cubicBezTo>
                  <a:pt x="5026795" y="-625"/>
                  <a:pt x="5246861" y="60647"/>
                  <a:pt x="5452920" y="0"/>
                </a:cubicBezTo>
                <a:cubicBezTo>
                  <a:pt x="5658979" y="-60647"/>
                  <a:pt x="5713849" y="34265"/>
                  <a:pt x="5884488" y="0"/>
                </a:cubicBezTo>
                <a:cubicBezTo>
                  <a:pt x="6055127" y="-34265"/>
                  <a:pt x="6317396" y="35315"/>
                  <a:pt x="6467688" y="0"/>
                </a:cubicBezTo>
                <a:cubicBezTo>
                  <a:pt x="6617980" y="-35315"/>
                  <a:pt x="6901496" y="56316"/>
                  <a:pt x="7050888" y="0"/>
                </a:cubicBezTo>
                <a:cubicBezTo>
                  <a:pt x="7200280" y="-56316"/>
                  <a:pt x="7445768" y="33056"/>
                  <a:pt x="7581600" y="0"/>
                </a:cubicBezTo>
                <a:cubicBezTo>
                  <a:pt x="7601177" y="178477"/>
                  <a:pt x="7537846" y="342673"/>
                  <a:pt x="7581600" y="499373"/>
                </a:cubicBezTo>
                <a:cubicBezTo>
                  <a:pt x="7625354" y="656073"/>
                  <a:pt x="7541369" y="919369"/>
                  <a:pt x="7581600" y="1109719"/>
                </a:cubicBezTo>
                <a:cubicBezTo>
                  <a:pt x="7621831" y="1300069"/>
                  <a:pt x="7548745" y="1558794"/>
                  <a:pt x="7581600" y="1775550"/>
                </a:cubicBezTo>
                <a:cubicBezTo>
                  <a:pt x="7614455" y="1992306"/>
                  <a:pt x="7549043" y="2101769"/>
                  <a:pt x="7581600" y="2219437"/>
                </a:cubicBezTo>
                <a:cubicBezTo>
                  <a:pt x="7614157" y="2337105"/>
                  <a:pt x="7575044" y="2573144"/>
                  <a:pt x="7581600" y="2663325"/>
                </a:cubicBezTo>
                <a:cubicBezTo>
                  <a:pt x="7588156" y="2753506"/>
                  <a:pt x="7573503" y="3003357"/>
                  <a:pt x="7581600" y="3273670"/>
                </a:cubicBezTo>
                <a:cubicBezTo>
                  <a:pt x="7589697" y="3543984"/>
                  <a:pt x="7561788" y="3635561"/>
                  <a:pt x="7581600" y="3939501"/>
                </a:cubicBezTo>
                <a:cubicBezTo>
                  <a:pt x="7601412" y="4243441"/>
                  <a:pt x="7525161" y="4300813"/>
                  <a:pt x="7581600" y="4494360"/>
                </a:cubicBezTo>
                <a:cubicBezTo>
                  <a:pt x="7638039" y="4687907"/>
                  <a:pt x="7557677" y="4813331"/>
                  <a:pt x="7581600" y="5049220"/>
                </a:cubicBezTo>
                <a:cubicBezTo>
                  <a:pt x="7605523" y="5285109"/>
                  <a:pt x="7555240" y="5328339"/>
                  <a:pt x="7581600" y="5548593"/>
                </a:cubicBezTo>
                <a:cubicBezTo>
                  <a:pt x="7452815" y="5598677"/>
                  <a:pt x="7248208" y="5543324"/>
                  <a:pt x="6998400" y="5548593"/>
                </a:cubicBezTo>
                <a:cubicBezTo>
                  <a:pt x="6748592" y="5553862"/>
                  <a:pt x="6762592" y="5509151"/>
                  <a:pt x="6642648" y="5548593"/>
                </a:cubicBezTo>
                <a:cubicBezTo>
                  <a:pt x="6522704" y="5588035"/>
                  <a:pt x="6269310" y="5472370"/>
                  <a:pt x="5907816" y="5548593"/>
                </a:cubicBezTo>
                <a:cubicBezTo>
                  <a:pt x="5546322" y="5624816"/>
                  <a:pt x="5599440" y="5495970"/>
                  <a:pt x="5324616" y="5548593"/>
                </a:cubicBezTo>
                <a:cubicBezTo>
                  <a:pt x="5049792" y="5601216"/>
                  <a:pt x="4998188" y="5492487"/>
                  <a:pt x="4817232" y="5548593"/>
                </a:cubicBezTo>
                <a:cubicBezTo>
                  <a:pt x="4636276" y="5604699"/>
                  <a:pt x="4504157" y="5499136"/>
                  <a:pt x="4385664" y="5548593"/>
                </a:cubicBezTo>
                <a:cubicBezTo>
                  <a:pt x="4267171" y="5598050"/>
                  <a:pt x="3987096" y="5470698"/>
                  <a:pt x="3726648" y="5548593"/>
                </a:cubicBezTo>
                <a:cubicBezTo>
                  <a:pt x="3466200" y="5626488"/>
                  <a:pt x="3438785" y="5522151"/>
                  <a:pt x="3295080" y="5548593"/>
                </a:cubicBezTo>
                <a:cubicBezTo>
                  <a:pt x="3151375" y="5575035"/>
                  <a:pt x="2721628" y="5495986"/>
                  <a:pt x="2560248" y="5548593"/>
                </a:cubicBezTo>
                <a:cubicBezTo>
                  <a:pt x="2398868" y="5601200"/>
                  <a:pt x="2161371" y="5469527"/>
                  <a:pt x="1825416" y="5548593"/>
                </a:cubicBezTo>
                <a:cubicBezTo>
                  <a:pt x="1489461" y="5627659"/>
                  <a:pt x="1521506" y="5542770"/>
                  <a:pt x="1393848" y="5548593"/>
                </a:cubicBezTo>
                <a:cubicBezTo>
                  <a:pt x="1266190" y="5554416"/>
                  <a:pt x="1124032" y="5518734"/>
                  <a:pt x="1038096" y="5548593"/>
                </a:cubicBezTo>
                <a:cubicBezTo>
                  <a:pt x="952160" y="5578452"/>
                  <a:pt x="453139" y="5504380"/>
                  <a:pt x="0" y="5548593"/>
                </a:cubicBezTo>
                <a:cubicBezTo>
                  <a:pt x="-7552" y="5327128"/>
                  <a:pt x="45494" y="5224735"/>
                  <a:pt x="0" y="5104706"/>
                </a:cubicBezTo>
                <a:cubicBezTo>
                  <a:pt x="-45494" y="4984677"/>
                  <a:pt x="19576" y="4765206"/>
                  <a:pt x="0" y="4605332"/>
                </a:cubicBezTo>
                <a:cubicBezTo>
                  <a:pt x="-19576" y="4445458"/>
                  <a:pt x="34707" y="4285110"/>
                  <a:pt x="0" y="4161445"/>
                </a:cubicBezTo>
                <a:cubicBezTo>
                  <a:pt x="-34707" y="4037780"/>
                  <a:pt x="26516" y="3949921"/>
                  <a:pt x="0" y="3773043"/>
                </a:cubicBezTo>
                <a:cubicBezTo>
                  <a:pt x="-26516" y="3596165"/>
                  <a:pt x="33785" y="3320529"/>
                  <a:pt x="0" y="3162698"/>
                </a:cubicBezTo>
                <a:cubicBezTo>
                  <a:pt x="-33785" y="3004867"/>
                  <a:pt x="41618" y="2882593"/>
                  <a:pt x="0" y="2663325"/>
                </a:cubicBezTo>
                <a:cubicBezTo>
                  <a:pt x="-41618" y="2444057"/>
                  <a:pt x="35529" y="2213290"/>
                  <a:pt x="0" y="2052979"/>
                </a:cubicBezTo>
                <a:cubicBezTo>
                  <a:pt x="-35529" y="1892668"/>
                  <a:pt x="46983" y="1685748"/>
                  <a:pt x="0" y="1442634"/>
                </a:cubicBezTo>
                <a:cubicBezTo>
                  <a:pt x="-46983" y="1199521"/>
                  <a:pt x="74294" y="961285"/>
                  <a:pt x="0" y="776803"/>
                </a:cubicBezTo>
                <a:cubicBezTo>
                  <a:pt x="-74294" y="592321"/>
                  <a:pt x="69130" y="253717"/>
                  <a:pt x="0" y="0"/>
                </a:cubicBezTo>
                <a:close/>
              </a:path>
              <a:path w="7581600" h="5548593" stroke="0" extrusionOk="0">
                <a:moveTo>
                  <a:pt x="0" y="0"/>
                </a:moveTo>
                <a:cubicBezTo>
                  <a:pt x="147700" y="-24853"/>
                  <a:pt x="234549" y="20980"/>
                  <a:pt x="431568" y="0"/>
                </a:cubicBezTo>
                <a:cubicBezTo>
                  <a:pt x="628587" y="-20980"/>
                  <a:pt x="808377" y="65944"/>
                  <a:pt x="1166400" y="0"/>
                </a:cubicBezTo>
                <a:cubicBezTo>
                  <a:pt x="1524423" y="-65944"/>
                  <a:pt x="1557601" y="43898"/>
                  <a:pt x="1825416" y="0"/>
                </a:cubicBezTo>
                <a:cubicBezTo>
                  <a:pt x="2093231" y="-43898"/>
                  <a:pt x="2160178" y="25936"/>
                  <a:pt x="2408616" y="0"/>
                </a:cubicBezTo>
                <a:cubicBezTo>
                  <a:pt x="2657054" y="-25936"/>
                  <a:pt x="2763703" y="69811"/>
                  <a:pt x="2991816" y="0"/>
                </a:cubicBezTo>
                <a:cubicBezTo>
                  <a:pt x="3219929" y="-69811"/>
                  <a:pt x="3548859" y="29098"/>
                  <a:pt x="3726648" y="0"/>
                </a:cubicBezTo>
                <a:cubicBezTo>
                  <a:pt x="3904437" y="-29098"/>
                  <a:pt x="4175778" y="77370"/>
                  <a:pt x="4385664" y="0"/>
                </a:cubicBezTo>
                <a:cubicBezTo>
                  <a:pt x="4595550" y="-77370"/>
                  <a:pt x="4705333" y="31863"/>
                  <a:pt x="4968864" y="0"/>
                </a:cubicBezTo>
                <a:cubicBezTo>
                  <a:pt x="5232395" y="-31863"/>
                  <a:pt x="5333259" y="44141"/>
                  <a:pt x="5476248" y="0"/>
                </a:cubicBezTo>
                <a:cubicBezTo>
                  <a:pt x="5619237" y="-44141"/>
                  <a:pt x="5786517" y="45842"/>
                  <a:pt x="6059448" y="0"/>
                </a:cubicBezTo>
                <a:cubicBezTo>
                  <a:pt x="6332379" y="-45842"/>
                  <a:pt x="6335068" y="49394"/>
                  <a:pt x="6566832" y="0"/>
                </a:cubicBezTo>
                <a:cubicBezTo>
                  <a:pt x="6798596" y="-49394"/>
                  <a:pt x="7108737" y="8010"/>
                  <a:pt x="7581600" y="0"/>
                </a:cubicBezTo>
                <a:cubicBezTo>
                  <a:pt x="7590348" y="110172"/>
                  <a:pt x="7575578" y="202890"/>
                  <a:pt x="7581600" y="388402"/>
                </a:cubicBezTo>
                <a:cubicBezTo>
                  <a:pt x="7587622" y="573914"/>
                  <a:pt x="7543404" y="635967"/>
                  <a:pt x="7581600" y="776803"/>
                </a:cubicBezTo>
                <a:cubicBezTo>
                  <a:pt x="7619796" y="917639"/>
                  <a:pt x="7517339" y="1108853"/>
                  <a:pt x="7581600" y="1331662"/>
                </a:cubicBezTo>
                <a:cubicBezTo>
                  <a:pt x="7645861" y="1554471"/>
                  <a:pt x="7555623" y="1566182"/>
                  <a:pt x="7581600" y="1775550"/>
                </a:cubicBezTo>
                <a:cubicBezTo>
                  <a:pt x="7607577" y="1984918"/>
                  <a:pt x="7546760" y="2172988"/>
                  <a:pt x="7581600" y="2385895"/>
                </a:cubicBezTo>
                <a:cubicBezTo>
                  <a:pt x="7616440" y="2598803"/>
                  <a:pt x="7574792" y="2652502"/>
                  <a:pt x="7581600" y="2774297"/>
                </a:cubicBezTo>
                <a:cubicBezTo>
                  <a:pt x="7588408" y="2896092"/>
                  <a:pt x="7543979" y="3042700"/>
                  <a:pt x="7581600" y="3162698"/>
                </a:cubicBezTo>
                <a:cubicBezTo>
                  <a:pt x="7619221" y="3282696"/>
                  <a:pt x="7555717" y="3571202"/>
                  <a:pt x="7581600" y="3773043"/>
                </a:cubicBezTo>
                <a:cubicBezTo>
                  <a:pt x="7607483" y="3974884"/>
                  <a:pt x="7568540" y="3977285"/>
                  <a:pt x="7581600" y="4161445"/>
                </a:cubicBezTo>
                <a:cubicBezTo>
                  <a:pt x="7594660" y="4345605"/>
                  <a:pt x="7566675" y="4444600"/>
                  <a:pt x="7581600" y="4660818"/>
                </a:cubicBezTo>
                <a:cubicBezTo>
                  <a:pt x="7596525" y="4877036"/>
                  <a:pt x="7566987" y="5189101"/>
                  <a:pt x="7581600" y="5548593"/>
                </a:cubicBezTo>
                <a:cubicBezTo>
                  <a:pt x="7375680" y="5592354"/>
                  <a:pt x="7020194" y="5485427"/>
                  <a:pt x="6846768" y="5548593"/>
                </a:cubicBezTo>
                <a:cubicBezTo>
                  <a:pt x="6673342" y="5611759"/>
                  <a:pt x="6513798" y="5473187"/>
                  <a:pt x="6187752" y="5548593"/>
                </a:cubicBezTo>
                <a:cubicBezTo>
                  <a:pt x="5861706" y="5623999"/>
                  <a:pt x="5778599" y="5472924"/>
                  <a:pt x="5452920" y="5548593"/>
                </a:cubicBezTo>
                <a:cubicBezTo>
                  <a:pt x="5127241" y="5624262"/>
                  <a:pt x="5184139" y="5504585"/>
                  <a:pt x="4945536" y="5548593"/>
                </a:cubicBezTo>
                <a:cubicBezTo>
                  <a:pt x="4706933" y="5592601"/>
                  <a:pt x="4683959" y="5532215"/>
                  <a:pt x="4438152" y="5548593"/>
                </a:cubicBezTo>
                <a:cubicBezTo>
                  <a:pt x="4192345" y="5564971"/>
                  <a:pt x="4177110" y="5491793"/>
                  <a:pt x="3930768" y="5548593"/>
                </a:cubicBezTo>
                <a:cubicBezTo>
                  <a:pt x="3684426" y="5605393"/>
                  <a:pt x="3671222" y="5527518"/>
                  <a:pt x="3499200" y="5548593"/>
                </a:cubicBezTo>
                <a:cubicBezTo>
                  <a:pt x="3327178" y="5569668"/>
                  <a:pt x="3234091" y="5514690"/>
                  <a:pt x="2991816" y="5548593"/>
                </a:cubicBezTo>
                <a:cubicBezTo>
                  <a:pt x="2749541" y="5582496"/>
                  <a:pt x="2648861" y="5514957"/>
                  <a:pt x="2408616" y="5548593"/>
                </a:cubicBezTo>
                <a:cubicBezTo>
                  <a:pt x="2168371" y="5582229"/>
                  <a:pt x="2155933" y="5527976"/>
                  <a:pt x="2052864" y="5548593"/>
                </a:cubicBezTo>
                <a:cubicBezTo>
                  <a:pt x="1949795" y="5569210"/>
                  <a:pt x="1706890" y="5526311"/>
                  <a:pt x="1469664" y="5548593"/>
                </a:cubicBezTo>
                <a:cubicBezTo>
                  <a:pt x="1232438" y="5570875"/>
                  <a:pt x="1018558" y="5535612"/>
                  <a:pt x="886464" y="5548593"/>
                </a:cubicBezTo>
                <a:cubicBezTo>
                  <a:pt x="754370" y="5561574"/>
                  <a:pt x="334480" y="5458910"/>
                  <a:pt x="0" y="5548593"/>
                </a:cubicBezTo>
                <a:cubicBezTo>
                  <a:pt x="-23447" y="5443921"/>
                  <a:pt x="7052" y="5313339"/>
                  <a:pt x="0" y="5104706"/>
                </a:cubicBezTo>
                <a:cubicBezTo>
                  <a:pt x="-7052" y="4896073"/>
                  <a:pt x="17238" y="4762974"/>
                  <a:pt x="0" y="4605332"/>
                </a:cubicBezTo>
                <a:cubicBezTo>
                  <a:pt x="-17238" y="4447690"/>
                  <a:pt x="41627" y="4278471"/>
                  <a:pt x="0" y="4105959"/>
                </a:cubicBezTo>
                <a:cubicBezTo>
                  <a:pt x="-41627" y="3933447"/>
                  <a:pt x="40831" y="3827353"/>
                  <a:pt x="0" y="3551100"/>
                </a:cubicBezTo>
                <a:cubicBezTo>
                  <a:pt x="-40831" y="3274847"/>
                  <a:pt x="20271" y="3268346"/>
                  <a:pt x="0" y="2996240"/>
                </a:cubicBezTo>
                <a:cubicBezTo>
                  <a:pt x="-20271" y="2724134"/>
                  <a:pt x="49587" y="2658735"/>
                  <a:pt x="0" y="2496867"/>
                </a:cubicBezTo>
                <a:cubicBezTo>
                  <a:pt x="-49587" y="2334999"/>
                  <a:pt x="61616" y="2061658"/>
                  <a:pt x="0" y="1942008"/>
                </a:cubicBezTo>
                <a:cubicBezTo>
                  <a:pt x="-61616" y="1822358"/>
                  <a:pt x="1977" y="1607010"/>
                  <a:pt x="0" y="1387148"/>
                </a:cubicBezTo>
                <a:cubicBezTo>
                  <a:pt x="-1977" y="1167286"/>
                  <a:pt x="6135" y="1105406"/>
                  <a:pt x="0" y="832289"/>
                </a:cubicBezTo>
                <a:cubicBezTo>
                  <a:pt x="-6135" y="559172"/>
                  <a:pt x="1589" y="330986"/>
                  <a:pt x="0" y="0"/>
                </a:cubicBezTo>
                <a:close/>
              </a:path>
            </a:pathLst>
          </a:custGeom>
          <a:ln>
            <a:solidFill>
              <a:schemeClr val="tx1"/>
            </a:solidFill>
            <a:extLst>
              <a:ext uri="{C807C97D-BFC1-408E-A445-0C87EB9F89A2}">
                <ask:lineSketchStyleProps xmlns:ask="http://schemas.microsoft.com/office/drawing/2018/sketchyshapes" sd="4074426968">
                  <ask:type>
                    <ask:lineSketchScribble/>
                  </ask:type>
                </ask:lineSketchStyleProps>
              </a:ext>
            </a:extLst>
          </a:ln>
        </p:spPr>
        <p:txBody>
          <a:bodyPr>
            <a:noAutofit/>
          </a:bodyPr>
          <a:lstStyle/>
          <a:p>
            <a:r>
              <a:rPr lang="es-ES" sz="1800" b="1" i="0" dirty="0">
                <a:effectLst/>
              </a:rPr>
              <a:t>Presupuesto Familiar</a:t>
            </a:r>
          </a:p>
          <a:p>
            <a:pPr algn="just"/>
            <a:r>
              <a:rPr lang="es-ES" sz="1800" b="0" i="0" dirty="0">
                <a:effectLst/>
              </a:rPr>
              <a:t>Un profesor de Educación de Adultos en Enseñanza Media, se propuso como objetivo para su clase de Matemáticas, </a:t>
            </a:r>
            <a:r>
              <a:rPr lang="es-ES" sz="1800" b="1" i="0" dirty="0">
                <a:effectLst/>
              </a:rPr>
              <a:t>“Aplicar la operatoria con números enteros en la resolución de problemas de la vida cotidiana”</a:t>
            </a:r>
            <a:r>
              <a:rPr lang="es-ES" sz="1800" b="0" i="0" dirty="0">
                <a:effectLst/>
              </a:rPr>
              <a:t>. En la clase los alumnos analizaron el presupuesto familiar según ingresos económicos, gastos y deudas.</a:t>
            </a:r>
          </a:p>
          <a:p>
            <a:pPr algn="just"/>
            <a:r>
              <a:rPr lang="es-ES" sz="1800" b="1" i="0" dirty="0">
                <a:effectLst/>
              </a:rPr>
              <a:t>Al reunirse con la jefa UTP, el profesor le explica:</a:t>
            </a:r>
            <a:endParaRPr lang="es-ES" sz="1800" b="0" i="0" dirty="0">
              <a:effectLst/>
            </a:endParaRPr>
          </a:p>
          <a:p>
            <a:pPr algn="just"/>
            <a:r>
              <a:rPr lang="es-ES" sz="1800" b="0" i="0" dirty="0">
                <a:effectLst/>
              </a:rPr>
              <a:t>“Trabajamos la operatoria aplicada al presupuesto familiar, porque la mayoría de mis alumnos tiene la responsabilidad económica de su hogar y tienen que organizar sus ingresos. Todos participaron y se fueron muy motivados. Por eso me encantó esta clase, para mí es una de las mejores del año”.</a:t>
            </a:r>
          </a:p>
          <a:p>
            <a:pPr algn="just"/>
            <a:r>
              <a:rPr lang="es-ES" sz="1800" b="1" i="0" dirty="0">
                <a:effectLst/>
              </a:rPr>
              <a:t>UTP:</a:t>
            </a:r>
            <a:r>
              <a:rPr lang="es-ES" sz="1800" b="0" i="0" dirty="0">
                <a:effectLst/>
              </a:rPr>
              <a:t> “Me parece muy bien. No es fácil lograr esto con los alumnos. ¿Y lograban llegar a los resultados correctos?, ¿hubo algo que les costó más?”.</a:t>
            </a:r>
          </a:p>
          <a:p>
            <a:pPr algn="just"/>
            <a:r>
              <a:rPr lang="es-ES" sz="1800" b="1" i="0" dirty="0" err="1">
                <a:effectLst/>
              </a:rPr>
              <a:t>Prof</a:t>
            </a:r>
            <a:r>
              <a:rPr lang="es-ES" sz="1800" b="1" i="0" dirty="0">
                <a:effectLst/>
              </a:rPr>
              <a:t>:</a:t>
            </a:r>
            <a:r>
              <a:rPr lang="es-ES" sz="1800" b="0" i="0" dirty="0">
                <a:effectLst/>
              </a:rPr>
              <a:t> “</a:t>
            </a:r>
            <a:r>
              <a:rPr lang="es-ES" sz="1800" b="0" i="0" dirty="0" err="1">
                <a:effectLst/>
              </a:rPr>
              <a:t>Mmm</a:t>
            </a:r>
            <a:r>
              <a:rPr lang="es-ES" sz="1800" b="0" i="0" dirty="0">
                <a:effectLst/>
              </a:rPr>
              <a:t> no lo sé, no alcancé a revisar los ejercicios, pero independiente de eso, estaban tan entusiasmados que quedé muy satisfecho con esta clase”.</a:t>
            </a:r>
          </a:p>
          <a:p>
            <a:endParaRPr lang="es-CL" sz="1800" dirty="0"/>
          </a:p>
        </p:txBody>
      </p:sp>
      <p:pic>
        <p:nvPicPr>
          <p:cNvPr id="6" name="Imagen 5" descr="Dos personas revisando planos juntos">
            <a:extLst>
              <a:ext uri="{FF2B5EF4-FFF2-40B4-BE49-F238E27FC236}">
                <a16:creationId xmlns:a16="http://schemas.microsoft.com/office/drawing/2014/main" id="{581AC5DB-CB4D-483D-8083-16CB5CA4F6ED}"/>
              </a:ext>
            </a:extLst>
          </p:cNvPr>
          <p:cNvPicPr>
            <a:picLocks noChangeAspect="1"/>
          </p:cNvPicPr>
          <p:nvPr/>
        </p:nvPicPr>
        <p:blipFill rotWithShape="1">
          <a:blip r:embed="rId2">
            <a:extLst>
              <a:ext uri="{28A0092B-C50C-407E-A947-70E740481C1C}">
                <a14:useLocalDpi xmlns:a14="http://schemas.microsoft.com/office/drawing/2010/main" val="0"/>
              </a:ext>
            </a:extLst>
          </a:blip>
          <a:srcRect l="39277" r="22290"/>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2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1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2458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08CA0187-5627-4924-9404-35BDD0277C99}"/>
              </a:ext>
            </a:extLst>
          </p:cNvPr>
          <p:cNvSpPr>
            <a:spLocks noGrp="1"/>
          </p:cNvSpPr>
          <p:nvPr>
            <p:ph idx="1"/>
          </p:nvPr>
        </p:nvSpPr>
        <p:spPr>
          <a:xfrm>
            <a:off x="233892" y="245717"/>
            <a:ext cx="7543499" cy="6373360"/>
          </a:xfrm>
          <a:custGeom>
            <a:avLst/>
            <a:gdLst>
              <a:gd name="connsiteX0" fmla="*/ 0 w 7543499"/>
              <a:gd name="connsiteY0" fmla="*/ 0 h 6373360"/>
              <a:gd name="connsiteX1" fmla="*/ 580269 w 7543499"/>
              <a:gd name="connsiteY1" fmla="*/ 0 h 6373360"/>
              <a:gd name="connsiteX2" fmla="*/ 934233 w 7543499"/>
              <a:gd name="connsiteY2" fmla="*/ 0 h 6373360"/>
              <a:gd name="connsiteX3" fmla="*/ 1665372 w 7543499"/>
              <a:gd name="connsiteY3" fmla="*/ 0 h 6373360"/>
              <a:gd name="connsiteX4" fmla="*/ 2396512 w 7543499"/>
              <a:gd name="connsiteY4" fmla="*/ 0 h 6373360"/>
              <a:gd name="connsiteX5" fmla="*/ 2825911 w 7543499"/>
              <a:gd name="connsiteY5" fmla="*/ 0 h 6373360"/>
              <a:gd name="connsiteX6" fmla="*/ 3330745 w 7543499"/>
              <a:gd name="connsiteY6" fmla="*/ 0 h 6373360"/>
              <a:gd name="connsiteX7" fmla="*/ 3684709 w 7543499"/>
              <a:gd name="connsiteY7" fmla="*/ 0 h 6373360"/>
              <a:gd name="connsiteX8" fmla="*/ 4189543 w 7543499"/>
              <a:gd name="connsiteY8" fmla="*/ 0 h 6373360"/>
              <a:gd name="connsiteX9" fmla="*/ 4845247 w 7543499"/>
              <a:gd name="connsiteY9" fmla="*/ 0 h 6373360"/>
              <a:gd name="connsiteX10" fmla="*/ 5350082 w 7543499"/>
              <a:gd name="connsiteY10" fmla="*/ 0 h 6373360"/>
              <a:gd name="connsiteX11" fmla="*/ 6005786 w 7543499"/>
              <a:gd name="connsiteY11" fmla="*/ 0 h 6373360"/>
              <a:gd name="connsiteX12" fmla="*/ 6510620 w 7543499"/>
              <a:gd name="connsiteY12" fmla="*/ 0 h 6373360"/>
              <a:gd name="connsiteX13" fmla="*/ 7543499 w 7543499"/>
              <a:gd name="connsiteY13" fmla="*/ 0 h 6373360"/>
              <a:gd name="connsiteX14" fmla="*/ 7543499 w 7543499"/>
              <a:gd name="connsiteY14" fmla="*/ 706864 h 6373360"/>
              <a:gd name="connsiteX15" fmla="*/ 7543499 w 7543499"/>
              <a:gd name="connsiteY15" fmla="*/ 1413727 h 6373360"/>
              <a:gd name="connsiteX16" fmla="*/ 7543499 w 7543499"/>
              <a:gd name="connsiteY16" fmla="*/ 1801923 h 6373360"/>
              <a:gd name="connsiteX17" fmla="*/ 7543499 w 7543499"/>
              <a:gd name="connsiteY17" fmla="*/ 2508786 h 6373360"/>
              <a:gd name="connsiteX18" fmla="*/ 7543499 w 7543499"/>
              <a:gd name="connsiteY18" fmla="*/ 2960715 h 6373360"/>
              <a:gd name="connsiteX19" fmla="*/ 7543499 w 7543499"/>
              <a:gd name="connsiteY19" fmla="*/ 3603845 h 6373360"/>
              <a:gd name="connsiteX20" fmla="*/ 7543499 w 7543499"/>
              <a:gd name="connsiteY20" fmla="*/ 4055775 h 6373360"/>
              <a:gd name="connsiteX21" fmla="*/ 7543499 w 7543499"/>
              <a:gd name="connsiteY21" fmla="*/ 4571437 h 6373360"/>
              <a:gd name="connsiteX22" fmla="*/ 7543499 w 7543499"/>
              <a:gd name="connsiteY22" fmla="*/ 4959633 h 6373360"/>
              <a:gd name="connsiteX23" fmla="*/ 7543499 w 7543499"/>
              <a:gd name="connsiteY23" fmla="*/ 5539029 h 6373360"/>
              <a:gd name="connsiteX24" fmla="*/ 7543499 w 7543499"/>
              <a:gd name="connsiteY24" fmla="*/ 6373360 h 6373360"/>
              <a:gd name="connsiteX25" fmla="*/ 6812360 w 7543499"/>
              <a:gd name="connsiteY25" fmla="*/ 6373360 h 6373360"/>
              <a:gd name="connsiteX26" fmla="*/ 6156656 w 7543499"/>
              <a:gd name="connsiteY26" fmla="*/ 6373360 h 6373360"/>
              <a:gd name="connsiteX27" fmla="*/ 5727257 w 7543499"/>
              <a:gd name="connsiteY27" fmla="*/ 6373360 h 6373360"/>
              <a:gd name="connsiteX28" fmla="*/ 5297857 w 7543499"/>
              <a:gd name="connsiteY28" fmla="*/ 6373360 h 6373360"/>
              <a:gd name="connsiteX29" fmla="*/ 4642153 w 7543499"/>
              <a:gd name="connsiteY29" fmla="*/ 6373360 h 6373360"/>
              <a:gd name="connsiteX30" fmla="*/ 4288189 w 7543499"/>
              <a:gd name="connsiteY30" fmla="*/ 6373360 h 6373360"/>
              <a:gd name="connsiteX31" fmla="*/ 3632485 w 7543499"/>
              <a:gd name="connsiteY31" fmla="*/ 6373360 h 6373360"/>
              <a:gd name="connsiteX32" fmla="*/ 2976781 w 7543499"/>
              <a:gd name="connsiteY32" fmla="*/ 6373360 h 6373360"/>
              <a:gd name="connsiteX33" fmla="*/ 2321077 w 7543499"/>
              <a:gd name="connsiteY33" fmla="*/ 6373360 h 6373360"/>
              <a:gd name="connsiteX34" fmla="*/ 1816242 w 7543499"/>
              <a:gd name="connsiteY34" fmla="*/ 6373360 h 6373360"/>
              <a:gd name="connsiteX35" fmla="*/ 1085103 w 7543499"/>
              <a:gd name="connsiteY35" fmla="*/ 6373360 h 6373360"/>
              <a:gd name="connsiteX36" fmla="*/ 731139 w 7543499"/>
              <a:gd name="connsiteY36" fmla="*/ 6373360 h 6373360"/>
              <a:gd name="connsiteX37" fmla="*/ 0 w 7543499"/>
              <a:gd name="connsiteY37" fmla="*/ 6373360 h 6373360"/>
              <a:gd name="connsiteX38" fmla="*/ 0 w 7543499"/>
              <a:gd name="connsiteY38" fmla="*/ 5666496 h 6373360"/>
              <a:gd name="connsiteX39" fmla="*/ 0 w 7543499"/>
              <a:gd name="connsiteY39" fmla="*/ 5087100 h 6373360"/>
              <a:gd name="connsiteX40" fmla="*/ 0 w 7543499"/>
              <a:gd name="connsiteY40" fmla="*/ 4507704 h 6373360"/>
              <a:gd name="connsiteX41" fmla="*/ 0 w 7543499"/>
              <a:gd name="connsiteY41" fmla="*/ 4055775 h 6373360"/>
              <a:gd name="connsiteX42" fmla="*/ 0 w 7543499"/>
              <a:gd name="connsiteY42" fmla="*/ 3348911 h 6373360"/>
              <a:gd name="connsiteX43" fmla="*/ 0 w 7543499"/>
              <a:gd name="connsiteY43" fmla="*/ 2896982 h 6373360"/>
              <a:gd name="connsiteX44" fmla="*/ 0 w 7543499"/>
              <a:gd name="connsiteY44" fmla="*/ 2445053 h 6373360"/>
              <a:gd name="connsiteX45" fmla="*/ 0 w 7543499"/>
              <a:gd name="connsiteY45" fmla="*/ 1738189 h 6373360"/>
              <a:gd name="connsiteX46" fmla="*/ 0 w 7543499"/>
              <a:gd name="connsiteY46" fmla="*/ 1095059 h 6373360"/>
              <a:gd name="connsiteX47" fmla="*/ 0 w 7543499"/>
              <a:gd name="connsiteY47" fmla="*/ 515663 h 6373360"/>
              <a:gd name="connsiteX48" fmla="*/ 0 w 7543499"/>
              <a:gd name="connsiteY48" fmla="*/ 0 h 637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543499" h="6373360" fill="none" extrusionOk="0">
                <a:moveTo>
                  <a:pt x="0" y="0"/>
                </a:moveTo>
                <a:cubicBezTo>
                  <a:pt x="277088" y="-61934"/>
                  <a:pt x="355884" y="65350"/>
                  <a:pt x="580269" y="0"/>
                </a:cubicBezTo>
                <a:cubicBezTo>
                  <a:pt x="804654" y="-65350"/>
                  <a:pt x="853082" y="8667"/>
                  <a:pt x="934233" y="0"/>
                </a:cubicBezTo>
                <a:cubicBezTo>
                  <a:pt x="1015384" y="-8667"/>
                  <a:pt x="1299928" y="51407"/>
                  <a:pt x="1665372" y="0"/>
                </a:cubicBezTo>
                <a:cubicBezTo>
                  <a:pt x="2030816" y="-51407"/>
                  <a:pt x="2150588" y="87114"/>
                  <a:pt x="2396512" y="0"/>
                </a:cubicBezTo>
                <a:cubicBezTo>
                  <a:pt x="2642436" y="-87114"/>
                  <a:pt x="2729256" y="14531"/>
                  <a:pt x="2825911" y="0"/>
                </a:cubicBezTo>
                <a:cubicBezTo>
                  <a:pt x="2922566" y="-14531"/>
                  <a:pt x="3094284" y="55078"/>
                  <a:pt x="3330745" y="0"/>
                </a:cubicBezTo>
                <a:cubicBezTo>
                  <a:pt x="3567206" y="-55078"/>
                  <a:pt x="3568974" y="4953"/>
                  <a:pt x="3684709" y="0"/>
                </a:cubicBezTo>
                <a:cubicBezTo>
                  <a:pt x="3800444" y="-4953"/>
                  <a:pt x="3960879" y="49797"/>
                  <a:pt x="4189543" y="0"/>
                </a:cubicBezTo>
                <a:cubicBezTo>
                  <a:pt x="4418207" y="-49797"/>
                  <a:pt x="4565375" y="34024"/>
                  <a:pt x="4845247" y="0"/>
                </a:cubicBezTo>
                <a:cubicBezTo>
                  <a:pt x="5125119" y="-34024"/>
                  <a:pt x="5141048" y="2739"/>
                  <a:pt x="5350082" y="0"/>
                </a:cubicBezTo>
                <a:cubicBezTo>
                  <a:pt x="5559117" y="-2739"/>
                  <a:pt x="5873939" y="16641"/>
                  <a:pt x="6005786" y="0"/>
                </a:cubicBezTo>
                <a:cubicBezTo>
                  <a:pt x="6137633" y="-16641"/>
                  <a:pt x="6318923" y="19771"/>
                  <a:pt x="6510620" y="0"/>
                </a:cubicBezTo>
                <a:cubicBezTo>
                  <a:pt x="6702317" y="-19771"/>
                  <a:pt x="7149866" y="85194"/>
                  <a:pt x="7543499" y="0"/>
                </a:cubicBezTo>
                <a:cubicBezTo>
                  <a:pt x="7545577" y="300711"/>
                  <a:pt x="7525992" y="415175"/>
                  <a:pt x="7543499" y="706864"/>
                </a:cubicBezTo>
                <a:cubicBezTo>
                  <a:pt x="7561006" y="998553"/>
                  <a:pt x="7520562" y="1086142"/>
                  <a:pt x="7543499" y="1413727"/>
                </a:cubicBezTo>
                <a:cubicBezTo>
                  <a:pt x="7566436" y="1741312"/>
                  <a:pt x="7509989" y="1690279"/>
                  <a:pt x="7543499" y="1801923"/>
                </a:cubicBezTo>
                <a:cubicBezTo>
                  <a:pt x="7577009" y="1913567"/>
                  <a:pt x="7510308" y="2265894"/>
                  <a:pt x="7543499" y="2508786"/>
                </a:cubicBezTo>
                <a:cubicBezTo>
                  <a:pt x="7576690" y="2751678"/>
                  <a:pt x="7515085" y="2770686"/>
                  <a:pt x="7543499" y="2960715"/>
                </a:cubicBezTo>
                <a:cubicBezTo>
                  <a:pt x="7571913" y="3150744"/>
                  <a:pt x="7472826" y="3294692"/>
                  <a:pt x="7543499" y="3603845"/>
                </a:cubicBezTo>
                <a:cubicBezTo>
                  <a:pt x="7614172" y="3912998"/>
                  <a:pt x="7524762" y="3862166"/>
                  <a:pt x="7543499" y="4055775"/>
                </a:cubicBezTo>
                <a:cubicBezTo>
                  <a:pt x="7562236" y="4249384"/>
                  <a:pt x="7484046" y="4354607"/>
                  <a:pt x="7543499" y="4571437"/>
                </a:cubicBezTo>
                <a:cubicBezTo>
                  <a:pt x="7602952" y="4788267"/>
                  <a:pt x="7510114" y="4818610"/>
                  <a:pt x="7543499" y="4959633"/>
                </a:cubicBezTo>
                <a:cubicBezTo>
                  <a:pt x="7576884" y="5100656"/>
                  <a:pt x="7491383" y="5273204"/>
                  <a:pt x="7543499" y="5539029"/>
                </a:cubicBezTo>
                <a:cubicBezTo>
                  <a:pt x="7595615" y="5804854"/>
                  <a:pt x="7498769" y="6116824"/>
                  <a:pt x="7543499" y="6373360"/>
                </a:cubicBezTo>
                <a:cubicBezTo>
                  <a:pt x="7384559" y="6376468"/>
                  <a:pt x="7099272" y="6316151"/>
                  <a:pt x="6812360" y="6373360"/>
                </a:cubicBezTo>
                <a:cubicBezTo>
                  <a:pt x="6525448" y="6430569"/>
                  <a:pt x="6449459" y="6328388"/>
                  <a:pt x="6156656" y="6373360"/>
                </a:cubicBezTo>
                <a:cubicBezTo>
                  <a:pt x="5863853" y="6418332"/>
                  <a:pt x="5818293" y="6363746"/>
                  <a:pt x="5727257" y="6373360"/>
                </a:cubicBezTo>
                <a:cubicBezTo>
                  <a:pt x="5636221" y="6382974"/>
                  <a:pt x="5398468" y="6360491"/>
                  <a:pt x="5297857" y="6373360"/>
                </a:cubicBezTo>
                <a:cubicBezTo>
                  <a:pt x="5197246" y="6386229"/>
                  <a:pt x="4818006" y="6353250"/>
                  <a:pt x="4642153" y="6373360"/>
                </a:cubicBezTo>
                <a:cubicBezTo>
                  <a:pt x="4466300" y="6393470"/>
                  <a:pt x="4380543" y="6366110"/>
                  <a:pt x="4288189" y="6373360"/>
                </a:cubicBezTo>
                <a:cubicBezTo>
                  <a:pt x="4195835" y="6380610"/>
                  <a:pt x="3825477" y="6342375"/>
                  <a:pt x="3632485" y="6373360"/>
                </a:cubicBezTo>
                <a:cubicBezTo>
                  <a:pt x="3439493" y="6404345"/>
                  <a:pt x="3226700" y="6362842"/>
                  <a:pt x="2976781" y="6373360"/>
                </a:cubicBezTo>
                <a:cubicBezTo>
                  <a:pt x="2726862" y="6383878"/>
                  <a:pt x="2467744" y="6354771"/>
                  <a:pt x="2321077" y="6373360"/>
                </a:cubicBezTo>
                <a:cubicBezTo>
                  <a:pt x="2174410" y="6391949"/>
                  <a:pt x="1966909" y="6326529"/>
                  <a:pt x="1816242" y="6373360"/>
                </a:cubicBezTo>
                <a:cubicBezTo>
                  <a:pt x="1665575" y="6420191"/>
                  <a:pt x="1413805" y="6300431"/>
                  <a:pt x="1085103" y="6373360"/>
                </a:cubicBezTo>
                <a:cubicBezTo>
                  <a:pt x="756401" y="6446289"/>
                  <a:pt x="896875" y="6372781"/>
                  <a:pt x="731139" y="6373360"/>
                </a:cubicBezTo>
                <a:cubicBezTo>
                  <a:pt x="565403" y="6373939"/>
                  <a:pt x="336921" y="6334563"/>
                  <a:pt x="0" y="6373360"/>
                </a:cubicBezTo>
                <a:cubicBezTo>
                  <a:pt x="-17169" y="6136956"/>
                  <a:pt x="11799" y="5913823"/>
                  <a:pt x="0" y="5666496"/>
                </a:cubicBezTo>
                <a:cubicBezTo>
                  <a:pt x="-11799" y="5419169"/>
                  <a:pt x="49932" y="5291841"/>
                  <a:pt x="0" y="5087100"/>
                </a:cubicBezTo>
                <a:cubicBezTo>
                  <a:pt x="-49932" y="4882359"/>
                  <a:pt x="16548" y="4680225"/>
                  <a:pt x="0" y="4507704"/>
                </a:cubicBezTo>
                <a:cubicBezTo>
                  <a:pt x="-16548" y="4335183"/>
                  <a:pt x="41558" y="4172439"/>
                  <a:pt x="0" y="4055775"/>
                </a:cubicBezTo>
                <a:cubicBezTo>
                  <a:pt x="-41558" y="3939111"/>
                  <a:pt x="60786" y="3690690"/>
                  <a:pt x="0" y="3348911"/>
                </a:cubicBezTo>
                <a:cubicBezTo>
                  <a:pt x="-60786" y="3007132"/>
                  <a:pt x="20970" y="3011841"/>
                  <a:pt x="0" y="2896982"/>
                </a:cubicBezTo>
                <a:cubicBezTo>
                  <a:pt x="-20970" y="2782123"/>
                  <a:pt x="12817" y="2637605"/>
                  <a:pt x="0" y="2445053"/>
                </a:cubicBezTo>
                <a:cubicBezTo>
                  <a:pt x="-12817" y="2252501"/>
                  <a:pt x="43475" y="1905311"/>
                  <a:pt x="0" y="1738189"/>
                </a:cubicBezTo>
                <a:cubicBezTo>
                  <a:pt x="-43475" y="1571067"/>
                  <a:pt x="29933" y="1401536"/>
                  <a:pt x="0" y="1095059"/>
                </a:cubicBezTo>
                <a:cubicBezTo>
                  <a:pt x="-29933" y="788582"/>
                  <a:pt x="67339" y="646750"/>
                  <a:pt x="0" y="515663"/>
                </a:cubicBezTo>
                <a:cubicBezTo>
                  <a:pt x="-67339" y="384576"/>
                  <a:pt x="34441" y="164555"/>
                  <a:pt x="0" y="0"/>
                </a:cubicBezTo>
                <a:close/>
              </a:path>
              <a:path w="7543499" h="6373360" stroke="0" extrusionOk="0">
                <a:moveTo>
                  <a:pt x="0" y="0"/>
                </a:moveTo>
                <a:cubicBezTo>
                  <a:pt x="119513" y="-50762"/>
                  <a:pt x="264633" y="20006"/>
                  <a:pt x="429399" y="0"/>
                </a:cubicBezTo>
                <a:cubicBezTo>
                  <a:pt x="594165" y="-20006"/>
                  <a:pt x="821497" y="49082"/>
                  <a:pt x="1085103" y="0"/>
                </a:cubicBezTo>
                <a:cubicBezTo>
                  <a:pt x="1348709" y="-49082"/>
                  <a:pt x="1593715" y="29691"/>
                  <a:pt x="1740807" y="0"/>
                </a:cubicBezTo>
                <a:cubicBezTo>
                  <a:pt x="1887899" y="-29691"/>
                  <a:pt x="2202298" y="46104"/>
                  <a:pt x="2321077" y="0"/>
                </a:cubicBezTo>
                <a:cubicBezTo>
                  <a:pt x="2439856" y="-46104"/>
                  <a:pt x="2604864" y="11759"/>
                  <a:pt x="2825911" y="0"/>
                </a:cubicBezTo>
                <a:cubicBezTo>
                  <a:pt x="3046958" y="-11759"/>
                  <a:pt x="3335041" y="19649"/>
                  <a:pt x="3557050" y="0"/>
                </a:cubicBezTo>
                <a:cubicBezTo>
                  <a:pt x="3779059" y="-19649"/>
                  <a:pt x="4022461" y="36902"/>
                  <a:pt x="4212754" y="0"/>
                </a:cubicBezTo>
                <a:cubicBezTo>
                  <a:pt x="4403047" y="-36902"/>
                  <a:pt x="4612853" y="42689"/>
                  <a:pt x="4943893" y="0"/>
                </a:cubicBezTo>
                <a:cubicBezTo>
                  <a:pt x="5274933" y="-42689"/>
                  <a:pt x="5249272" y="21506"/>
                  <a:pt x="5373292" y="0"/>
                </a:cubicBezTo>
                <a:cubicBezTo>
                  <a:pt x="5497312" y="-21506"/>
                  <a:pt x="5722876" y="78307"/>
                  <a:pt x="6028997" y="0"/>
                </a:cubicBezTo>
                <a:cubicBezTo>
                  <a:pt x="6335119" y="-78307"/>
                  <a:pt x="6225693" y="36942"/>
                  <a:pt x="6382961" y="0"/>
                </a:cubicBezTo>
                <a:cubicBezTo>
                  <a:pt x="6540229" y="-36942"/>
                  <a:pt x="7245281" y="36969"/>
                  <a:pt x="7543499" y="0"/>
                </a:cubicBezTo>
                <a:cubicBezTo>
                  <a:pt x="7589685" y="163403"/>
                  <a:pt x="7534409" y="269188"/>
                  <a:pt x="7543499" y="515663"/>
                </a:cubicBezTo>
                <a:cubicBezTo>
                  <a:pt x="7552589" y="762138"/>
                  <a:pt x="7525627" y="989487"/>
                  <a:pt x="7543499" y="1222526"/>
                </a:cubicBezTo>
                <a:cubicBezTo>
                  <a:pt x="7561371" y="1455565"/>
                  <a:pt x="7473344" y="1731905"/>
                  <a:pt x="7543499" y="1865656"/>
                </a:cubicBezTo>
                <a:cubicBezTo>
                  <a:pt x="7613654" y="1999407"/>
                  <a:pt x="7539017" y="2340645"/>
                  <a:pt x="7543499" y="2508786"/>
                </a:cubicBezTo>
                <a:cubicBezTo>
                  <a:pt x="7547981" y="2676927"/>
                  <a:pt x="7540199" y="2911819"/>
                  <a:pt x="7543499" y="3215650"/>
                </a:cubicBezTo>
                <a:cubicBezTo>
                  <a:pt x="7546799" y="3519481"/>
                  <a:pt x="7533143" y="3716386"/>
                  <a:pt x="7543499" y="3922513"/>
                </a:cubicBezTo>
                <a:cubicBezTo>
                  <a:pt x="7553855" y="4128640"/>
                  <a:pt x="7516789" y="4175349"/>
                  <a:pt x="7543499" y="4310709"/>
                </a:cubicBezTo>
                <a:cubicBezTo>
                  <a:pt x="7570209" y="4446069"/>
                  <a:pt x="7495210" y="4718309"/>
                  <a:pt x="7543499" y="5017573"/>
                </a:cubicBezTo>
                <a:cubicBezTo>
                  <a:pt x="7591788" y="5316837"/>
                  <a:pt x="7482850" y="5373993"/>
                  <a:pt x="7543499" y="5724436"/>
                </a:cubicBezTo>
                <a:cubicBezTo>
                  <a:pt x="7604148" y="6074879"/>
                  <a:pt x="7533661" y="6127719"/>
                  <a:pt x="7543499" y="6373360"/>
                </a:cubicBezTo>
                <a:cubicBezTo>
                  <a:pt x="7268326" y="6376328"/>
                  <a:pt x="7188135" y="6358493"/>
                  <a:pt x="6963230" y="6373360"/>
                </a:cubicBezTo>
                <a:cubicBezTo>
                  <a:pt x="6738325" y="6388227"/>
                  <a:pt x="6486279" y="6328604"/>
                  <a:pt x="6232091" y="6373360"/>
                </a:cubicBezTo>
                <a:cubicBezTo>
                  <a:pt x="5977903" y="6418116"/>
                  <a:pt x="5798387" y="6364705"/>
                  <a:pt x="5576387" y="6373360"/>
                </a:cubicBezTo>
                <a:cubicBezTo>
                  <a:pt x="5354387" y="6382015"/>
                  <a:pt x="5320376" y="6368952"/>
                  <a:pt x="5222422" y="6373360"/>
                </a:cubicBezTo>
                <a:cubicBezTo>
                  <a:pt x="5124469" y="6377768"/>
                  <a:pt x="4790014" y="6353204"/>
                  <a:pt x="4491283" y="6373360"/>
                </a:cubicBezTo>
                <a:cubicBezTo>
                  <a:pt x="4192552" y="6393516"/>
                  <a:pt x="4199054" y="6368216"/>
                  <a:pt x="3986449" y="6373360"/>
                </a:cubicBezTo>
                <a:cubicBezTo>
                  <a:pt x="3773844" y="6378504"/>
                  <a:pt x="3558452" y="6321639"/>
                  <a:pt x="3406180" y="6373360"/>
                </a:cubicBezTo>
                <a:cubicBezTo>
                  <a:pt x="3253908" y="6425081"/>
                  <a:pt x="3190916" y="6342821"/>
                  <a:pt x="3052216" y="6373360"/>
                </a:cubicBezTo>
                <a:cubicBezTo>
                  <a:pt x="2913516" y="6403899"/>
                  <a:pt x="2786043" y="6355267"/>
                  <a:pt x="2698252" y="6373360"/>
                </a:cubicBezTo>
                <a:cubicBezTo>
                  <a:pt x="2610461" y="6391453"/>
                  <a:pt x="2326485" y="6318223"/>
                  <a:pt x="2117982" y="6373360"/>
                </a:cubicBezTo>
                <a:cubicBezTo>
                  <a:pt x="1909479" y="6428497"/>
                  <a:pt x="1887876" y="6353682"/>
                  <a:pt x="1764018" y="6373360"/>
                </a:cubicBezTo>
                <a:cubicBezTo>
                  <a:pt x="1640160" y="6393038"/>
                  <a:pt x="1476593" y="6351934"/>
                  <a:pt x="1259184" y="6373360"/>
                </a:cubicBezTo>
                <a:cubicBezTo>
                  <a:pt x="1041775" y="6394786"/>
                  <a:pt x="1031776" y="6337589"/>
                  <a:pt x="905220" y="6373360"/>
                </a:cubicBezTo>
                <a:cubicBezTo>
                  <a:pt x="778664" y="6409131"/>
                  <a:pt x="206641" y="6299074"/>
                  <a:pt x="0" y="6373360"/>
                </a:cubicBezTo>
                <a:cubicBezTo>
                  <a:pt x="-13983" y="6185317"/>
                  <a:pt x="35761" y="6066101"/>
                  <a:pt x="0" y="5921431"/>
                </a:cubicBezTo>
                <a:cubicBezTo>
                  <a:pt x="-35761" y="5776761"/>
                  <a:pt x="58610" y="5512127"/>
                  <a:pt x="0" y="5342034"/>
                </a:cubicBezTo>
                <a:cubicBezTo>
                  <a:pt x="-58610" y="5171941"/>
                  <a:pt x="60268" y="4943572"/>
                  <a:pt x="0" y="4826372"/>
                </a:cubicBezTo>
                <a:cubicBezTo>
                  <a:pt x="-60268" y="4709172"/>
                  <a:pt x="45432" y="4441233"/>
                  <a:pt x="0" y="4310709"/>
                </a:cubicBezTo>
                <a:cubicBezTo>
                  <a:pt x="-45432" y="4180185"/>
                  <a:pt x="8280" y="3979858"/>
                  <a:pt x="0" y="3858780"/>
                </a:cubicBezTo>
                <a:cubicBezTo>
                  <a:pt x="-8280" y="3737702"/>
                  <a:pt x="63749" y="3566693"/>
                  <a:pt x="0" y="3279383"/>
                </a:cubicBezTo>
                <a:cubicBezTo>
                  <a:pt x="-63749" y="2992073"/>
                  <a:pt x="16343" y="2973242"/>
                  <a:pt x="0" y="2891188"/>
                </a:cubicBezTo>
                <a:cubicBezTo>
                  <a:pt x="-16343" y="2809135"/>
                  <a:pt x="946" y="2492546"/>
                  <a:pt x="0" y="2375525"/>
                </a:cubicBezTo>
                <a:cubicBezTo>
                  <a:pt x="-946" y="2258504"/>
                  <a:pt x="6610" y="1876031"/>
                  <a:pt x="0" y="1732395"/>
                </a:cubicBezTo>
                <a:cubicBezTo>
                  <a:pt x="-6610" y="1588759"/>
                  <a:pt x="6911" y="1443711"/>
                  <a:pt x="0" y="1344200"/>
                </a:cubicBezTo>
                <a:cubicBezTo>
                  <a:pt x="-6911" y="1244689"/>
                  <a:pt x="23549" y="1040456"/>
                  <a:pt x="0" y="956004"/>
                </a:cubicBezTo>
                <a:cubicBezTo>
                  <a:pt x="-23549" y="871552"/>
                  <a:pt x="1293" y="703822"/>
                  <a:pt x="0" y="504075"/>
                </a:cubicBezTo>
                <a:cubicBezTo>
                  <a:pt x="-1293" y="304328"/>
                  <a:pt x="1619" y="228030"/>
                  <a:pt x="0" y="0"/>
                </a:cubicBezTo>
                <a:close/>
              </a:path>
            </a:pathLst>
          </a:custGeom>
          <a:ln>
            <a:solidFill>
              <a:schemeClr val="tx1"/>
            </a:solidFill>
            <a:extLst>
              <a:ext uri="{C807C97D-BFC1-408E-A445-0C87EB9F89A2}">
                <ask:lineSketchStyleProps xmlns:ask="http://schemas.microsoft.com/office/drawing/2018/sketchyshapes" sd="2735974200">
                  <ask:type>
                    <ask:lineSketchScribble/>
                  </ask:type>
                </ask:lineSketchStyleProps>
              </a:ext>
            </a:extLst>
          </a:ln>
        </p:spPr>
        <p:txBody>
          <a:bodyPr>
            <a:normAutofit/>
          </a:bodyPr>
          <a:lstStyle/>
          <a:p>
            <a:pPr marL="0" indent="0">
              <a:buNone/>
            </a:pPr>
            <a:r>
              <a:rPr lang="es-ES" sz="2000" b="1" i="0" dirty="0">
                <a:effectLst/>
              </a:rPr>
              <a:t>Analicemos el ejemplo</a:t>
            </a:r>
          </a:p>
          <a:p>
            <a:pPr marL="0" indent="0">
              <a:buNone/>
            </a:pPr>
            <a:r>
              <a:rPr lang="es-ES" sz="2000" b="1" i="0" dirty="0">
                <a:effectLst/>
              </a:rPr>
              <a:t>El análisis que realiza el profesor de su clase presenta una importante debilidad, ¿cuál es?</a:t>
            </a:r>
            <a:endParaRPr lang="es-ES" sz="2000" b="0" i="0" dirty="0">
              <a:effectLst/>
            </a:endParaRPr>
          </a:p>
          <a:p>
            <a:r>
              <a:rPr lang="es-ES" sz="2000" b="0" i="0" dirty="0">
                <a:effectLst/>
              </a:rPr>
              <a:t>El docente fundamenta su nivel de satisfacción y la calidad de la clase en la motivación y participación de sus estudiantes.</a:t>
            </a:r>
          </a:p>
          <a:p>
            <a:r>
              <a:rPr lang="es-ES" sz="2000" b="0" i="0" dirty="0">
                <a:effectLst/>
              </a:rPr>
              <a:t>Este aspecto es relevante para el desarrollo de una clase y puede favorecer el logro de los objetivos de aprendizaje. Sin embargo, </a:t>
            </a:r>
            <a:r>
              <a:rPr lang="es-ES" sz="2000" b="1" i="0" dirty="0">
                <a:effectLst/>
              </a:rPr>
              <a:t>no lo garantiza</a:t>
            </a:r>
            <a:r>
              <a:rPr lang="es-ES" sz="2000" b="0" i="0" dirty="0">
                <a:effectLst/>
              </a:rPr>
              <a:t>. </a:t>
            </a:r>
          </a:p>
          <a:p>
            <a:r>
              <a:rPr lang="es-ES" sz="2000" b="0" i="0" dirty="0">
                <a:effectLst/>
              </a:rPr>
              <a:t>Por lo mismo, es necesario que el profesor </a:t>
            </a:r>
            <a:r>
              <a:rPr lang="es-ES" sz="2000" b="1" i="0" dirty="0">
                <a:effectLst/>
              </a:rPr>
              <a:t>analice qué impacto tuvo su clase en el aprendizaje</a:t>
            </a:r>
            <a:r>
              <a:rPr lang="es-ES" sz="2000" b="0" i="0" dirty="0">
                <a:effectLst/>
              </a:rPr>
              <a:t> y, por ejemplo, se pregunte: </a:t>
            </a:r>
          </a:p>
          <a:p>
            <a:r>
              <a:rPr lang="es-ES" sz="2000" b="0" i="0" dirty="0">
                <a:effectLst/>
              </a:rPr>
              <a:t>¿los alumnos aprendieron cómo calcular un presupuesto familiar?, </a:t>
            </a:r>
          </a:p>
          <a:p>
            <a:r>
              <a:rPr lang="es-ES" sz="2000" b="0" i="0" dirty="0">
                <a:effectLst/>
              </a:rPr>
              <a:t>¿logran aplicar la operatoria al resolver problemas de la vida cotidiana?, </a:t>
            </a:r>
          </a:p>
          <a:p>
            <a:r>
              <a:rPr lang="es-ES" sz="2000" b="0" i="0" dirty="0">
                <a:effectLst/>
              </a:rPr>
              <a:t>¿lo hacen correctamente?</a:t>
            </a:r>
          </a:p>
          <a:p>
            <a:endParaRPr lang="es-ES" sz="2000" b="0" i="0" dirty="0">
              <a:effectLst/>
            </a:endParaRPr>
          </a:p>
          <a:p>
            <a:pPr marL="0" indent="0">
              <a:buNone/>
            </a:pPr>
            <a:r>
              <a:rPr lang="es-ES" sz="2000" b="0" i="0" dirty="0">
                <a:effectLst/>
              </a:rPr>
              <a:t>En este caso, el profesor desconoce los resultados de los ejercicios. Sólo cuando tenga claro esto, podrá juzgar la calidad de su clase de una manera completa.</a:t>
            </a:r>
          </a:p>
          <a:p>
            <a:endParaRPr lang="es-CL" sz="2000" dirty="0"/>
          </a:p>
        </p:txBody>
      </p:sp>
      <p:pic>
        <p:nvPicPr>
          <p:cNvPr id="5" name="Imagen 4" descr="Texto, Pizarra&#10;&#10;Descripción generada automáticamente">
            <a:extLst>
              <a:ext uri="{FF2B5EF4-FFF2-40B4-BE49-F238E27FC236}">
                <a16:creationId xmlns:a16="http://schemas.microsoft.com/office/drawing/2014/main" id="{33C2FA51-3D56-4D32-A9AF-30B38F0EAFD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233" r="20629" b="-2"/>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5AA30C30-3173-4B3B-A614-E3E7AB5455A4}"/>
              </a:ext>
            </a:extLst>
          </p:cNvPr>
          <p:cNvSpPr txBox="1"/>
          <p:nvPr/>
        </p:nvSpPr>
        <p:spPr>
          <a:xfrm>
            <a:off x="9724658" y="6657945"/>
            <a:ext cx="2467342" cy="200055"/>
          </a:xfrm>
          <a:prstGeom prst="rect">
            <a:avLst/>
          </a:prstGeom>
          <a:solidFill>
            <a:srgbClr val="000000"/>
          </a:solidFill>
        </p:spPr>
        <p:txBody>
          <a:bodyPr wrap="none" rtlCol="0">
            <a:spAutoFit/>
          </a:bodyPr>
          <a:lstStyle/>
          <a:p>
            <a:pPr algn="r">
              <a:spcAft>
                <a:spcPts val="600"/>
              </a:spcAft>
            </a:pPr>
            <a:r>
              <a:rPr lang="es-CL" sz="700">
                <a:solidFill>
                  <a:srgbClr val="FFFFFF"/>
                </a:solidFill>
                <a:hlinkClick r:id="rId3" tooltip="http://devpolicy.org/does-complexity-thinking-have-anything-to-offer-the-complicated-world-of-aid-20141027/">
                  <a:extLst>
                    <a:ext uri="{A12FA001-AC4F-418D-AE19-62706E023703}">
                      <ahyp:hlinkClr xmlns:ahyp="http://schemas.microsoft.com/office/drawing/2018/hyperlinkcolor" val="tx"/>
                    </a:ext>
                  </a:extLst>
                </a:hlinkClick>
              </a:rPr>
              <a:t>Esta foto</a:t>
            </a:r>
            <a:r>
              <a:rPr lang="es-CL" sz="700">
                <a:solidFill>
                  <a:srgbClr val="FFFFFF"/>
                </a:solidFill>
              </a:rPr>
              <a:t> de Autor desconocido está bajo licencia </a:t>
            </a:r>
            <a:r>
              <a:rPr lang="es-CL"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s-CL" sz="700">
              <a:solidFill>
                <a:srgbClr val="FFFFFF"/>
              </a:solidFill>
            </a:endParaRPr>
          </a:p>
        </p:txBody>
      </p:sp>
    </p:spTree>
    <p:extLst>
      <p:ext uri="{BB962C8B-B14F-4D97-AF65-F5344CB8AC3E}">
        <p14:creationId xmlns:p14="http://schemas.microsoft.com/office/powerpoint/2010/main" val="2776351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Estudiantes de Ñuble descubren hallazgos arqueológicos del antiguo Hospital  San Juan de Dios | Consejo de Monumentos Nacionales de Chile">
            <a:extLst>
              <a:ext uri="{FF2B5EF4-FFF2-40B4-BE49-F238E27FC236}">
                <a16:creationId xmlns:a16="http://schemas.microsoft.com/office/drawing/2014/main" id="{1398AA3F-657A-4AD2-9823-AA90783F89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83" r="9091" b="750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5" name="Rectangle 134">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CC58744-3BAA-40AF-BA39-14BDF51A7150}"/>
              </a:ext>
            </a:extLst>
          </p:cNvPr>
          <p:cNvSpPr>
            <a:spLocks noGrp="1"/>
          </p:cNvSpPr>
          <p:nvPr>
            <p:ph type="title"/>
          </p:nvPr>
        </p:nvSpPr>
        <p:spPr>
          <a:xfrm>
            <a:off x="594804" y="640264"/>
            <a:ext cx="6619811" cy="322964"/>
          </a:xfrm>
        </p:spPr>
        <p:txBody>
          <a:bodyPr>
            <a:normAutofit fontScale="90000"/>
          </a:bodyPr>
          <a:lstStyle/>
          <a:p>
            <a:r>
              <a:rPr lang="es-ES" sz="2800" b="0" i="0" dirty="0">
                <a:effectLst/>
                <a:latin typeface="+mn-lt"/>
              </a:rPr>
              <a:t>Ejemplo: </a:t>
            </a:r>
            <a:r>
              <a:rPr lang="es-ES" sz="2800" b="1" i="0" dirty="0">
                <a:effectLst/>
                <a:latin typeface="+mn-lt"/>
              </a:rPr>
              <a:t>Hallazgo arqueológico Técnico-Profesional</a:t>
            </a:r>
            <a:br>
              <a:rPr lang="es-ES" sz="2800" b="1" i="0" dirty="0">
                <a:effectLst/>
                <a:latin typeface="+mn-lt"/>
              </a:rPr>
            </a:br>
            <a:endParaRPr lang="es-CL" sz="2800" dirty="0">
              <a:latin typeface="+mn-lt"/>
            </a:endParaRPr>
          </a:p>
        </p:txBody>
      </p:sp>
      <p:sp>
        <p:nvSpPr>
          <p:cNvPr id="3" name="Marcador de contenido 2">
            <a:extLst>
              <a:ext uri="{FF2B5EF4-FFF2-40B4-BE49-F238E27FC236}">
                <a16:creationId xmlns:a16="http://schemas.microsoft.com/office/drawing/2014/main" id="{356B2BE0-4FFC-41E2-9913-CFBAE220791E}"/>
              </a:ext>
            </a:extLst>
          </p:cNvPr>
          <p:cNvSpPr>
            <a:spLocks noGrp="1"/>
          </p:cNvSpPr>
          <p:nvPr>
            <p:ph idx="1"/>
          </p:nvPr>
        </p:nvSpPr>
        <p:spPr>
          <a:xfrm>
            <a:off x="451235" y="1057636"/>
            <a:ext cx="6930640" cy="5479188"/>
          </a:xfrm>
          <a:solidFill>
            <a:schemeClr val="bg2"/>
          </a:solidFill>
        </p:spPr>
        <p:txBody>
          <a:bodyPr>
            <a:normAutofit fontScale="92500" lnSpcReduction="20000"/>
          </a:bodyPr>
          <a:lstStyle/>
          <a:p>
            <a:pPr marL="0" indent="0" algn="just">
              <a:lnSpc>
                <a:spcPct val="150000"/>
              </a:lnSpc>
              <a:buNone/>
            </a:pPr>
            <a:r>
              <a:rPr lang="es-ES" sz="1600" b="0" i="0" dirty="0">
                <a:effectLst/>
              </a:rPr>
              <a:t>Una docente de Asistencia en Geología está trabajando con un grupo entusiasta de estudiantes,  que viven en una zona minera y la mayoría de sus familiares trabaja en el rubro en labores  de extracción de minerales.</a:t>
            </a:r>
          </a:p>
          <a:p>
            <a:pPr marL="0" indent="0" algn="just">
              <a:lnSpc>
                <a:spcPct val="150000"/>
              </a:lnSpc>
              <a:buNone/>
            </a:pPr>
            <a:r>
              <a:rPr lang="es-ES" sz="1600" b="0" i="0" dirty="0">
                <a:effectLst/>
              </a:rPr>
              <a:t>Tras el descubrimiento de restos arqueológicos en un campamento geológico de una empresa minera de la zona, la docente decide aprovechar el hecho para trabajar la normativa del Convenio 169 de la OIT, sobre protección de tierras y cultura de pueblos indígenas. Para ello, en la siguiente clase explica la situación de las faenas paralizadas a causa del descubrimiento arqueológico de la zona, a partir de lo cual le plantea a sus estudiantes lo siguiente:</a:t>
            </a:r>
          </a:p>
          <a:p>
            <a:pPr marL="0" indent="0" algn="just">
              <a:lnSpc>
                <a:spcPct val="150000"/>
              </a:lnSpc>
              <a:buNone/>
            </a:pPr>
            <a:r>
              <a:rPr lang="es-ES" sz="1600" b="0" i="1" dirty="0">
                <a:effectLst/>
              </a:rPr>
              <a:t>“Jóvenes, aquí tenemos un desafío. ¿Cómo se pueden reanudar las faenas de la minera velando al mismo tiempo por la preservación del patrimonio cultural? ¿Qué soluciones se pueden proponer? Esa es la tarea de ustedes para hoy. Cada uno recibirá una copia de un informe geológico y un extracto del convenio de la OIT que vela por el cuidado de tierras y pueblos originarios. Deben leer los documentos individualmente y luego van a diseñar posibles soluciones al problema de paralización de las faenas, integrando en sus propuestas los intereses de la empresa minera y la necesidad de respetar lo establecido en el convenio”.</a:t>
            </a:r>
            <a:endParaRPr lang="es-ES" sz="1600" b="0" i="0" dirty="0">
              <a:effectLst/>
            </a:endParaRPr>
          </a:p>
          <a:p>
            <a:pPr>
              <a:lnSpc>
                <a:spcPct val="150000"/>
              </a:lnSpc>
            </a:pPr>
            <a:endParaRPr lang="es-CL" sz="1300" dirty="0"/>
          </a:p>
        </p:txBody>
      </p:sp>
    </p:spTree>
    <p:extLst>
      <p:ext uri="{BB962C8B-B14F-4D97-AF65-F5344CB8AC3E}">
        <p14:creationId xmlns:p14="http://schemas.microsoft.com/office/powerpoint/2010/main" val="1176195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Descubren importantes restos arqueológicos en construcción de carretera en  la IV Región | Emol.com">
            <a:extLst>
              <a:ext uri="{FF2B5EF4-FFF2-40B4-BE49-F238E27FC236}">
                <a16:creationId xmlns:a16="http://schemas.microsoft.com/office/drawing/2014/main" id="{C8088640-911E-4926-AC0E-EA8EEE69C0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359"/>
          <a:stretch/>
        </p:blipFill>
        <p:spPr bwMode="auto">
          <a:xfrm>
            <a:off x="-2"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3" name="Rectangle 134">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4" y="0"/>
            <a:ext cx="8132065"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84" name="Group 136">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713128"/>
            <a:ext cx="1068867" cy="2126625"/>
            <a:chOff x="10918968" y="713127"/>
            <a:chExt cx="1273032" cy="2532832"/>
          </a:xfrm>
        </p:grpSpPr>
        <p:sp>
          <p:nvSpPr>
            <p:cNvPr id="138" name="Rectangle 137">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Isosceles Triangle 138">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Marcador de contenido 2">
            <a:extLst>
              <a:ext uri="{FF2B5EF4-FFF2-40B4-BE49-F238E27FC236}">
                <a16:creationId xmlns:a16="http://schemas.microsoft.com/office/drawing/2014/main" id="{C3DDDC27-24F5-4D56-A8F2-EAF47EA89E12}"/>
              </a:ext>
            </a:extLst>
          </p:cNvPr>
          <p:cNvSpPr>
            <a:spLocks noGrp="1"/>
          </p:cNvSpPr>
          <p:nvPr>
            <p:ph idx="1"/>
          </p:nvPr>
        </p:nvSpPr>
        <p:spPr>
          <a:xfrm>
            <a:off x="4160710" y="116105"/>
            <a:ext cx="7930676" cy="6656169"/>
          </a:xfrm>
        </p:spPr>
        <p:txBody>
          <a:bodyPr>
            <a:normAutofit fontScale="92500" lnSpcReduction="10000"/>
          </a:bodyPr>
          <a:lstStyle/>
          <a:p>
            <a:pPr marL="0" indent="0">
              <a:lnSpc>
                <a:spcPct val="150000"/>
              </a:lnSpc>
              <a:buNone/>
            </a:pPr>
            <a:r>
              <a:rPr lang="es-ES" sz="1600" b="0" i="0" dirty="0">
                <a:effectLst/>
                <a:latin typeface="Arial" panose="020B0604020202020204" pitchFamily="34" charset="0"/>
              </a:rPr>
              <a:t>Si bien los estudiantes comienzan la lectura entusiasmados ya que el tema corresponde al rubro en que trabajan sus familias, evidencian importantes dificultades para comprender el documento escrito del convenio. Entonces, un estudiante levanta la mano y dice:</a:t>
            </a:r>
          </a:p>
          <a:p>
            <a:pPr marL="0" indent="0">
              <a:lnSpc>
                <a:spcPct val="150000"/>
              </a:lnSpc>
              <a:buNone/>
            </a:pPr>
            <a:r>
              <a:rPr lang="es-ES" sz="1600" b="0" i="1" dirty="0">
                <a:effectLst/>
                <a:latin typeface="Arial" panose="020B0604020202020204" pitchFamily="34" charset="0"/>
              </a:rPr>
              <a:t>“Está interesante esto pero no se entiende nada del convenio. ¡Es muy largo y complicado! Entre tanta palabra no se sabe qué es lo importante. ¿Sí o no?”</a:t>
            </a:r>
            <a:endParaRPr lang="es-ES" sz="1600" b="0" i="0" dirty="0">
              <a:effectLst/>
              <a:latin typeface="Arial" panose="020B0604020202020204" pitchFamily="34" charset="0"/>
            </a:endParaRPr>
          </a:p>
          <a:p>
            <a:pPr marL="0" indent="0">
              <a:lnSpc>
                <a:spcPct val="150000"/>
              </a:lnSpc>
              <a:buNone/>
            </a:pPr>
            <a:r>
              <a:rPr lang="es-ES" sz="1600" b="0" i="0" dirty="0">
                <a:effectLst/>
                <a:latin typeface="Arial" panose="020B0604020202020204" pitchFamily="34" charset="0"/>
              </a:rPr>
              <a:t>Los compañeros asienten a coro. La docente les indica que no se queden en los detalles y que se centren en la idea global del documento. Al término de la clase, algunos/as estudiantes presentan sus propuestas al curso. La docente nota que estas consideran los intereses de la empresa pero casi nada de lo que propone el convenio.</a:t>
            </a:r>
          </a:p>
          <a:p>
            <a:pPr marL="0" indent="0">
              <a:lnSpc>
                <a:spcPct val="150000"/>
              </a:lnSpc>
              <a:buNone/>
            </a:pPr>
            <a:r>
              <a:rPr lang="es-ES" sz="1600" b="0" i="0" dirty="0">
                <a:effectLst/>
                <a:latin typeface="Arial" panose="020B0604020202020204" pitchFamily="34" charset="0"/>
              </a:rPr>
              <a:t>Esa tarde la docente analiza su clase, comentándole a un colega:</a:t>
            </a:r>
          </a:p>
          <a:p>
            <a:pPr marL="0" indent="0">
              <a:lnSpc>
                <a:spcPct val="150000"/>
              </a:lnSpc>
              <a:buNone/>
            </a:pPr>
            <a:r>
              <a:rPr lang="es-ES" sz="1600" b="0" i="1" dirty="0">
                <a:effectLst/>
                <a:latin typeface="Arial" panose="020B0604020202020204" pitchFamily="34" charset="0"/>
              </a:rPr>
              <a:t>“Qué lástima que mis estudiantes no consiguieron hacer lo que les propuse. Como estaban interesados en el tema, pensé que iban a andar bien. Los había escuchado hablar del hallazgo, es algo que hasta ha salido en las noticias. Yo sabía que se interesarían, el tema era cercano para ellos, por eso decidí hacer esta clase así. Hablar de las faenas mineras es algo cotidiano en las casas de estos jóvenes y ahora está toda la expectativa de qué va a pasar. Yo quería que plantearan propuestas que integren los intereses de la minería con el cuidado de tierras y culturas originarias según la normativa. Los vi entusiasmados, pero aun así no consiguieron hacerlo“.</a:t>
            </a:r>
            <a:endParaRPr lang="es-ES" sz="1600" b="0" i="0" dirty="0">
              <a:effectLst/>
              <a:latin typeface="Arial" panose="020B0604020202020204" pitchFamily="34" charset="0"/>
            </a:endParaRPr>
          </a:p>
          <a:p>
            <a:pPr>
              <a:lnSpc>
                <a:spcPct val="150000"/>
              </a:lnSpc>
            </a:pPr>
            <a:endParaRPr lang="es-CL" sz="1600" dirty="0"/>
          </a:p>
        </p:txBody>
      </p:sp>
      <p:sp>
        <p:nvSpPr>
          <p:cNvPr id="141" name="Isosceles Triangle 14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67618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27850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8132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F822F-0BEB-4DFF-BFA2-8764134AE627}"/>
              </a:ext>
            </a:extLst>
          </p:cNvPr>
          <p:cNvSpPr>
            <a:spLocks noGrp="1"/>
          </p:cNvSpPr>
          <p:nvPr>
            <p:ph type="title"/>
          </p:nvPr>
        </p:nvSpPr>
        <p:spPr>
          <a:xfrm>
            <a:off x="332172" y="317623"/>
            <a:ext cx="10515600" cy="726828"/>
          </a:xfrm>
        </p:spPr>
        <p:txBody>
          <a:bodyPr>
            <a:noAutofit/>
          </a:bodyPr>
          <a:lstStyle/>
          <a:p>
            <a:r>
              <a:rPr lang="es-ES" sz="2400" b="1" i="0" dirty="0">
                <a:effectLst/>
                <a:latin typeface="+mn-lt"/>
              </a:rPr>
              <a:t>Analicemos el ejemplo</a:t>
            </a:r>
            <a:r>
              <a:rPr lang="es-ES" sz="2400" b="0" i="0" dirty="0">
                <a:effectLst/>
                <a:latin typeface="+mn-lt"/>
              </a:rPr>
              <a:t> </a:t>
            </a:r>
            <a:br>
              <a:rPr lang="es-ES" sz="2400" b="0" i="0" dirty="0">
                <a:effectLst/>
                <a:latin typeface="+mn-lt"/>
              </a:rPr>
            </a:br>
            <a:endParaRPr lang="es-CL" sz="2400" dirty="0">
              <a:latin typeface="+mn-lt"/>
            </a:endParaRPr>
          </a:p>
        </p:txBody>
      </p:sp>
      <p:sp>
        <p:nvSpPr>
          <p:cNvPr id="3" name="Marcador de contenido 2">
            <a:extLst>
              <a:ext uri="{FF2B5EF4-FFF2-40B4-BE49-F238E27FC236}">
                <a16:creationId xmlns:a16="http://schemas.microsoft.com/office/drawing/2014/main" id="{251787A8-AFAF-48CA-A894-1FE5A7AEE132}"/>
              </a:ext>
            </a:extLst>
          </p:cNvPr>
          <p:cNvSpPr>
            <a:spLocks noGrp="1"/>
          </p:cNvSpPr>
          <p:nvPr>
            <p:ph idx="1"/>
          </p:nvPr>
        </p:nvSpPr>
        <p:spPr>
          <a:xfrm>
            <a:off x="332172" y="813571"/>
            <a:ext cx="11438879" cy="5942336"/>
          </a:xfrm>
        </p:spPr>
        <p:txBody>
          <a:bodyPr>
            <a:normAutofit fontScale="55000" lnSpcReduction="20000"/>
          </a:bodyPr>
          <a:lstStyle/>
          <a:p>
            <a:pPr marL="0" indent="0" algn="l">
              <a:lnSpc>
                <a:spcPct val="170000"/>
              </a:lnSpc>
              <a:buNone/>
            </a:pPr>
            <a:r>
              <a:rPr lang="es-ES" b="1" i="0" dirty="0">
                <a:solidFill>
                  <a:srgbClr val="333333"/>
                </a:solidFill>
                <a:effectLst/>
              </a:rPr>
              <a:t>Las actividades de aprendizaje deben tener en cuenta las características de los alumnos y las alumnas. ¿Cómo se ve reflejado esto en el ejemplo? </a:t>
            </a:r>
            <a:endParaRPr lang="es-ES" b="0" i="0" dirty="0">
              <a:solidFill>
                <a:srgbClr val="333333"/>
              </a:solidFill>
              <a:effectLst/>
            </a:endParaRPr>
          </a:p>
          <a:p>
            <a:pPr marL="0" indent="0" algn="just">
              <a:lnSpc>
                <a:spcPct val="170000"/>
              </a:lnSpc>
              <a:buNone/>
            </a:pPr>
            <a:r>
              <a:rPr lang="es-ES" b="0" i="0" dirty="0">
                <a:solidFill>
                  <a:srgbClr val="333333"/>
                </a:solidFill>
                <a:effectLst/>
              </a:rPr>
              <a:t>Como lo señala la docente, </a:t>
            </a:r>
            <a:r>
              <a:rPr lang="es-ES" b="1" i="0" dirty="0">
                <a:solidFill>
                  <a:srgbClr val="333333"/>
                </a:solidFill>
                <a:effectLst/>
              </a:rPr>
              <a:t>consideró el contexto social y familiar en el que viven los estudiantes</a:t>
            </a:r>
            <a:r>
              <a:rPr lang="es-ES" b="0" i="0" dirty="0">
                <a:solidFill>
                  <a:srgbClr val="333333"/>
                </a:solidFill>
                <a:effectLst/>
              </a:rPr>
              <a:t>, proponiéndoles un caso que fuera motivante por su contingencia y cercanía que tienen con el tema. Aun así, sus estudiantes no lograron realizar la tarea integrando los dos elementos solicitados. Según lo relatado, la lectura del convenio OIT presentó una dificultad que la docente no tenía prevista, lo que probablemente se relaciona con que </a:t>
            </a:r>
            <a:r>
              <a:rPr lang="es-ES" b="1" i="0" dirty="0">
                <a:solidFill>
                  <a:srgbClr val="333333"/>
                </a:solidFill>
                <a:effectLst/>
              </a:rPr>
              <a:t>no consideró las características de aprendizaje referidas a la comprensión lectora </a:t>
            </a:r>
            <a:r>
              <a:rPr lang="es-ES" b="0" i="0" dirty="0">
                <a:solidFill>
                  <a:srgbClr val="333333"/>
                </a:solidFill>
                <a:effectLst/>
              </a:rPr>
              <a:t>sumado a esto, lo complejo que resulta el texto debido a la gran cantidad de conceptos, leyes y artículos relacionados presentes, esto no fue considerado al momento de decidir la forma en que realizaría la clase ni al analizar las dificultades que presentaron. Si bien es importante elegir estrategias pedagógicas referidas a los intereses y contexto social de los estudiantes para favorecer su </a:t>
            </a:r>
            <a:r>
              <a:rPr lang="es-ES" b="1" i="0" dirty="0">
                <a:solidFill>
                  <a:srgbClr val="333333"/>
                </a:solidFill>
                <a:effectLst/>
              </a:rPr>
              <a:t>motivación</a:t>
            </a:r>
            <a:r>
              <a:rPr lang="es-ES" b="0" i="0" dirty="0">
                <a:solidFill>
                  <a:srgbClr val="333333"/>
                </a:solidFill>
                <a:effectLst/>
              </a:rPr>
              <a:t>, es necesario tener en cuenta que ésta por sí sola </a:t>
            </a:r>
            <a:r>
              <a:rPr lang="es-ES" b="1" i="0" dirty="0">
                <a:solidFill>
                  <a:srgbClr val="333333"/>
                </a:solidFill>
                <a:effectLst/>
              </a:rPr>
              <a:t>no permite compensar las dificultades de aprendizaje que puedan presentar los estudiantes</a:t>
            </a:r>
            <a:r>
              <a:rPr lang="es-ES" b="0" i="0" dirty="0">
                <a:solidFill>
                  <a:srgbClr val="333333"/>
                </a:solidFill>
                <a:effectLst/>
              </a:rPr>
              <a:t>.</a:t>
            </a:r>
          </a:p>
          <a:p>
            <a:pPr algn="just">
              <a:lnSpc>
                <a:spcPct val="170000"/>
              </a:lnSpc>
            </a:pPr>
            <a:endParaRPr lang="es-ES" b="0" i="0" dirty="0">
              <a:solidFill>
                <a:srgbClr val="333333"/>
              </a:solidFill>
              <a:effectLst/>
            </a:endParaRPr>
          </a:p>
          <a:p>
            <a:pPr marL="0" indent="0" algn="just">
              <a:lnSpc>
                <a:spcPct val="170000"/>
              </a:lnSpc>
              <a:buNone/>
            </a:pPr>
            <a:r>
              <a:rPr lang="es-ES" b="0" i="0" dirty="0">
                <a:solidFill>
                  <a:srgbClr val="333333"/>
                </a:solidFill>
                <a:effectLst/>
              </a:rPr>
              <a:t>Para abordar estas dificultades la docente podría, por ejemplo, haber propuesto la revisión de los artículos del Convenio 169 a partir de preguntas orientadoras o explicando al inicio, palabras claves para facilitar la comprensión del texto. Ahora bien, si la docente observa que persisten las dificultades durante la actividad, pese a estas decisiones que ha planificado, podría implementar acciones complementarias como proponer la lectura en duplas para resolver dudas.</a:t>
            </a:r>
          </a:p>
          <a:p>
            <a:pPr>
              <a:lnSpc>
                <a:spcPct val="170000"/>
              </a:lnSpc>
            </a:pPr>
            <a:endParaRPr lang="es-CL" dirty="0"/>
          </a:p>
        </p:txBody>
      </p:sp>
    </p:spTree>
    <p:extLst>
      <p:ext uri="{BB962C8B-B14F-4D97-AF65-F5344CB8AC3E}">
        <p14:creationId xmlns:p14="http://schemas.microsoft.com/office/powerpoint/2010/main" val="3974940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77A5F858-1575-4F08-9632-579CE6356980}"/>
              </a:ext>
            </a:extLst>
          </p:cNvPr>
          <p:cNvSpPr>
            <a:spLocks noGrp="1"/>
          </p:cNvSpPr>
          <p:nvPr>
            <p:ph idx="1"/>
          </p:nvPr>
        </p:nvSpPr>
        <p:spPr>
          <a:xfrm>
            <a:off x="186268" y="386488"/>
            <a:ext cx="8252882" cy="5690461"/>
          </a:xfrm>
          <a:custGeom>
            <a:avLst/>
            <a:gdLst>
              <a:gd name="connsiteX0" fmla="*/ 0 w 8252882"/>
              <a:gd name="connsiteY0" fmla="*/ 0 h 5690461"/>
              <a:gd name="connsiteX1" fmla="*/ 605211 w 8252882"/>
              <a:gd name="connsiteY1" fmla="*/ 0 h 5690461"/>
              <a:gd name="connsiteX2" fmla="*/ 1127894 w 8252882"/>
              <a:gd name="connsiteY2" fmla="*/ 0 h 5690461"/>
              <a:gd name="connsiteX3" fmla="*/ 1650576 w 8252882"/>
              <a:gd name="connsiteY3" fmla="*/ 0 h 5690461"/>
              <a:gd name="connsiteX4" fmla="*/ 2420845 w 8252882"/>
              <a:gd name="connsiteY4" fmla="*/ 0 h 5690461"/>
              <a:gd name="connsiteX5" fmla="*/ 2860999 w 8252882"/>
              <a:gd name="connsiteY5" fmla="*/ 0 h 5690461"/>
              <a:gd name="connsiteX6" fmla="*/ 3713797 w 8252882"/>
              <a:gd name="connsiteY6" fmla="*/ 0 h 5690461"/>
              <a:gd name="connsiteX7" fmla="*/ 4484066 w 8252882"/>
              <a:gd name="connsiteY7" fmla="*/ 0 h 5690461"/>
              <a:gd name="connsiteX8" fmla="*/ 5254335 w 8252882"/>
              <a:gd name="connsiteY8" fmla="*/ 0 h 5690461"/>
              <a:gd name="connsiteX9" fmla="*/ 5859546 w 8252882"/>
              <a:gd name="connsiteY9" fmla="*/ 0 h 5690461"/>
              <a:gd name="connsiteX10" fmla="*/ 6464758 w 8252882"/>
              <a:gd name="connsiteY10" fmla="*/ 0 h 5690461"/>
              <a:gd name="connsiteX11" fmla="*/ 7152498 w 8252882"/>
              <a:gd name="connsiteY11" fmla="*/ 0 h 5690461"/>
              <a:gd name="connsiteX12" fmla="*/ 7592651 w 8252882"/>
              <a:gd name="connsiteY12" fmla="*/ 0 h 5690461"/>
              <a:gd name="connsiteX13" fmla="*/ 8252882 w 8252882"/>
              <a:gd name="connsiteY13" fmla="*/ 0 h 5690461"/>
              <a:gd name="connsiteX14" fmla="*/ 8252882 w 8252882"/>
              <a:gd name="connsiteY14" fmla="*/ 689178 h 5690461"/>
              <a:gd name="connsiteX15" fmla="*/ 8252882 w 8252882"/>
              <a:gd name="connsiteY15" fmla="*/ 1435261 h 5690461"/>
              <a:gd name="connsiteX16" fmla="*/ 8252882 w 8252882"/>
              <a:gd name="connsiteY16" fmla="*/ 2010630 h 5690461"/>
              <a:gd name="connsiteX17" fmla="*/ 8252882 w 8252882"/>
              <a:gd name="connsiteY17" fmla="*/ 2699808 h 5690461"/>
              <a:gd name="connsiteX18" fmla="*/ 8252882 w 8252882"/>
              <a:gd name="connsiteY18" fmla="*/ 3161367 h 5690461"/>
              <a:gd name="connsiteX19" fmla="*/ 8252882 w 8252882"/>
              <a:gd name="connsiteY19" fmla="*/ 3622927 h 5690461"/>
              <a:gd name="connsiteX20" fmla="*/ 8252882 w 8252882"/>
              <a:gd name="connsiteY20" fmla="*/ 4084486 h 5690461"/>
              <a:gd name="connsiteX21" fmla="*/ 8252882 w 8252882"/>
              <a:gd name="connsiteY21" fmla="*/ 4602951 h 5690461"/>
              <a:gd name="connsiteX22" fmla="*/ 8252882 w 8252882"/>
              <a:gd name="connsiteY22" fmla="*/ 5690461 h 5690461"/>
              <a:gd name="connsiteX23" fmla="*/ 7400084 w 8252882"/>
              <a:gd name="connsiteY23" fmla="*/ 5690461 h 5690461"/>
              <a:gd name="connsiteX24" fmla="*/ 6547286 w 8252882"/>
              <a:gd name="connsiteY24" fmla="*/ 5690461 h 5690461"/>
              <a:gd name="connsiteX25" fmla="*/ 5777017 w 8252882"/>
              <a:gd name="connsiteY25" fmla="*/ 5690461 h 5690461"/>
              <a:gd name="connsiteX26" fmla="*/ 5171806 w 8252882"/>
              <a:gd name="connsiteY26" fmla="*/ 5690461 h 5690461"/>
              <a:gd name="connsiteX27" fmla="*/ 4649124 w 8252882"/>
              <a:gd name="connsiteY27" fmla="*/ 5690461 h 5690461"/>
              <a:gd name="connsiteX28" fmla="*/ 4043912 w 8252882"/>
              <a:gd name="connsiteY28" fmla="*/ 5690461 h 5690461"/>
              <a:gd name="connsiteX29" fmla="*/ 3521230 w 8252882"/>
              <a:gd name="connsiteY29" fmla="*/ 5690461 h 5690461"/>
              <a:gd name="connsiteX30" fmla="*/ 2833489 w 8252882"/>
              <a:gd name="connsiteY30" fmla="*/ 5690461 h 5690461"/>
              <a:gd name="connsiteX31" fmla="*/ 2228278 w 8252882"/>
              <a:gd name="connsiteY31" fmla="*/ 5690461 h 5690461"/>
              <a:gd name="connsiteX32" fmla="*/ 1540538 w 8252882"/>
              <a:gd name="connsiteY32" fmla="*/ 5690461 h 5690461"/>
              <a:gd name="connsiteX33" fmla="*/ 770269 w 8252882"/>
              <a:gd name="connsiteY33" fmla="*/ 5690461 h 5690461"/>
              <a:gd name="connsiteX34" fmla="*/ 0 w 8252882"/>
              <a:gd name="connsiteY34" fmla="*/ 5690461 h 5690461"/>
              <a:gd name="connsiteX35" fmla="*/ 0 w 8252882"/>
              <a:gd name="connsiteY35" fmla="*/ 5058188 h 5690461"/>
              <a:gd name="connsiteX36" fmla="*/ 0 w 8252882"/>
              <a:gd name="connsiteY36" fmla="*/ 4596628 h 5690461"/>
              <a:gd name="connsiteX37" fmla="*/ 0 w 8252882"/>
              <a:gd name="connsiteY37" fmla="*/ 3907450 h 5690461"/>
              <a:gd name="connsiteX38" fmla="*/ 0 w 8252882"/>
              <a:gd name="connsiteY38" fmla="*/ 3388986 h 5690461"/>
              <a:gd name="connsiteX39" fmla="*/ 0 w 8252882"/>
              <a:gd name="connsiteY39" fmla="*/ 2927426 h 5690461"/>
              <a:gd name="connsiteX40" fmla="*/ 0 w 8252882"/>
              <a:gd name="connsiteY40" fmla="*/ 2238248 h 5690461"/>
              <a:gd name="connsiteX41" fmla="*/ 0 w 8252882"/>
              <a:gd name="connsiteY41" fmla="*/ 1549070 h 5690461"/>
              <a:gd name="connsiteX42" fmla="*/ 0 w 8252882"/>
              <a:gd name="connsiteY42" fmla="*/ 1030606 h 5690461"/>
              <a:gd name="connsiteX43" fmla="*/ 0 w 8252882"/>
              <a:gd name="connsiteY43" fmla="*/ 0 h 569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252882" h="5690461" fill="none" extrusionOk="0">
                <a:moveTo>
                  <a:pt x="0" y="0"/>
                </a:moveTo>
                <a:cubicBezTo>
                  <a:pt x="254528" y="28945"/>
                  <a:pt x="419264" y="20562"/>
                  <a:pt x="605211" y="0"/>
                </a:cubicBezTo>
                <a:cubicBezTo>
                  <a:pt x="791158" y="-20562"/>
                  <a:pt x="887489" y="22590"/>
                  <a:pt x="1127894" y="0"/>
                </a:cubicBezTo>
                <a:cubicBezTo>
                  <a:pt x="1368299" y="-22590"/>
                  <a:pt x="1442433" y="25556"/>
                  <a:pt x="1650576" y="0"/>
                </a:cubicBezTo>
                <a:cubicBezTo>
                  <a:pt x="1858719" y="-25556"/>
                  <a:pt x="2085242" y="-8105"/>
                  <a:pt x="2420845" y="0"/>
                </a:cubicBezTo>
                <a:cubicBezTo>
                  <a:pt x="2756448" y="8105"/>
                  <a:pt x="2757228" y="-611"/>
                  <a:pt x="2860999" y="0"/>
                </a:cubicBezTo>
                <a:cubicBezTo>
                  <a:pt x="2964770" y="611"/>
                  <a:pt x="3356235" y="36199"/>
                  <a:pt x="3713797" y="0"/>
                </a:cubicBezTo>
                <a:cubicBezTo>
                  <a:pt x="4071359" y="-36199"/>
                  <a:pt x="4153912" y="-29714"/>
                  <a:pt x="4484066" y="0"/>
                </a:cubicBezTo>
                <a:cubicBezTo>
                  <a:pt x="4814220" y="29714"/>
                  <a:pt x="4901789" y="-1660"/>
                  <a:pt x="5254335" y="0"/>
                </a:cubicBezTo>
                <a:cubicBezTo>
                  <a:pt x="5606881" y="1660"/>
                  <a:pt x="5720256" y="-11446"/>
                  <a:pt x="5859546" y="0"/>
                </a:cubicBezTo>
                <a:cubicBezTo>
                  <a:pt x="5998836" y="11446"/>
                  <a:pt x="6163355" y="-27150"/>
                  <a:pt x="6464758" y="0"/>
                </a:cubicBezTo>
                <a:cubicBezTo>
                  <a:pt x="6766161" y="27150"/>
                  <a:pt x="6837601" y="-20248"/>
                  <a:pt x="7152498" y="0"/>
                </a:cubicBezTo>
                <a:cubicBezTo>
                  <a:pt x="7467395" y="20248"/>
                  <a:pt x="7453819" y="-20544"/>
                  <a:pt x="7592651" y="0"/>
                </a:cubicBezTo>
                <a:cubicBezTo>
                  <a:pt x="7731483" y="20544"/>
                  <a:pt x="8111763" y="-712"/>
                  <a:pt x="8252882" y="0"/>
                </a:cubicBezTo>
                <a:cubicBezTo>
                  <a:pt x="8274921" y="329223"/>
                  <a:pt x="8233066" y="450229"/>
                  <a:pt x="8252882" y="689178"/>
                </a:cubicBezTo>
                <a:cubicBezTo>
                  <a:pt x="8272698" y="928127"/>
                  <a:pt x="8218595" y="1223094"/>
                  <a:pt x="8252882" y="1435261"/>
                </a:cubicBezTo>
                <a:cubicBezTo>
                  <a:pt x="8287169" y="1647428"/>
                  <a:pt x="8249470" y="1782135"/>
                  <a:pt x="8252882" y="2010630"/>
                </a:cubicBezTo>
                <a:cubicBezTo>
                  <a:pt x="8256294" y="2239125"/>
                  <a:pt x="8258000" y="2534613"/>
                  <a:pt x="8252882" y="2699808"/>
                </a:cubicBezTo>
                <a:cubicBezTo>
                  <a:pt x="8247764" y="2865003"/>
                  <a:pt x="8230239" y="3014682"/>
                  <a:pt x="8252882" y="3161367"/>
                </a:cubicBezTo>
                <a:cubicBezTo>
                  <a:pt x="8275525" y="3308052"/>
                  <a:pt x="8257469" y="3418587"/>
                  <a:pt x="8252882" y="3622927"/>
                </a:cubicBezTo>
                <a:cubicBezTo>
                  <a:pt x="8248295" y="3827267"/>
                  <a:pt x="8235723" y="3908915"/>
                  <a:pt x="8252882" y="4084486"/>
                </a:cubicBezTo>
                <a:cubicBezTo>
                  <a:pt x="8270041" y="4260057"/>
                  <a:pt x="8265004" y="4421603"/>
                  <a:pt x="8252882" y="4602951"/>
                </a:cubicBezTo>
                <a:cubicBezTo>
                  <a:pt x="8240760" y="4784300"/>
                  <a:pt x="8293704" y="5206459"/>
                  <a:pt x="8252882" y="5690461"/>
                </a:cubicBezTo>
                <a:cubicBezTo>
                  <a:pt x="7881471" y="5728607"/>
                  <a:pt x="7813798" y="5664193"/>
                  <a:pt x="7400084" y="5690461"/>
                </a:cubicBezTo>
                <a:cubicBezTo>
                  <a:pt x="6986370" y="5716729"/>
                  <a:pt x="6747883" y="5704350"/>
                  <a:pt x="6547286" y="5690461"/>
                </a:cubicBezTo>
                <a:cubicBezTo>
                  <a:pt x="6346689" y="5676572"/>
                  <a:pt x="6006375" y="5681761"/>
                  <a:pt x="5777017" y="5690461"/>
                </a:cubicBezTo>
                <a:cubicBezTo>
                  <a:pt x="5547659" y="5699161"/>
                  <a:pt x="5367025" y="5666392"/>
                  <a:pt x="5171806" y="5690461"/>
                </a:cubicBezTo>
                <a:cubicBezTo>
                  <a:pt x="4976587" y="5714530"/>
                  <a:pt x="4755400" y="5715322"/>
                  <a:pt x="4649124" y="5690461"/>
                </a:cubicBezTo>
                <a:cubicBezTo>
                  <a:pt x="4542848" y="5665600"/>
                  <a:pt x="4258348" y="5685383"/>
                  <a:pt x="4043912" y="5690461"/>
                </a:cubicBezTo>
                <a:cubicBezTo>
                  <a:pt x="3829476" y="5695539"/>
                  <a:pt x="3767635" y="5708919"/>
                  <a:pt x="3521230" y="5690461"/>
                </a:cubicBezTo>
                <a:cubicBezTo>
                  <a:pt x="3274825" y="5672003"/>
                  <a:pt x="3118753" y="5673202"/>
                  <a:pt x="2833489" y="5690461"/>
                </a:cubicBezTo>
                <a:cubicBezTo>
                  <a:pt x="2548225" y="5707720"/>
                  <a:pt x="2521905" y="5680273"/>
                  <a:pt x="2228278" y="5690461"/>
                </a:cubicBezTo>
                <a:cubicBezTo>
                  <a:pt x="1934651" y="5700649"/>
                  <a:pt x="1846520" y="5669913"/>
                  <a:pt x="1540538" y="5690461"/>
                </a:cubicBezTo>
                <a:cubicBezTo>
                  <a:pt x="1234556" y="5711009"/>
                  <a:pt x="987060" y="5660301"/>
                  <a:pt x="770269" y="5690461"/>
                </a:cubicBezTo>
                <a:cubicBezTo>
                  <a:pt x="553478" y="5720621"/>
                  <a:pt x="200571" y="5706809"/>
                  <a:pt x="0" y="5690461"/>
                </a:cubicBezTo>
                <a:cubicBezTo>
                  <a:pt x="-17085" y="5460912"/>
                  <a:pt x="-18896" y="5277765"/>
                  <a:pt x="0" y="5058188"/>
                </a:cubicBezTo>
                <a:cubicBezTo>
                  <a:pt x="18896" y="4838611"/>
                  <a:pt x="17712" y="4710211"/>
                  <a:pt x="0" y="4596628"/>
                </a:cubicBezTo>
                <a:cubicBezTo>
                  <a:pt x="-17712" y="4483045"/>
                  <a:pt x="14847" y="4071291"/>
                  <a:pt x="0" y="3907450"/>
                </a:cubicBezTo>
                <a:cubicBezTo>
                  <a:pt x="-14847" y="3743609"/>
                  <a:pt x="5354" y="3630307"/>
                  <a:pt x="0" y="3388986"/>
                </a:cubicBezTo>
                <a:cubicBezTo>
                  <a:pt x="-5354" y="3147665"/>
                  <a:pt x="-9438" y="3028613"/>
                  <a:pt x="0" y="2927426"/>
                </a:cubicBezTo>
                <a:cubicBezTo>
                  <a:pt x="9438" y="2826239"/>
                  <a:pt x="9105" y="2494061"/>
                  <a:pt x="0" y="2238248"/>
                </a:cubicBezTo>
                <a:cubicBezTo>
                  <a:pt x="-9105" y="1982435"/>
                  <a:pt x="22453" y="1733265"/>
                  <a:pt x="0" y="1549070"/>
                </a:cubicBezTo>
                <a:cubicBezTo>
                  <a:pt x="-22453" y="1364875"/>
                  <a:pt x="-9833" y="1285251"/>
                  <a:pt x="0" y="1030606"/>
                </a:cubicBezTo>
                <a:cubicBezTo>
                  <a:pt x="9833" y="775961"/>
                  <a:pt x="-37670" y="225067"/>
                  <a:pt x="0" y="0"/>
                </a:cubicBezTo>
                <a:close/>
              </a:path>
              <a:path w="8252882" h="5690461" stroke="0" extrusionOk="0">
                <a:moveTo>
                  <a:pt x="0" y="0"/>
                </a:moveTo>
                <a:cubicBezTo>
                  <a:pt x="340323" y="17130"/>
                  <a:pt x="469127" y="546"/>
                  <a:pt x="687740" y="0"/>
                </a:cubicBezTo>
                <a:cubicBezTo>
                  <a:pt x="906353" y="-546"/>
                  <a:pt x="1229274" y="24004"/>
                  <a:pt x="1540538" y="0"/>
                </a:cubicBezTo>
                <a:cubicBezTo>
                  <a:pt x="1851802" y="-24004"/>
                  <a:pt x="1842590" y="15798"/>
                  <a:pt x="2063220" y="0"/>
                </a:cubicBezTo>
                <a:cubicBezTo>
                  <a:pt x="2283850" y="-15798"/>
                  <a:pt x="2472984" y="17623"/>
                  <a:pt x="2833489" y="0"/>
                </a:cubicBezTo>
                <a:cubicBezTo>
                  <a:pt x="3193994" y="-17623"/>
                  <a:pt x="3446985" y="-38042"/>
                  <a:pt x="3686287" y="0"/>
                </a:cubicBezTo>
                <a:cubicBezTo>
                  <a:pt x="3925589" y="38042"/>
                  <a:pt x="4008203" y="-23098"/>
                  <a:pt x="4208970" y="0"/>
                </a:cubicBezTo>
                <a:cubicBezTo>
                  <a:pt x="4409737" y="23098"/>
                  <a:pt x="4822135" y="-4204"/>
                  <a:pt x="4979239" y="0"/>
                </a:cubicBezTo>
                <a:cubicBezTo>
                  <a:pt x="5136343" y="4204"/>
                  <a:pt x="5239795" y="-6865"/>
                  <a:pt x="5419393" y="0"/>
                </a:cubicBezTo>
                <a:cubicBezTo>
                  <a:pt x="5598991" y="6865"/>
                  <a:pt x="5708190" y="-14520"/>
                  <a:pt x="5942075" y="0"/>
                </a:cubicBezTo>
                <a:cubicBezTo>
                  <a:pt x="6175960" y="14520"/>
                  <a:pt x="6423672" y="-28466"/>
                  <a:pt x="6547286" y="0"/>
                </a:cubicBezTo>
                <a:cubicBezTo>
                  <a:pt x="6670900" y="28466"/>
                  <a:pt x="6860757" y="-11906"/>
                  <a:pt x="7069969" y="0"/>
                </a:cubicBezTo>
                <a:cubicBezTo>
                  <a:pt x="7279181" y="11906"/>
                  <a:pt x="7418472" y="14210"/>
                  <a:pt x="7510123" y="0"/>
                </a:cubicBezTo>
                <a:cubicBezTo>
                  <a:pt x="7601774" y="-14210"/>
                  <a:pt x="7961678" y="36684"/>
                  <a:pt x="8252882" y="0"/>
                </a:cubicBezTo>
                <a:cubicBezTo>
                  <a:pt x="8287952" y="165760"/>
                  <a:pt x="8252842" y="581598"/>
                  <a:pt x="8252882" y="746083"/>
                </a:cubicBezTo>
                <a:cubicBezTo>
                  <a:pt x="8252922" y="910568"/>
                  <a:pt x="8258388" y="1181264"/>
                  <a:pt x="8252882" y="1321451"/>
                </a:cubicBezTo>
                <a:cubicBezTo>
                  <a:pt x="8247376" y="1461638"/>
                  <a:pt x="8239505" y="1636975"/>
                  <a:pt x="8252882" y="1839916"/>
                </a:cubicBezTo>
                <a:cubicBezTo>
                  <a:pt x="8266259" y="2042857"/>
                  <a:pt x="8232666" y="2241797"/>
                  <a:pt x="8252882" y="2472189"/>
                </a:cubicBezTo>
                <a:cubicBezTo>
                  <a:pt x="8273098" y="2702581"/>
                  <a:pt x="8233436" y="2912433"/>
                  <a:pt x="8252882" y="3218272"/>
                </a:cubicBezTo>
                <a:cubicBezTo>
                  <a:pt x="8272328" y="3524111"/>
                  <a:pt x="8259547" y="3549099"/>
                  <a:pt x="8252882" y="3736736"/>
                </a:cubicBezTo>
                <a:cubicBezTo>
                  <a:pt x="8246217" y="3924373"/>
                  <a:pt x="8224376" y="4210060"/>
                  <a:pt x="8252882" y="4425914"/>
                </a:cubicBezTo>
                <a:cubicBezTo>
                  <a:pt x="8281388" y="4641768"/>
                  <a:pt x="8306821" y="5157332"/>
                  <a:pt x="8252882" y="5690461"/>
                </a:cubicBezTo>
                <a:cubicBezTo>
                  <a:pt x="7951737" y="5715285"/>
                  <a:pt x="7857174" y="5719029"/>
                  <a:pt x="7647671" y="5690461"/>
                </a:cubicBezTo>
                <a:cubicBezTo>
                  <a:pt x="7438168" y="5661893"/>
                  <a:pt x="7294133" y="5684474"/>
                  <a:pt x="7124988" y="5690461"/>
                </a:cubicBezTo>
                <a:cubicBezTo>
                  <a:pt x="6955843" y="5696448"/>
                  <a:pt x="6604455" y="5698644"/>
                  <a:pt x="6272190" y="5690461"/>
                </a:cubicBezTo>
                <a:cubicBezTo>
                  <a:pt x="5939925" y="5682278"/>
                  <a:pt x="5907560" y="5706826"/>
                  <a:pt x="5666979" y="5690461"/>
                </a:cubicBezTo>
                <a:cubicBezTo>
                  <a:pt x="5426398" y="5674096"/>
                  <a:pt x="5298118" y="5694228"/>
                  <a:pt x="5144296" y="5690461"/>
                </a:cubicBezTo>
                <a:cubicBezTo>
                  <a:pt x="4990474" y="5686694"/>
                  <a:pt x="4745870" y="5681281"/>
                  <a:pt x="4374027" y="5690461"/>
                </a:cubicBezTo>
                <a:cubicBezTo>
                  <a:pt x="4002184" y="5699641"/>
                  <a:pt x="4073388" y="5686592"/>
                  <a:pt x="3933874" y="5690461"/>
                </a:cubicBezTo>
                <a:cubicBezTo>
                  <a:pt x="3794360" y="5694330"/>
                  <a:pt x="3369143" y="5661717"/>
                  <a:pt x="3163605" y="5690461"/>
                </a:cubicBezTo>
                <a:cubicBezTo>
                  <a:pt x="2958067" y="5719205"/>
                  <a:pt x="2570623" y="5701636"/>
                  <a:pt x="2310807" y="5690461"/>
                </a:cubicBezTo>
                <a:cubicBezTo>
                  <a:pt x="2050991" y="5679286"/>
                  <a:pt x="1857691" y="5689991"/>
                  <a:pt x="1540538" y="5690461"/>
                </a:cubicBezTo>
                <a:cubicBezTo>
                  <a:pt x="1223385" y="5690931"/>
                  <a:pt x="994827" y="5724623"/>
                  <a:pt x="770269" y="5690461"/>
                </a:cubicBezTo>
                <a:cubicBezTo>
                  <a:pt x="545711" y="5656299"/>
                  <a:pt x="195169" y="5653191"/>
                  <a:pt x="0" y="5690461"/>
                </a:cubicBezTo>
                <a:cubicBezTo>
                  <a:pt x="-12989" y="5512289"/>
                  <a:pt x="-3248" y="5370950"/>
                  <a:pt x="0" y="5228901"/>
                </a:cubicBezTo>
                <a:cubicBezTo>
                  <a:pt x="3248" y="5086852"/>
                  <a:pt x="-21060" y="4885524"/>
                  <a:pt x="0" y="4767342"/>
                </a:cubicBezTo>
                <a:cubicBezTo>
                  <a:pt x="21060" y="4649160"/>
                  <a:pt x="12503" y="4380892"/>
                  <a:pt x="0" y="4135068"/>
                </a:cubicBezTo>
                <a:cubicBezTo>
                  <a:pt x="-12503" y="3889244"/>
                  <a:pt x="-13642" y="3880916"/>
                  <a:pt x="0" y="3673509"/>
                </a:cubicBezTo>
                <a:cubicBezTo>
                  <a:pt x="13642" y="3466102"/>
                  <a:pt x="-25559" y="3369608"/>
                  <a:pt x="0" y="3098140"/>
                </a:cubicBezTo>
                <a:cubicBezTo>
                  <a:pt x="25559" y="2826672"/>
                  <a:pt x="5260" y="2669148"/>
                  <a:pt x="0" y="2465866"/>
                </a:cubicBezTo>
                <a:cubicBezTo>
                  <a:pt x="-5260" y="2262584"/>
                  <a:pt x="9315" y="1971268"/>
                  <a:pt x="0" y="1776688"/>
                </a:cubicBezTo>
                <a:cubicBezTo>
                  <a:pt x="-9315" y="1582108"/>
                  <a:pt x="-13179" y="1449495"/>
                  <a:pt x="0" y="1201320"/>
                </a:cubicBezTo>
                <a:cubicBezTo>
                  <a:pt x="13179" y="953145"/>
                  <a:pt x="14732" y="916087"/>
                  <a:pt x="0" y="682855"/>
                </a:cubicBezTo>
                <a:cubicBezTo>
                  <a:pt x="-14732" y="449624"/>
                  <a:pt x="30576" y="334373"/>
                  <a:pt x="0" y="0"/>
                </a:cubicBezTo>
                <a:close/>
              </a:path>
            </a:pathLst>
          </a:custGeom>
          <a:ln>
            <a:solidFill>
              <a:srgbClr val="FF00FF"/>
            </a:solidFill>
            <a:extLst>
              <a:ext uri="{C807C97D-BFC1-408E-A445-0C87EB9F89A2}">
                <ask:lineSketchStyleProps xmlns:ask="http://schemas.microsoft.com/office/drawing/2018/sketchyshapes" sd="2550283547">
                  <ask:type>
                    <ask:lineSketchFreehand/>
                  </ask:type>
                </ask:lineSketchStyleProps>
              </a:ext>
            </a:extLst>
          </a:ln>
        </p:spPr>
        <p:txBody>
          <a:bodyPr>
            <a:normAutofit/>
          </a:bodyPr>
          <a:lstStyle/>
          <a:p>
            <a:r>
              <a:rPr lang="es-ES" sz="1600" b="1" i="0" dirty="0">
                <a:effectLst/>
                <a:latin typeface="Arial" panose="020B0604020202020204" pitchFamily="34" charset="0"/>
              </a:rPr>
              <a:t>Las medias de los flamencos</a:t>
            </a:r>
          </a:p>
          <a:p>
            <a:endParaRPr lang="es-ES" sz="1600" b="1" i="0" dirty="0">
              <a:effectLst/>
              <a:latin typeface="Arial" panose="020B0604020202020204" pitchFamily="34" charset="0"/>
            </a:endParaRPr>
          </a:p>
          <a:p>
            <a:pPr algn="just"/>
            <a:r>
              <a:rPr lang="es-ES" sz="1600" b="0" i="0" dirty="0">
                <a:effectLst/>
                <a:latin typeface="Arial" panose="020B0604020202020204" pitchFamily="34" charset="0"/>
              </a:rPr>
              <a:t>Una </a:t>
            </a:r>
            <a:r>
              <a:rPr lang="es-ES" sz="1600" dirty="0">
                <a:latin typeface="Arial" panose="020B0604020202020204" pitchFamily="34" charset="0"/>
              </a:rPr>
              <a:t>e</a:t>
            </a:r>
            <a:r>
              <a:rPr lang="es-ES" sz="1600" b="0" i="0" dirty="0">
                <a:effectLst/>
                <a:latin typeface="Arial" panose="020B0604020202020204" pitchFamily="34" charset="0"/>
              </a:rPr>
              <a:t>ducadora </a:t>
            </a:r>
            <a:r>
              <a:rPr lang="es-ES" sz="1600" dirty="0">
                <a:latin typeface="Arial" panose="020B0604020202020204" pitchFamily="34" charset="0"/>
              </a:rPr>
              <a:t>diferencial</a:t>
            </a:r>
            <a:r>
              <a:rPr lang="es-ES" sz="1600" b="0" i="0" dirty="0">
                <a:effectLst/>
                <a:latin typeface="Arial" panose="020B0604020202020204" pitchFamily="34" charset="0"/>
              </a:rPr>
              <a:t> realiza una clase de comprensión oral del cuento “Las</a:t>
            </a:r>
            <a:br>
              <a:rPr lang="es-ES" sz="1600" b="0" i="0" dirty="0">
                <a:effectLst/>
                <a:latin typeface="Arial" panose="020B0604020202020204" pitchFamily="34" charset="0"/>
              </a:rPr>
            </a:br>
            <a:r>
              <a:rPr lang="es-ES" sz="1600" b="0" i="0" dirty="0">
                <a:effectLst/>
                <a:latin typeface="Arial" panose="020B0604020202020204" pitchFamily="34" charset="0"/>
              </a:rPr>
              <a:t>medias de los flamencos” de Horacio Quiroga a un grupo de niños de 5 años,</a:t>
            </a:r>
            <a:br>
              <a:rPr lang="es-ES" sz="1600" b="0" i="0" dirty="0">
                <a:effectLst/>
                <a:latin typeface="Arial" panose="020B0604020202020204" pitchFamily="34" charset="0"/>
              </a:rPr>
            </a:br>
            <a:r>
              <a:rPr lang="es-ES" sz="1600" b="0" i="0" dirty="0">
                <a:effectLst/>
                <a:latin typeface="Arial" panose="020B0604020202020204" pitchFamily="34" charset="0"/>
              </a:rPr>
              <a:t>con bajo nivel de vocabulario y lenguaje comprensivo disminuido.</a:t>
            </a:r>
            <a:br>
              <a:rPr lang="es-ES" sz="1600" b="0" i="0" dirty="0">
                <a:effectLst/>
                <a:latin typeface="Arial" panose="020B0604020202020204" pitchFamily="34" charset="0"/>
              </a:rPr>
            </a:br>
            <a:r>
              <a:rPr lang="es-ES" sz="1600" b="0" i="0" dirty="0">
                <a:effectLst/>
                <a:latin typeface="Arial" panose="020B0604020202020204" pitchFamily="34" charset="0"/>
              </a:rPr>
              <a:t>La educadora comienza a leer en voz alta: </a:t>
            </a:r>
            <a:r>
              <a:rPr lang="es-ES" sz="1600" b="0" i="1" dirty="0">
                <a:effectLst/>
                <a:latin typeface="Arial" panose="020B0604020202020204" pitchFamily="34" charset="0"/>
              </a:rPr>
              <a:t>“Cierta vez las víboras dieron un</a:t>
            </a:r>
            <a:br>
              <a:rPr lang="es-ES" sz="1600" b="0" i="1" dirty="0">
                <a:effectLst/>
                <a:latin typeface="Arial" panose="020B0604020202020204" pitchFamily="34" charset="0"/>
              </a:rPr>
            </a:br>
            <a:r>
              <a:rPr lang="es-ES" sz="1600" b="0" i="1" dirty="0">
                <a:effectLst/>
                <a:latin typeface="Arial" panose="020B0604020202020204" pitchFamily="34" charset="0"/>
              </a:rPr>
              <a:t>gran baile. Invitaron a las ranas y a los sapos, a los flamencos, y a los yacarés y a los peces…”.</a:t>
            </a:r>
          </a:p>
          <a:p>
            <a:pPr algn="just"/>
            <a:r>
              <a:rPr lang="es-ES" sz="1600" b="0" i="0" dirty="0">
                <a:effectLst/>
                <a:latin typeface="Arial" panose="020B0604020202020204" pitchFamily="34" charset="0"/>
              </a:rPr>
              <a:t>Durante la lectura los niños estaban inquietos y distraídos. Cuando terminó de leer, les hizo preguntas de comprensión y para su sorpresa, muchos de ellos dijeron que no habían entendido.</a:t>
            </a:r>
          </a:p>
          <a:p>
            <a:pPr algn="just"/>
            <a:endParaRPr lang="es-ES" sz="1600" dirty="0">
              <a:latin typeface="Arial" panose="020B0604020202020204" pitchFamily="34" charset="0"/>
            </a:endParaRPr>
          </a:p>
          <a:p>
            <a:pPr algn="just"/>
            <a:r>
              <a:rPr lang="es-ES" sz="1600" b="0" i="0" dirty="0">
                <a:effectLst/>
                <a:latin typeface="Arial" panose="020B0604020202020204" pitchFamily="34" charset="0"/>
              </a:rPr>
              <a:t>Posteriormente, la educadora conversó con la jefa UTP.</a:t>
            </a:r>
          </a:p>
          <a:p>
            <a:pPr algn="just"/>
            <a:r>
              <a:rPr lang="es-ES" sz="1600" b="1" i="0" dirty="0">
                <a:effectLst/>
                <a:latin typeface="Arial" panose="020B0604020202020204" pitchFamily="34" charset="0"/>
              </a:rPr>
              <a:t>Educadora:</a:t>
            </a:r>
            <a:r>
              <a:rPr lang="es-ES" sz="1600" b="0" i="0" dirty="0">
                <a:effectLst/>
                <a:latin typeface="Arial" panose="020B0604020202020204" pitchFamily="34" charset="0"/>
              </a:rPr>
              <a:t> Estoy un poco preocupada. Hoy les leí un cuento muy lindo a los niños, pero parecieron no motivarse. Lo que más me inquieta es que demostraron dificultades para comprender. Leer este cuento no fue una buena idea.</a:t>
            </a:r>
          </a:p>
          <a:p>
            <a:pPr algn="just"/>
            <a:r>
              <a:rPr lang="es-ES" sz="1600" b="1" i="0" dirty="0">
                <a:effectLst/>
                <a:latin typeface="Arial" panose="020B0604020202020204" pitchFamily="34" charset="0"/>
              </a:rPr>
              <a:t>UTP:</a:t>
            </a:r>
            <a:r>
              <a:rPr lang="es-ES" sz="1600" b="0" i="0" dirty="0">
                <a:effectLst/>
                <a:latin typeface="Arial" panose="020B0604020202020204" pitchFamily="34" charset="0"/>
              </a:rPr>
              <a:t> ¿Por qué crees que no fue una buena idea?</a:t>
            </a:r>
          </a:p>
          <a:p>
            <a:pPr algn="just"/>
            <a:r>
              <a:rPr lang="es-ES" sz="1600" b="1" i="0" dirty="0">
                <a:effectLst/>
                <a:latin typeface="Arial" panose="020B0604020202020204" pitchFamily="34" charset="0"/>
              </a:rPr>
              <a:t>Educadora:</a:t>
            </a:r>
            <a:r>
              <a:rPr lang="es-ES" sz="1600" b="0" i="0" dirty="0">
                <a:effectLst/>
                <a:latin typeface="Arial" panose="020B0604020202020204" pitchFamily="34" charset="0"/>
              </a:rPr>
              <a:t> … No sé, es un cuento tan lindo y yo pensé que como a los niños les gustan los animales…</a:t>
            </a:r>
          </a:p>
          <a:p>
            <a:endParaRPr lang="es-CL" sz="1600" dirty="0"/>
          </a:p>
        </p:txBody>
      </p:sp>
      <p:pic>
        <p:nvPicPr>
          <p:cNvPr id="1026" name="Picture 2" descr="Las medias de los Flamencos | Llevate todo">
            <a:extLst>
              <a:ext uri="{FF2B5EF4-FFF2-40B4-BE49-F238E27FC236}">
                <a16:creationId xmlns:a16="http://schemas.microsoft.com/office/drawing/2014/main" id="{B614D975-6000-4F9E-8FAE-09E0DCBB45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49" r="1702" b="4"/>
          <a:stretch/>
        </p:blipFill>
        <p:spPr bwMode="auto">
          <a:xfrm>
            <a:off x="8431404" y="1986364"/>
            <a:ext cx="3760595" cy="4158510"/>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a:noFill/>
          <a:extLst>
            <a:ext uri="{909E8E84-426E-40DD-AFC4-6F175D3DCCD1}">
              <a14:hiddenFill xmlns:a14="http://schemas.microsoft.com/office/drawing/2010/main">
                <a:solidFill>
                  <a:srgbClr val="FFFFFF"/>
                </a:solidFill>
              </a14:hiddenFill>
            </a:ext>
          </a:extLst>
        </p:spPr>
      </p:pic>
      <p:sp>
        <p:nvSpPr>
          <p:cNvPr id="1030" name="Rectangle 7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Isosceles Triangle 7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Isosceles Triangle 7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7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6630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66865C0-3A4A-4D92-BFB7-2BC86CB06147}"/>
              </a:ext>
            </a:extLst>
          </p:cNvPr>
          <p:cNvSpPr>
            <a:spLocks noGrp="1"/>
          </p:cNvSpPr>
          <p:nvPr>
            <p:ph idx="1"/>
          </p:nvPr>
        </p:nvSpPr>
        <p:spPr>
          <a:xfrm>
            <a:off x="590492" y="633606"/>
            <a:ext cx="8446976" cy="5811582"/>
          </a:xfrm>
          <a:custGeom>
            <a:avLst/>
            <a:gdLst>
              <a:gd name="connsiteX0" fmla="*/ 0 w 8446976"/>
              <a:gd name="connsiteY0" fmla="*/ 0 h 5811582"/>
              <a:gd name="connsiteX1" fmla="*/ 394192 w 8446976"/>
              <a:gd name="connsiteY1" fmla="*/ 0 h 5811582"/>
              <a:gd name="connsiteX2" fmla="*/ 1041794 w 8446976"/>
              <a:gd name="connsiteY2" fmla="*/ 0 h 5811582"/>
              <a:gd name="connsiteX3" fmla="*/ 1351516 w 8446976"/>
              <a:gd name="connsiteY3" fmla="*/ 0 h 5811582"/>
              <a:gd name="connsiteX4" fmla="*/ 1999118 w 8446976"/>
              <a:gd name="connsiteY4" fmla="*/ 0 h 5811582"/>
              <a:gd name="connsiteX5" fmla="*/ 2308840 w 8446976"/>
              <a:gd name="connsiteY5" fmla="*/ 0 h 5811582"/>
              <a:gd name="connsiteX6" fmla="*/ 2787502 w 8446976"/>
              <a:gd name="connsiteY6" fmla="*/ 0 h 5811582"/>
              <a:gd name="connsiteX7" fmla="*/ 3266164 w 8446976"/>
              <a:gd name="connsiteY7" fmla="*/ 0 h 5811582"/>
              <a:gd name="connsiteX8" fmla="*/ 3998235 w 8446976"/>
              <a:gd name="connsiteY8" fmla="*/ 0 h 5811582"/>
              <a:gd name="connsiteX9" fmla="*/ 4307958 w 8446976"/>
              <a:gd name="connsiteY9" fmla="*/ 0 h 5811582"/>
              <a:gd name="connsiteX10" fmla="*/ 4955559 w 8446976"/>
              <a:gd name="connsiteY10" fmla="*/ 0 h 5811582"/>
              <a:gd name="connsiteX11" fmla="*/ 5687631 w 8446976"/>
              <a:gd name="connsiteY11" fmla="*/ 0 h 5811582"/>
              <a:gd name="connsiteX12" fmla="*/ 6335232 w 8446976"/>
              <a:gd name="connsiteY12" fmla="*/ 0 h 5811582"/>
              <a:gd name="connsiteX13" fmla="*/ 6729424 w 8446976"/>
              <a:gd name="connsiteY13" fmla="*/ 0 h 5811582"/>
              <a:gd name="connsiteX14" fmla="*/ 7039147 w 8446976"/>
              <a:gd name="connsiteY14" fmla="*/ 0 h 5811582"/>
              <a:gd name="connsiteX15" fmla="*/ 7433339 w 8446976"/>
              <a:gd name="connsiteY15" fmla="*/ 0 h 5811582"/>
              <a:gd name="connsiteX16" fmla="*/ 7743061 w 8446976"/>
              <a:gd name="connsiteY16" fmla="*/ 0 h 5811582"/>
              <a:gd name="connsiteX17" fmla="*/ 8446976 w 8446976"/>
              <a:gd name="connsiteY17" fmla="*/ 0 h 5811582"/>
              <a:gd name="connsiteX18" fmla="*/ 8446976 w 8446976"/>
              <a:gd name="connsiteY18" fmla="*/ 581158 h 5811582"/>
              <a:gd name="connsiteX19" fmla="*/ 8446976 w 8446976"/>
              <a:gd name="connsiteY19" fmla="*/ 1278548 h 5811582"/>
              <a:gd name="connsiteX20" fmla="*/ 8446976 w 8446976"/>
              <a:gd name="connsiteY20" fmla="*/ 1975938 h 5811582"/>
              <a:gd name="connsiteX21" fmla="*/ 8446976 w 8446976"/>
              <a:gd name="connsiteY21" fmla="*/ 2440864 h 5811582"/>
              <a:gd name="connsiteX22" fmla="*/ 8446976 w 8446976"/>
              <a:gd name="connsiteY22" fmla="*/ 2963907 h 5811582"/>
              <a:gd name="connsiteX23" fmla="*/ 8446976 w 8446976"/>
              <a:gd name="connsiteY23" fmla="*/ 3370718 h 5811582"/>
              <a:gd name="connsiteX24" fmla="*/ 8446976 w 8446976"/>
              <a:gd name="connsiteY24" fmla="*/ 4068107 h 5811582"/>
              <a:gd name="connsiteX25" fmla="*/ 8446976 w 8446976"/>
              <a:gd name="connsiteY25" fmla="*/ 4591150 h 5811582"/>
              <a:gd name="connsiteX26" fmla="*/ 8446976 w 8446976"/>
              <a:gd name="connsiteY26" fmla="*/ 4997961 h 5811582"/>
              <a:gd name="connsiteX27" fmla="*/ 8446976 w 8446976"/>
              <a:gd name="connsiteY27" fmla="*/ 5811582 h 5811582"/>
              <a:gd name="connsiteX28" fmla="*/ 7968314 w 8446976"/>
              <a:gd name="connsiteY28" fmla="*/ 5811582 h 5811582"/>
              <a:gd name="connsiteX29" fmla="*/ 7489652 w 8446976"/>
              <a:gd name="connsiteY29" fmla="*/ 5811582 h 5811582"/>
              <a:gd name="connsiteX30" fmla="*/ 6926520 w 8446976"/>
              <a:gd name="connsiteY30" fmla="*/ 5811582 h 5811582"/>
              <a:gd name="connsiteX31" fmla="*/ 6616798 w 8446976"/>
              <a:gd name="connsiteY31" fmla="*/ 5811582 h 5811582"/>
              <a:gd name="connsiteX32" fmla="*/ 5969196 w 8446976"/>
              <a:gd name="connsiteY32" fmla="*/ 5811582 h 5811582"/>
              <a:gd name="connsiteX33" fmla="*/ 5321595 w 8446976"/>
              <a:gd name="connsiteY33" fmla="*/ 5811582 h 5811582"/>
              <a:gd name="connsiteX34" fmla="*/ 4673993 w 8446976"/>
              <a:gd name="connsiteY34" fmla="*/ 5811582 h 5811582"/>
              <a:gd name="connsiteX35" fmla="*/ 4279801 w 8446976"/>
              <a:gd name="connsiteY35" fmla="*/ 5811582 h 5811582"/>
              <a:gd name="connsiteX36" fmla="*/ 3885609 w 8446976"/>
              <a:gd name="connsiteY36" fmla="*/ 5811582 h 5811582"/>
              <a:gd name="connsiteX37" fmla="*/ 3153538 w 8446976"/>
              <a:gd name="connsiteY37" fmla="*/ 5811582 h 5811582"/>
              <a:gd name="connsiteX38" fmla="*/ 2505936 w 8446976"/>
              <a:gd name="connsiteY38" fmla="*/ 5811582 h 5811582"/>
              <a:gd name="connsiteX39" fmla="*/ 2196214 w 8446976"/>
              <a:gd name="connsiteY39" fmla="*/ 5811582 h 5811582"/>
              <a:gd name="connsiteX40" fmla="*/ 1464143 w 8446976"/>
              <a:gd name="connsiteY40" fmla="*/ 5811582 h 5811582"/>
              <a:gd name="connsiteX41" fmla="*/ 816541 w 8446976"/>
              <a:gd name="connsiteY41" fmla="*/ 5811582 h 5811582"/>
              <a:gd name="connsiteX42" fmla="*/ 506819 w 8446976"/>
              <a:gd name="connsiteY42" fmla="*/ 5811582 h 5811582"/>
              <a:gd name="connsiteX43" fmla="*/ 0 w 8446976"/>
              <a:gd name="connsiteY43" fmla="*/ 5811582 h 5811582"/>
              <a:gd name="connsiteX44" fmla="*/ 0 w 8446976"/>
              <a:gd name="connsiteY44" fmla="*/ 5172308 h 5811582"/>
              <a:gd name="connsiteX45" fmla="*/ 0 w 8446976"/>
              <a:gd name="connsiteY45" fmla="*/ 4707381 h 5811582"/>
              <a:gd name="connsiteX46" fmla="*/ 0 w 8446976"/>
              <a:gd name="connsiteY46" fmla="*/ 4300571 h 5811582"/>
              <a:gd name="connsiteX47" fmla="*/ 0 w 8446976"/>
              <a:gd name="connsiteY47" fmla="*/ 3661297 h 5811582"/>
              <a:gd name="connsiteX48" fmla="*/ 0 w 8446976"/>
              <a:gd name="connsiteY48" fmla="*/ 3022023 h 5811582"/>
              <a:gd name="connsiteX49" fmla="*/ 0 w 8446976"/>
              <a:gd name="connsiteY49" fmla="*/ 2615212 h 5811582"/>
              <a:gd name="connsiteX50" fmla="*/ 0 w 8446976"/>
              <a:gd name="connsiteY50" fmla="*/ 2092170 h 5811582"/>
              <a:gd name="connsiteX51" fmla="*/ 0 w 8446976"/>
              <a:gd name="connsiteY51" fmla="*/ 1569127 h 5811582"/>
              <a:gd name="connsiteX52" fmla="*/ 0 w 8446976"/>
              <a:gd name="connsiteY52" fmla="*/ 1162316 h 5811582"/>
              <a:gd name="connsiteX53" fmla="*/ 0 w 8446976"/>
              <a:gd name="connsiteY53" fmla="*/ 697390 h 5811582"/>
              <a:gd name="connsiteX54" fmla="*/ 0 w 8446976"/>
              <a:gd name="connsiteY54" fmla="*/ 0 h 5811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8446976" h="5811582" fill="none" extrusionOk="0">
                <a:moveTo>
                  <a:pt x="0" y="0"/>
                </a:moveTo>
                <a:cubicBezTo>
                  <a:pt x="147754" y="-15490"/>
                  <a:pt x="304184" y="36246"/>
                  <a:pt x="394192" y="0"/>
                </a:cubicBezTo>
                <a:cubicBezTo>
                  <a:pt x="484200" y="-36246"/>
                  <a:pt x="868556" y="15047"/>
                  <a:pt x="1041794" y="0"/>
                </a:cubicBezTo>
                <a:cubicBezTo>
                  <a:pt x="1215032" y="-15047"/>
                  <a:pt x="1260235" y="26093"/>
                  <a:pt x="1351516" y="0"/>
                </a:cubicBezTo>
                <a:cubicBezTo>
                  <a:pt x="1442797" y="-26093"/>
                  <a:pt x="1714945" y="24576"/>
                  <a:pt x="1999118" y="0"/>
                </a:cubicBezTo>
                <a:cubicBezTo>
                  <a:pt x="2283291" y="-24576"/>
                  <a:pt x="2157513" y="34541"/>
                  <a:pt x="2308840" y="0"/>
                </a:cubicBezTo>
                <a:cubicBezTo>
                  <a:pt x="2460167" y="-34541"/>
                  <a:pt x="2686709" y="32557"/>
                  <a:pt x="2787502" y="0"/>
                </a:cubicBezTo>
                <a:cubicBezTo>
                  <a:pt x="2888295" y="-32557"/>
                  <a:pt x="3059908" y="23390"/>
                  <a:pt x="3266164" y="0"/>
                </a:cubicBezTo>
                <a:cubicBezTo>
                  <a:pt x="3472420" y="-23390"/>
                  <a:pt x="3710849" y="31585"/>
                  <a:pt x="3998235" y="0"/>
                </a:cubicBezTo>
                <a:cubicBezTo>
                  <a:pt x="4285621" y="-31585"/>
                  <a:pt x="4216328" y="15765"/>
                  <a:pt x="4307958" y="0"/>
                </a:cubicBezTo>
                <a:cubicBezTo>
                  <a:pt x="4399588" y="-15765"/>
                  <a:pt x="4721057" y="37735"/>
                  <a:pt x="4955559" y="0"/>
                </a:cubicBezTo>
                <a:cubicBezTo>
                  <a:pt x="5190061" y="-37735"/>
                  <a:pt x="5363778" y="58142"/>
                  <a:pt x="5687631" y="0"/>
                </a:cubicBezTo>
                <a:cubicBezTo>
                  <a:pt x="6011484" y="-58142"/>
                  <a:pt x="6167082" y="71596"/>
                  <a:pt x="6335232" y="0"/>
                </a:cubicBezTo>
                <a:cubicBezTo>
                  <a:pt x="6503382" y="-71596"/>
                  <a:pt x="6533045" y="31856"/>
                  <a:pt x="6729424" y="0"/>
                </a:cubicBezTo>
                <a:cubicBezTo>
                  <a:pt x="6925803" y="-31856"/>
                  <a:pt x="6937093" y="14391"/>
                  <a:pt x="7039147" y="0"/>
                </a:cubicBezTo>
                <a:cubicBezTo>
                  <a:pt x="7141201" y="-14391"/>
                  <a:pt x="7257371" y="35779"/>
                  <a:pt x="7433339" y="0"/>
                </a:cubicBezTo>
                <a:cubicBezTo>
                  <a:pt x="7609307" y="-35779"/>
                  <a:pt x="7606348" y="34876"/>
                  <a:pt x="7743061" y="0"/>
                </a:cubicBezTo>
                <a:cubicBezTo>
                  <a:pt x="7879774" y="-34876"/>
                  <a:pt x="8253126" y="14524"/>
                  <a:pt x="8446976" y="0"/>
                </a:cubicBezTo>
                <a:cubicBezTo>
                  <a:pt x="8471611" y="181134"/>
                  <a:pt x="8386327" y="337535"/>
                  <a:pt x="8446976" y="581158"/>
                </a:cubicBezTo>
                <a:cubicBezTo>
                  <a:pt x="8507625" y="824781"/>
                  <a:pt x="8389942" y="1118968"/>
                  <a:pt x="8446976" y="1278548"/>
                </a:cubicBezTo>
                <a:cubicBezTo>
                  <a:pt x="8504010" y="1438128"/>
                  <a:pt x="8423706" y="1736185"/>
                  <a:pt x="8446976" y="1975938"/>
                </a:cubicBezTo>
                <a:cubicBezTo>
                  <a:pt x="8470246" y="2215691"/>
                  <a:pt x="8428351" y="2234806"/>
                  <a:pt x="8446976" y="2440864"/>
                </a:cubicBezTo>
                <a:cubicBezTo>
                  <a:pt x="8465601" y="2646922"/>
                  <a:pt x="8395758" y="2854889"/>
                  <a:pt x="8446976" y="2963907"/>
                </a:cubicBezTo>
                <a:cubicBezTo>
                  <a:pt x="8498194" y="3072925"/>
                  <a:pt x="8427047" y="3260293"/>
                  <a:pt x="8446976" y="3370718"/>
                </a:cubicBezTo>
                <a:cubicBezTo>
                  <a:pt x="8466905" y="3481143"/>
                  <a:pt x="8411248" y="3874522"/>
                  <a:pt x="8446976" y="4068107"/>
                </a:cubicBezTo>
                <a:cubicBezTo>
                  <a:pt x="8482704" y="4261692"/>
                  <a:pt x="8394165" y="4442170"/>
                  <a:pt x="8446976" y="4591150"/>
                </a:cubicBezTo>
                <a:cubicBezTo>
                  <a:pt x="8499787" y="4740130"/>
                  <a:pt x="8423865" y="4884419"/>
                  <a:pt x="8446976" y="4997961"/>
                </a:cubicBezTo>
                <a:cubicBezTo>
                  <a:pt x="8470087" y="5111503"/>
                  <a:pt x="8381874" y="5637189"/>
                  <a:pt x="8446976" y="5811582"/>
                </a:cubicBezTo>
                <a:cubicBezTo>
                  <a:pt x="8297748" y="5833958"/>
                  <a:pt x="8148179" y="5757939"/>
                  <a:pt x="7968314" y="5811582"/>
                </a:cubicBezTo>
                <a:cubicBezTo>
                  <a:pt x="7788449" y="5865225"/>
                  <a:pt x="7679573" y="5804910"/>
                  <a:pt x="7489652" y="5811582"/>
                </a:cubicBezTo>
                <a:cubicBezTo>
                  <a:pt x="7299731" y="5818254"/>
                  <a:pt x="7070075" y="5778715"/>
                  <a:pt x="6926520" y="5811582"/>
                </a:cubicBezTo>
                <a:cubicBezTo>
                  <a:pt x="6782965" y="5844449"/>
                  <a:pt x="6680284" y="5809525"/>
                  <a:pt x="6616798" y="5811582"/>
                </a:cubicBezTo>
                <a:cubicBezTo>
                  <a:pt x="6553312" y="5813639"/>
                  <a:pt x="6130763" y="5764533"/>
                  <a:pt x="5969196" y="5811582"/>
                </a:cubicBezTo>
                <a:cubicBezTo>
                  <a:pt x="5807629" y="5858631"/>
                  <a:pt x="5582820" y="5784445"/>
                  <a:pt x="5321595" y="5811582"/>
                </a:cubicBezTo>
                <a:cubicBezTo>
                  <a:pt x="5060370" y="5838719"/>
                  <a:pt x="4888937" y="5786274"/>
                  <a:pt x="4673993" y="5811582"/>
                </a:cubicBezTo>
                <a:cubicBezTo>
                  <a:pt x="4459049" y="5836890"/>
                  <a:pt x="4426350" y="5785515"/>
                  <a:pt x="4279801" y="5811582"/>
                </a:cubicBezTo>
                <a:cubicBezTo>
                  <a:pt x="4133252" y="5837649"/>
                  <a:pt x="3982790" y="5799851"/>
                  <a:pt x="3885609" y="5811582"/>
                </a:cubicBezTo>
                <a:cubicBezTo>
                  <a:pt x="3788428" y="5823313"/>
                  <a:pt x="3490794" y="5794981"/>
                  <a:pt x="3153538" y="5811582"/>
                </a:cubicBezTo>
                <a:cubicBezTo>
                  <a:pt x="2816282" y="5828183"/>
                  <a:pt x="2656963" y="5795466"/>
                  <a:pt x="2505936" y="5811582"/>
                </a:cubicBezTo>
                <a:cubicBezTo>
                  <a:pt x="2354909" y="5827698"/>
                  <a:pt x="2294489" y="5797254"/>
                  <a:pt x="2196214" y="5811582"/>
                </a:cubicBezTo>
                <a:cubicBezTo>
                  <a:pt x="2097939" y="5825910"/>
                  <a:pt x="1686877" y="5808599"/>
                  <a:pt x="1464143" y="5811582"/>
                </a:cubicBezTo>
                <a:cubicBezTo>
                  <a:pt x="1241409" y="5814565"/>
                  <a:pt x="1129528" y="5739434"/>
                  <a:pt x="816541" y="5811582"/>
                </a:cubicBezTo>
                <a:cubicBezTo>
                  <a:pt x="503554" y="5883730"/>
                  <a:pt x="645314" y="5785248"/>
                  <a:pt x="506819" y="5811582"/>
                </a:cubicBezTo>
                <a:cubicBezTo>
                  <a:pt x="368324" y="5837916"/>
                  <a:pt x="199159" y="5798493"/>
                  <a:pt x="0" y="5811582"/>
                </a:cubicBezTo>
                <a:cubicBezTo>
                  <a:pt x="-74887" y="5535970"/>
                  <a:pt x="11044" y="5346688"/>
                  <a:pt x="0" y="5172308"/>
                </a:cubicBezTo>
                <a:cubicBezTo>
                  <a:pt x="-11044" y="4997928"/>
                  <a:pt x="20109" y="4843276"/>
                  <a:pt x="0" y="4707381"/>
                </a:cubicBezTo>
                <a:cubicBezTo>
                  <a:pt x="-20109" y="4571486"/>
                  <a:pt x="27164" y="4492011"/>
                  <a:pt x="0" y="4300571"/>
                </a:cubicBezTo>
                <a:cubicBezTo>
                  <a:pt x="-27164" y="4109131"/>
                  <a:pt x="72637" y="3927517"/>
                  <a:pt x="0" y="3661297"/>
                </a:cubicBezTo>
                <a:cubicBezTo>
                  <a:pt x="-72637" y="3395077"/>
                  <a:pt x="3970" y="3225970"/>
                  <a:pt x="0" y="3022023"/>
                </a:cubicBezTo>
                <a:cubicBezTo>
                  <a:pt x="-3970" y="2818076"/>
                  <a:pt x="29093" y="2714471"/>
                  <a:pt x="0" y="2615212"/>
                </a:cubicBezTo>
                <a:cubicBezTo>
                  <a:pt x="-29093" y="2515953"/>
                  <a:pt x="33034" y="2349861"/>
                  <a:pt x="0" y="2092170"/>
                </a:cubicBezTo>
                <a:cubicBezTo>
                  <a:pt x="-33034" y="1834479"/>
                  <a:pt x="7221" y="1731328"/>
                  <a:pt x="0" y="1569127"/>
                </a:cubicBezTo>
                <a:cubicBezTo>
                  <a:pt x="-7221" y="1406926"/>
                  <a:pt x="13929" y="1336398"/>
                  <a:pt x="0" y="1162316"/>
                </a:cubicBezTo>
                <a:cubicBezTo>
                  <a:pt x="-13929" y="988234"/>
                  <a:pt x="6831" y="827577"/>
                  <a:pt x="0" y="697390"/>
                </a:cubicBezTo>
                <a:cubicBezTo>
                  <a:pt x="-6831" y="567203"/>
                  <a:pt x="55523" y="311417"/>
                  <a:pt x="0" y="0"/>
                </a:cubicBezTo>
                <a:close/>
              </a:path>
              <a:path w="8446976" h="5811582" stroke="0" extrusionOk="0">
                <a:moveTo>
                  <a:pt x="0" y="0"/>
                </a:moveTo>
                <a:cubicBezTo>
                  <a:pt x="138089" y="-51326"/>
                  <a:pt x="415596" y="36903"/>
                  <a:pt x="563132" y="0"/>
                </a:cubicBezTo>
                <a:cubicBezTo>
                  <a:pt x="710668" y="-36903"/>
                  <a:pt x="831437" y="17812"/>
                  <a:pt x="957324" y="0"/>
                </a:cubicBezTo>
                <a:cubicBezTo>
                  <a:pt x="1083211" y="-17812"/>
                  <a:pt x="1148720" y="24876"/>
                  <a:pt x="1267046" y="0"/>
                </a:cubicBezTo>
                <a:cubicBezTo>
                  <a:pt x="1385372" y="-24876"/>
                  <a:pt x="1460291" y="26893"/>
                  <a:pt x="1576769" y="0"/>
                </a:cubicBezTo>
                <a:cubicBezTo>
                  <a:pt x="1693247" y="-26893"/>
                  <a:pt x="1787461" y="10857"/>
                  <a:pt x="1886491" y="0"/>
                </a:cubicBezTo>
                <a:cubicBezTo>
                  <a:pt x="1985521" y="-10857"/>
                  <a:pt x="2235303" y="15915"/>
                  <a:pt x="2534093" y="0"/>
                </a:cubicBezTo>
                <a:cubicBezTo>
                  <a:pt x="2832883" y="-15915"/>
                  <a:pt x="2940027" y="23063"/>
                  <a:pt x="3266164" y="0"/>
                </a:cubicBezTo>
                <a:cubicBezTo>
                  <a:pt x="3592301" y="-23063"/>
                  <a:pt x="3519131" y="33006"/>
                  <a:pt x="3660356" y="0"/>
                </a:cubicBezTo>
                <a:cubicBezTo>
                  <a:pt x="3801581" y="-33006"/>
                  <a:pt x="3987362" y="30068"/>
                  <a:pt x="4223488" y="0"/>
                </a:cubicBezTo>
                <a:cubicBezTo>
                  <a:pt x="4459614" y="-30068"/>
                  <a:pt x="4581525" y="11400"/>
                  <a:pt x="4702150" y="0"/>
                </a:cubicBezTo>
                <a:cubicBezTo>
                  <a:pt x="4822775" y="-11400"/>
                  <a:pt x="5106043" y="17101"/>
                  <a:pt x="5265282" y="0"/>
                </a:cubicBezTo>
                <a:cubicBezTo>
                  <a:pt x="5424521" y="-17101"/>
                  <a:pt x="5596214" y="40103"/>
                  <a:pt x="5828413" y="0"/>
                </a:cubicBezTo>
                <a:cubicBezTo>
                  <a:pt x="6060612" y="-40103"/>
                  <a:pt x="6115502" y="30785"/>
                  <a:pt x="6222606" y="0"/>
                </a:cubicBezTo>
                <a:cubicBezTo>
                  <a:pt x="6329710" y="-30785"/>
                  <a:pt x="6728935" y="63314"/>
                  <a:pt x="6954677" y="0"/>
                </a:cubicBezTo>
                <a:cubicBezTo>
                  <a:pt x="7180419" y="-63314"/>
                  <a:pt x="7507789" y="69808"/>
                  <a:pt x="7686748" y="0"/>
                </a:cubicBezTo>
                <a:cubicBezTo>
                  <a:pt x="7865707" y="-69808"/>
                  <a:pt x="8129723" y="49210"/>
                  <a:pt x="8446976" y="0"/>
                </a:cubicBezTo>
                <a:cubicBezTo>
                  <a:pt x="8475361" y="224158"/>
                  <a:pt x="8402718" y="264055"/>
                  <a:pt x="8446976" y="523042"/>
                </a:cubicBezTo>
                <a:cubicBezTo>
                  <a:pt x="8491234" y="782029"/>
                  <a:pt x="8409558" y="889497"/>
                  <a:pt x="8446976" y="1162316"/>
                </a:cubicBezTo>
                <a:cubicBezTo>
                  <a:pt x="8484394" y="1435135"/>
                  <a:pt x="8397572" y="1544417"/>
                  <a:pt x="8446976" y="1743475"/>
                </a:cubicBezTo>
                <a:cubicBezTo>
                  <a:pt x="8496380" y="1942533"/>
                  <a:pt x="8445868" y="1967174"/>
                  <a:pt x="8446976" y="2150285"/>
                </a:cubicBezTo>
                <a:cubicBezTo>
                  <a:pt x="8448084" y="2333396"/>
                  <a:pt x="8426556" y="2415876"/>
                  <a:pt x="8446976" y="2557096"/>
                </a:cubicBezTo>
                <a:cubicBezTo>
                  <a:pt x="8467396" y="2698316"/>
                  <a:pt x="8430217" y="2829652"/>
                  <a:pt x="8446976" y="2963907"/>
                </a:cubicBezTo>
                <a:cubicBezTo>
                  <a:pt x="8463735" y="3098162"/>
                  <a:pt x="8410797" y="3394797"/>
                  <a:pt x="8446976" y="3545065"/>
                </a:cubicBezTo>
                <a:cubicBezTo>
                  <a:pt x="8483155" y="3695333"/>
                  <a:pt x="8439959" y="4007698"/>
                  <a:pt x="8446976" y="4126223"/>
                </a:cubicBezTo>
                <a:cubicBezTo>
                  <a:pt x="8453993" y="4244748"/>
                  <a:pt x="8439536" y="4556279"/>
                  <a:pt x="8446976" y="4707381"/>
                </a:cubicBezTo>
                <a:cubicBezTo>
                  <a:pt x="8454416" y="4858483"/>
                  <a:pt x="8401264" y="5001932"/>
                  <a:pt x="8446976" y="5288540"/>
                </a:cubicBezTo>
                <a:cubicBezTo>
                  <a:pt x="8492688" y="5575148"/>
                  <a:pt x="8387703" y="5576150"/>
                  <a:pt x="8446976" y="5811582"/>
                </a:cubicBezTo>
                <a:cubicBezTo>
                  <a:pt x="8308787" y="5830586"/>
                  <a:pt x="8229867" y="5798622"/>
                  <a:pt x="8137254" y="5811582"/>
                </a:cubicBezTo>
                <a:cubicBezTo>
                  <a:pt x="8044641" y="5824542"/>
                  <a:pt x="7900033" y="5774526"/>
                  <a:pt x="7743061" y="5811582"/>
                </a:cubicBezTo>
                <a:cubicBezTo>
                  <a:pt x="7586089" y="5848638"/>
                  <a:pt x="7431621" y="5761956"/>
                  <a:pt x="7264399" y="5811582"/>
                </a:cubicBezTo>
                <a:cubicBezTo>
                  <a:pt x="7097177" y="5861208"/>
                  <a:pt x="6795059" y="5789475"/>
                  <a:pt x="6532328" y="5811582"/>
                </a:cubicBezTo>
                <a:cubicBezTo>
                  <a:pt x="6269597" y="5833689"/>
                  <a:pt x="6124371" y="5781566"/>
                  <a:pt x="5884727" y="5811582"/>
                </a:cubicBezTo>
                <a:cubicBezTo>
                  <a:pt x="5645083" y="5841598"/>
                  <a:pt x="5687308" y="5782981"/>
                  <a:pt x="5490534" y="5811582"/>
                </a:cubicBezTo>
                <a:cubicBezTo>
                  <a:pt x="5293760" y="5840183"/>
                  <a:pt x="5112691" y="5801512"/>
                  <a:pt x="5011872" y="5811582"/>
                </a:cubicBezTo>
                <a:cubicBezTo>
                  <a:pt x="4911053" y="5821652"/>
                  <a:pt x="4811230" y="5810771"/>
                  <a:pt x="4702150" y="5811582"/>
                </a:cubicBezTo>
                <a:cubicBezTo>
                  <a:pt x="4593070" y="5812393"/>
                  <a:pt x="4258496" y="5770452"/>
                  <a:pt x="4054548" y="5811582"/>
                </a:cubicBezTo>
                <a:cubicBezTo>
                  <a:pt x="3850600" y="5852712"/>
                  <a:pt x="3723564" y="5810704"/>
                  <a:pt x="3406947" y="5811582"/>
                </a:cubicBezTo>
                <a:cubicBezTo>
                  <a:pt x="3090330" y="5812460"/>
                  <a:pt x="3118929" y="5811083"/>
                  <a:pt x="2843815" y="5811582"/>
                </a:cubicBezTo>
                <a:cubicBezTo>
                  <a:pt x="2568701" y="5812081"/>
                  <a:pt x="2549384" y="5783265"/>
                  <a:pt x="2449623" y="5811582"/>
                </a:cubicBezTo>
                <a:cubicBezTo>
                  <a:pt x="2349862" y="5839899"/>
                  <a:pt x="2265846" y="5798380"/>
                  <a:pt x="2139901" y="5811582"/>
                </a:cubicBezTo>
                <a:cubicBezTo>
                  <a:pt x="2013956" y="5824784"/>
                  <a:pt x="1643144" y="5733747"/>
                  <a:pt x="1407829" y="5811582"/>
                </a:cubicBezTo>
                <a:cubicBezTo>
                  <a:pt x="1172514" y="5889417"/>
                  <a:pt x="1069791" y="5738289"/>
                  <a:pt x="760228" y="5811582"/>
                </a:cubicBezTo>
                <a:cubicBezTo>
                  <a:pt x="450665" y="5884875"/>
                  <a:pt x="157609" y="5807617"/>
                  <a:pt x="0" y="5811582"/>
                </a:cubicBezTo>
                <a:cubicBezTo>
                  <a:pt x="-2309" y="5590984"/>
                  <a:pt x="55462" y="5568300"/>
                  <a:pt x="0" y="5346655"/>
                </a:cubicBezTo>
                <a:cubicBezTo>
                  <a:pt x="-55462" y="5125010"/>
                  <a:pt x="34614" y="4871803"/>
                  <a:pt x="0" y="4707381"/>
                </a:cubicBezTo>
                <a:cubicBezTo>
                  <a:pt x="-34614" y="4542959"/>
                  <a:pt x="10839" y="4350743"/>
                  <a:pt x="0" y="4068107"/>
                </a:cubicBezTo>
                <a:cubicBezTo>
                  <a:pt x="-10839" y="3785471"/>
                  <a:pt x="41743" y="3810902"/>
                  <a:pt x="0" y="3603181"/>
                </a:cubicBezTo>
                <a:cubicBezTo>
                  <a:pt x="-41743" y="3395460"/>
                  <a:pt x="72103" y="3115396"/>
                  <a:pt x="0" y="2905791"/>
                </a:cubicBezTo>
                <a:cubicBezTo>
                  <a:pt x="-72103" y="2696186"/>
                  <a:pt x="54182" y="2635401"/>
                  <a:pt x="0" y="2440864"/>
                </a:cubicBezTo>
                <a:cubicBezTo>
                  <a:pt x="-54182" y="2246327"/>
                  <a:pt x="60513" y="2097833"/>
                  <a:pt x="0" y="1917822"/>
                </a:cubicBezTo>
                <a:cubicBezTo>
                  <a:pt x="-60513" y="1737811"/>
                  <a:pt x="26733" y="1459519"/>
                  <a:pt x="0" y="1278548"/>
                </a:cubicBezTo>
                <a:cubicBezTo>
                  <a:pt x="-26733" y="1097577"/>
                  <a:pt x="27590" y="762186"/>
                  <a:pt x="0" y="581158"/>
                </a:cubicBezTo>
                <a:cubicBezTo>
                  <a:pt x="-27590" y="400130"/>
                  <a:pt x="44142" y="193645"/>
                  <a:pt x="0" y="0"/>
                </a:cubicBezTo>
                <a:close/>
              </a:path>
            </a:pathLst>
          </a:custGeom>
          <a:ln>
            <a:solidFill>
              <a:srgbClr val="FF00FF"/>
            </a:solidFill>
            <a:extLst>
              <a:ext uri="{C807C97D-BFC1-408E-A445-0C87EB9F89A2}">
                <ask:lineSketchStyleProps xmlns:ask="http://schemas.microsoft.com/office/drawing/2018/sketchyshapes" sd="1916987839">
                  <ask:type>
                    <ask:lineSketchScribble/>
                  </ask:type>
                </ask:lineSketchStyleProps>
              </a:ext>
            </a:extLst>
          </a:ln>
        </p:spPr>
        <p:txBody>
          <a:bodyPr anchor="ctr">
            <a:normAutofit lnSpcReduction="10000"/>
          </a:bodyPr>
          <a:lstStyle/>
          <a:p>
            <a:pPr marL="0" indent="0">
              <a:buNone/>
            </a:pPr>
            <a:r>
              <a:rPr lang="es-ES" sz="1600" b="1" i="0" dirty="0">
                <a:effectLst/>
                <a:latin typeface="Arial" panose="020B0604020202020204" pitchFamily="34" charset="0"/>
              </a:rPr>
              <a:t>Analicemos el ejemplo</a:t>
            </a:r>
          </a:p>
          <a:p>
            <a:endParaRPr lang="es-ES" sz="1600" b="1" dirty="0">
              <a:latin typeface="Arial" panose="020B0604020202020204" pitchFamily="34" charset="0"/>
            </a:endParaRPr>
          </a:p>
          <a:p>
            <a:pPr marL="0" indent="0">
              <a:lnSpc>
                <a:spcPct val="150000"/>
              </a:lnSpc>
              <a:buNone/>
            </a:pPr>
            <a:r>
              <a:rPr lang="es-ES" sz="1600" b="1" i="0" dirty="0">
                <a:effectLst/>
                <a:latin typeface="Arial" panose="020B0604020202020204" pitchFamily="34" charset="0"/>
              </a:rPr>
              <a:t>En su análisis esta educadora omite un elemento clave, ¿cuál es?</a:t>
            </a:r>
            <a:endParaRPr lang="es-ES" sz="1600" b="0" i="0" dirty="0">
              <a:effectLst/>
              <a:latin typeface="Arial" panose="020B0604020202020204" pitchFamily="34" charset="0"/>
            </a:endParaRPr>
          </a:p>
          <a:p>
            <a:pPr marL="0" indent="0">
              <a:lnSpc>
                <a:spcPct val="150000"/>
              </a:lnSpc>
              <a:buNone/>
            </a:pPr>
            <a:r>
              <a:rPr lang="es-ES" sz="1600" b="0" i="0" dirty="0">
                <a:effectLst/>
                <a:latin typeface="Arial" panose="020B0604020202020204" pitchFamily="34" charset="0"/>
              </a:rPr>
              <a:t>La educadora elige el cuento pensando que a los niños les gustará por su tema y esto es un factor para motivarlos. Sin embargo, </a:t>
            </a:r>
            <a:r>
              <a:rPr lang="es-ES" sz="1600" b="1" i="0" dirty="0">
                <a:effectLst/>
                <a:latin typeface="Arial" panose="020B0604020202020204" pitchFamily="34" charset="0"/>
              </a:rPr>
              <a:t>no considera sus características de aprendizaje</a:t>
            </a:r>
            <a:r>
              <a:rPr lang="es-ES" sz="1600" b="0" i="0" dirty="0">
                <a:effectLst/>
                <a:latin typeface="Arial" panose="020B0604020202020204" pitchFamily="34" charset="0"/>
              </a:rPr>
              <a:t> (bajo nivel de vocabulario y lenguaje comprensivo disminuido), eligiendo un texto complejo, con palabras que los alumnos probablemente desconozcan (víboras, yacarés, etc.).</a:t>
            </a:r>
          </a:p>
          <a:p>
            <a:pPr>
              <a:lnSpc>
                <a:spcPct val="150000"/>
              </a:lnSpc>
            </a:pPr>
            <a:endParaRPr lang="es-ES" sz="1600" b="0" i="0" dirty="0">
              <a:effectLst/>
              <a:latin typeface="Arial" panose="020B0604020202020204" pitchFamily="34" charset="0"/>
            </a:endParaRPr>
          </a:p>
          <a:p>
            <a:pPr marL="0" indent="0">
              <a:lnSpc>
                <a:spcPct val="150000"/>
              </a:lnSpc>
              <a:buNone/>
            </a:pPr>
            <a:r>
              <a:rPr lang="es-ES" sz="1600" b="0" i="0" dirty="0">
                <a:effectLst/>
                <a:latin typeface="Arial" panose="020B0604020202020204" pitchFamily="34" charset="0"/>
              </a:rPr>
              <a:t>Cada vez que un docente se propone realizar una actividad tiene que pensar a qué estudiantes va dirigida. Debe considerar sus características, intereses y necesidades, y </a:t>
            </a:r>
            <a:r>
              <a:rPr lang="es-ES" sz="1600" b="1" i="0" dirty="0">
                <a:effectLst/>
                <a:latin typeface="Arial" panose="020B0604020202020204" pitchFamily="34" charset="0"/>
              </a:rPr>
              <a:t>a partir de esta información organizar su propuesta pedagógica.</a:t>
            </a:r>
            <a:r>
              <a:rPr lang="es-ES" sz="1600" b="0" i="0" dirty="0">
                <a:effectLst/>
                <a:latin typeface="Arial" panose="020B0604020202020204" pitchFamily="34" charset="0"/>
              </a:rPr>
              <a:t> En este caso, la docente podría haber elegido un cuento más simple o trabajar el mismo, pero levantando conocimientos previos y apoyando a los alumnos en el vocabulario (por ejemplo, mostrar ilustraciones de víboras, yacarés, etc.).</a:t>
            </a:r>
          </a:p>
          <a:p>
            <a:endParaRPr lang="es-ES" sz="1600" b="1" i="0" dirty="0">
              <a:effectLst/>
              <a:latin typeface="Arial" panose="020B0604020202020204" pitchFamily="34" charset="0"/>
            </a:endParaRPr>
          </a:p>
          <a:p>
            <a:endParaRPr lang="es-CL" sz="1600" dirty="0"/>
          </a:p>
        </p:txBody>
      </p:sp>
      <p:sp>
        <p:nvSpPr>
          <p:cNvPr id="71" name="Rectangle 7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476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77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bres flamencos! - Escolar - ABC Color">
            <a:extLst>
              <a:ext uri="{FF2B5EF4-FFF2-40B4-BE49-F238E27FC236}">
                <a16:creationId xmlns:a16="http://schemas.microsoft.com/office/drawing/2014/main" id="{DE489CF2-77B1-4D1C-A089-5F6F064A68B8}"/>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841" r="1" b="1"/>
          <a:stretch/>
        </p:blipFill>
        <p:spPr bwMode="auto">
          <a:xfrm>
            <a:off x="8913511" y="2087158"/>
            <a:ext cx="2687997" cy="2683681"/>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490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descr="Personas de negocios sonríen en una reunión">
            <a:extLst>
              <a:ext uri="{FF2B5EF4-FFF2-40B4-BE49-F238E27FC236}">
                <a16:creationId xmlns:a16="http://schemas.microsoft.com/office/drawing/2014/main" id="{27594ECF-308A-4723-AD2B-1101C1DB9813}"/>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3320" b="12411"/>
          <a:stretch/>
        </p:blipFill>
        <p:spPr>
          <a:xfrm>
            <a:off x="20" y="1"/>
            <a:ext cx="12191980" cy="6857999"/>
          </a:xfrm>
          <a:prstGeom prst="rect">
            <a:avLst/>
          </a:prstGeom>
        </p:spPr>
      </p:pic>
      <p:sp>
        <p:nvSpPr>
          <p:cNvPr id="4" name="Título 3">
            <a:extLst>
              <a:ext uri="{FF2B5EF4-FFF2-40B4-BE49-F238E27FC236}">
                <a16:creationId xmlns:a16="http://schemas.microsoft.com/office/drawing/2014/main" id="{79BB5A5C-28BD-4F56-9EA8-D8F8DC135B89}"/>
              </a:ext>
            </a:extLst>
          </p:cNvPr>
          <p:cNvSpPr>
            <a:spLocks noGrp="1"/>
          </p:cNvSpPr>
          <p:nvPr>
            <p:ph type="ctrTitle"/>
          </p:nvPr>
        </p:nvSpPr>
        <p:spPr>
          <a:xfrm>
            <a:off x="1524000" y="1122362"/>
            <a:ext cx="9144000" cy="2900518"/>
          </a:xfrm>
        </p:spPr>
        <p:txBody>
          <a:bodyPr>
            <a:normAutofit/>
          </a:bodyPr>
          <a:lstStyle/>
          <a:p>
            <a:r>
              <a:rPr lang="es-ES" sz="5400" b="1" dirty="0">
                <a:solidFill>
                  <a:srgbClr val="FFFFFF"/>
                </a:solidFill>
              </a:rPr>
              <a:t>TRABAJO COLABORATIVO</a:t>
            </a:r>
            <a:endParaRPr lang="es-CL" sz="5400" b="1" dirty="0">
              <a:solidFill>
                <a:srgbClr val="FFFFFF"/>
              </a:solidFill>
            </a:endParaRPr>
          </a:p>
        </p:txBody>
      </p:sp>
    </p:spTree>
    <p:extLst>
      <p:ext uri="{BB962C8B-B14F-4D97-AF65-F5344CB8AC3E}">
        <p14:creationId xmlns:p14="http://schemas.microsoft.com/office/powerpoint/2010/main" val="298470366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514C49-C73B-4FD8-A1FF-AE6B4B146A10}"/>
              </a:ext>
            </a:extLst>
          </p:cNvPr>
          <p:cNvSpPr>
            <a:spLocks noGrp="1"/>
          </p:cNvSpPr>
          <p:nvPr>
            <p:ph type="title"/>
          </p:nvPr>
        </p:nvSpPr>
        <p:spPr>
          <a:xfrm>
            <a:off x="838200" y="365126"/>
            <a:ext cx="10515600" cy="788972"/>
          </a:xfrm>
        </p:spPr>
        <p:txBody>
          <a:bodyPr>
            <a:noAutofit/>
          </a:bodyPr>
          <a:lstStyle/>
          <a:p>
            <a:r>
              <a:rPr lang="es-ES" sz="2400" b="1" i="0" dirty="0">
                <a:solidFill>
                  <a:srgbClr val="006CB8"/>
                </a:solidFill>
                <a:effectLst/>
                <a:latin typeface="Arial" panose="020B0604020202020204" pitchFamily="34" charset="0"/>
              </a:rPr>
              <a:t>Qué es el trabajo colaborativo y cómo dar cuenta de ese ámbito de mi quehacer profesional?</a:t>
            </a:r>
            <a:br>
              <a:rPr lang="es-ES" sz="2400" b="1" i="0" dirty="0">
                <a:solidFill>
                  <a:srgbClr val="006CB8"/>
                </a:solidFill>
                <a:effectLst/>
                <a:latin typeface="Arial" panose="020B0604020202020204" pitchFamily="34" charset="0"/>
              </a:rPr>
            </a:br>
            <a:endParaRPr lang="es-CL" sz="2400" dirty="0"/>
          </a:p>
        </p:txBody>
      </p:sp>
      <p:sp>
        <p:nvSpPr>
          <p:cNvPr id="3" name="Marcador de contenido 2">
            <a:extLst>
              <a:ext uri="{FF2B5EF4-FFF2-40B4-BE49-F238E27FC236}">
                <a16:creationId xmlns:a16="http://schemas.microsoft.com/office/drawing/2014/main" id="{1D9175B0-A738-46D8-A5BE-7AD7DDBCBC47}"/>
              </a:ext>
            </a:extLst>
          </p:cNvPr>
          <p:cNvSpPr>
            <a:spLocks noGrp="1"/>
          </p:cNvSpPr>
          <p:nvPr>
            <p:ph idx="1"/>
          </p:nvPr>
        </p:nvSpPr>
        <p:spPr>
          <a:xfrm>
            <a:off x="376191" y="1154098"/>
            <a:ext cx="11439618" cy="5277204"/>
          </a:xfrm>
        </p:spPr>
        <p:txBody>
          <a:bodyPr>
            <a:normAutofit fontScale="77500" lnSpcReduction="20000"/>
          </a:bodyPr>
          <a:lstStyle/>
          <a:p>
            <a:pPr algn="just">
              <a:lnSpc>
                <a:spcPct val="160000"/>
              </a:lnSpc>
            </a:pPr>
            <a:r>
              <a:rPr lang="es-ES" dirty="0">
                <a:solidFill>
                  <a:srgbClr val="333333"/>
                </a:solidFill>
                <a:latin typeface="Arial" panose="020B0604020202020204" pitchFamily="34" charset="0"/>
              </a:rPr>
              <a:t>Es</a:t>
            </a:r>
            <a:r>
              <a:rPr lang="es-ES" b="0" i="0" dirty="0">
                <a:solidFill>
                  <a:srgbClr val="333333"/>
                </a:solidFill>
                <a:effectLst/>
                <a:latin typeface="Arial" panose="020B0604020202020204" pitchFamily="34" charset="0"/>
              </a:rPr>
              <a:t> una metodología que se utiliza para alcanzar objetivos comunes y construir conocimiento</a:t>
            </a:r>
            <a:r>
              <a:rPr lang="es-ES" dirty="0">
                <a:solidFill>
                  <a:srgbClr val="333333"/>
                </a:solidFill>
                <a:latin typeface="Arial" panose="020B0604020202020204" pitchFamily="34" charset="0"/>
              </a:rPr>
              <a:t>.</a:t>
            </a:r>
            <a:r>
              <a:rPr lang="es-ES" b="0" i="0" dirty="0">
                <a:solidFill>
                  <a:srgbClr val="333333"/>
                </a:solidFill>
                <a:effectLst/>
                <a:latin typeface="Arial" panose="020B0604020202020204" pitchFamily="34" charset="0"/>
              </a:rPr>
              <a:t> </a:t>
            </a:r>
          </a:p>
          <a:p>
            <a:pPr algn="just">
              <a:lnSpc>
                <a:spcPct val="160000"/>
              </a:lnSpc>
            </a:pPr>
            <a:r>
              <a:rPr lang="es-ES" b="0" i="0" dirty="0">
                <a:solidFill>
                  <a:srgbClr val="333333"/>
                </a:solidFill>
                <a:effectLst/>
                <a:latin typeface="Arial" panose="020B0604020202020204" pitchFamily="34" charset="0"/>
              </a:rPr>
              <a:t>Supone que, al trabajar de manera activa con otros en  la búsqueda de respuestas a necesidades o dificultades, </a:t>
            </a:r>
            <a:r>
              <a:rPr lang="es-ES" b="1" i="1" dirty="0">
                <a:solidFill>
                  <a:srgbClr val="333333"/>
                </a:solidFill>
                <a:effectLst/>
                <a:latin typeface="Arial" panose="020B0604020202020204" pitchFamily="34" charset="0"/>
              </a:rPr>
              <a:t>el desempeño de todos se fortalece</a:t>
            </a:r>
            <a:r>
              <a:rPr lang="es-ES" b="0" i="0" dirty="0">
                <a:solidFill>
                  <a:srgbClr val="333333"/>
                </a:solidFill>
                <a:effectLst/>
                <a:latin typeface="Arial" panose="020B0604020202020204" pitchFamily="34" charset="0"/>
              </a:rPr>
              <a:t>.</a:t>
            </a:r>
          </a:p>
          <a:p>
            <a:pPr algn="just">
              <a:lnSpc>
                <a:spcPct val="160000"/>
              </a:lnSpc>
            </a:pPr>
            <a:r>
              <a:rPr lang="es-ES" dirty="0">
                <a:solidFill>
                  <a:srgbClr val="333333"/>
                </a:solidFill>
                <a:latin typeface="Arial" panose="020B0604020202020204" pitchFamily="34" charset="0"/>
              </a:rPr>
              <a:t>E</a:t>
            </a:r>
            <a:r>
              <a:rPr lang="es-ES" b="0" i="0" dirty="0">
                <a:solidFill>
                  <a:srgbClr val="333333"/>
                </a:solidFill>
                <a:effectLst/>
                <a:latin typeface="Arial" panose="020B0604020202020204" pitchFamily="34" charset="0"/>
              </a:rPr>
              <a:t>n experiencias de carácter colaborativo, los/as profesores/as tienen la oportunidad de dialogar y reflexionar entre ellos y/o con otros integrantes de la comunidad educativa.</a:t>
            </a:r>
          </a:p>
          <a:p>
            <a:pPr algn="just">
              <a:lnSpc>
                <a:spcPct val="160000"/>
              </a:lnSpc>
            </a:pPr>
            <a:r>
              <a:rPr lang="es-ES" dirty="0">
                <a:solidFill>
                  <a:srgbClr val="333333"/>
                </a:solidFill>
                <a:latin typeface="Arial" panose="020B0604020202020204" pitchFamily="34" charset="0"/>
              </a:rPr>
              <a:t>En este contexto, van </a:t>
            </a:r>
            <a:r>
              <a:rPr lang="es-ES" b="0" i="0" dirty="0">
                <a:solidFill>
                  <a:srgbClr val="333333"/>
                </a:solidFill>
                <a:effectLst/>
                <a:latin typeface="Arial" panose="020B0604020202020204" pitchFamily="34" charset="0"/>
              </a:rPr>
              <a:t>detectando problemas, necesidades o intereses, pensando en conjunto la mejor manera de abordarlos, compartiendo experiencias y tomando decisiones </a:t>
            </a:r>
            <a:r>
              <a:rPr lang="es-ES" b="1" i="0" dirty="0">
                <a:solidFill>
                  <a:srgbClr val="333333"/>
                </a:solidFill>
                <a:effectLst/>
                <a:latin typeface="Arial" panose="020B0604020202020204" pitchFamily="34" charset="0"/>
              </a:rPr>
              <a:t>que tienen como fin último apoyar el aprendizaje de los/as estudiantes.</a:t>
            </a:r>
            <a:endParaRPr lang="es-CL" dirty="0"/>
          </a:p>
        </p:txBody>
      </p:sp>
    </p:spTree>
    <p:extLst>
      <p:ext uri="{BB962C8B-B14F-4D97-AF65-F5344CB8AC3E}">
        <p14:creationId xmlns:p14="http://schemas.microsoft.com/office/powerpoint/2010/main" val="237706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CEAA1459-175F-466D-9753-9D430CC6B314}"/>
              </a:ext>
            </a:extLst>
          </p:cNvPr>
          <p:cNvSpPr>
            <a:spLocks noChangeArrowheads="1"/>
          </p:cNvSpPr>
          <p:nvPr/>
        </p:nvSpPr>
        <p:spPr bwMode="auto">
          <a:xfrm>
            <a:off x="346231" y="522727"/>
            <a:ext cx="11299871" cy="452431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Ejemplo:</a:t>
            </a:r>
          </a:p>
          <a:p>
            <a:pPr marL="0" marR="0" lvl="0" indent="0" algn="just" defTabSz="914400" rtl="0" eaLnBrk="0" fontAlgn="base" latinLnBrk="0" hangingPunct="0">
              <a:lnSpc>
                <a:spcPct val="100000"/>
              </a:lnSpc>
              <a:spcBef>
                <a:spcPct val="0"/>
              </a:spcBef>
              <a:spcAft>
                <a:spcPct val="0"/>
              </a:spcAft>
              <a:buClrTx/>
              <a:buSzTx/>
              <a:buFontTx/>
              <a:buNone/>
              <a:tabLst/>
            </a:pPr>
            <a:endParaRPr lang="es-CL" altLang="es-CL" sz="1600" dirty="0">
              <a:solidFill>
                <a:srgbClr val="333333"/>
              </a:solidFill>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Con el fin de trabajar y lograr que los estudiantes avanzaran en su lectura, la profesora de diferencial realizó una evaluación para diagnosticar las dificultades que presentaban en comprensión de lectura los alumnos de tercero básico.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600" b="0" i="0" u="none" strike="noStrike" cap="none" normalizeH="0" baseline="0" dirty="0">
              <a:ln>
                <a:noFill/>
              </a:ln>
              <a:solidFill>
                <a:srgbClr val="333333"/>
              </a:solidFill>
              <a:effectLst/>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 Hizo un informe para mí y otro para mi paralela. A este informe, ella anexó distintas guías de trabajo y sugerencias de actividades que podían utilizarse con los niños de ambos cursos.</a:t>
            </a:r>
            <a:endParaRPr kumimoji="0" lang="es-CL" altLang="es-CL"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Esto fue de mucha ayuda para mí porque no siempre uno tiene tiempo para ir diseñando actividades diferenciadas para los alumnos con más dificultades. El material que entregó era bien variado, ya que no sólo contenía orientaciones didácticas, sino que también sugerencias de lecturas, guías y distinto material de apoyo.</a:t>
            </a:r>
            <a:endParaRPr kumimoji="0" lang="es-CL" altLang="es-CL"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        Para aprovechar al máximo este material, con mi paralela nos distribuimos las tareas. Yo me quedé a cargo de hacer una selección de lecturas que iba de lo más simple a otras más complejas para que cada una trabajara con su curso a lo largo del semestre. Por su parte mi colega, quedo a cargo de seleccionar algunas guías que podían trabajarse como tarea para la casa.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L" altLang="es-CL" sz="1600" b="0" i="0" u="none" strike="noStrike" cap="none" normalizeH="0" baseline="0" dirty="0">
                <a:ln>
                  <a:noFill/>
                </a:ln>
                <a:solidFill>
                  <a:srgbClr val="333333"/>
                </a:solidFill>
                <a:effectLst/>
                <a:cs typeface="Arial" panose="020B0604020202020204" pitchFamily="34" charset="0"/>
              </a:rPr>
              <a:t>La organización que logramos fue bastante positiva, ya que, el distribuirnos las tareas nos permitió abarcar distintas actividades y no sobrecargamos demasiado.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600" b="0" i="0" u="none" strike="noStrike" cap="none" normalizeH="0" baseline="0" dirty="0">
              <a:ln>
                <a:noFill/>
              </a:ln>
              <a:solidFill>
                <a:schemeClr val="tx1"/>
              </a:solidFill>
              <a:effectLst/>
            </a:endParaRPr>
          </a:p>
        </p:txBody>
      </p:sp>
      <p:pic>
        <p:nvPicPr>
          <p:cNvPr id="5122" name="Picture 2" descr="lectura">
            <a:extLst>
              <a:ext uri="{FF2B5EF4-FFF2-40B4-BE49-F238E27FC236}">
                <a16:creationId xmlns:a16="http://schemas.microsoft.com/office/drawing/2014/main" id="{F5D9F95E-0DA2-4318-8BF6-2DF38EA2D4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7277" y="4535763"/>
            <a:ext cx="2028825" cy="167640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CCA6D26D-4BDD-4B5A-89D8-AF011E971FDF}"/>
              </a:ext>
            </a:extLst>
          </p:cNvPr>
          <p:cNvSpPr txBox="1"/>
          <p:nvPr/>
        </p:nvSpPr>
        <p:spPr>
          <a:xfrm>
            <a:off x="627257" y="5278165"/>
            <a:ext cx="8478175" cy="1200329"/>
          </a:xfrm>
          <a:custGeom>
            <a:avLst/>
            <a:gdLst>
              <a:gd name="connsiteX0" fmla="*/ 0 w 8478175"/>
              <a:gd name="connsiteY0" fmla="*/ 0 h 1200329"/>
              <a:gd name="connsiteX1" fmla="*/ 310866 w 8478175"/>
              <a:gd name="connsiteY1" fmla="*/ 0 h 1200329"/>
              <a:gd name="connsiteX2" fmla="*/ 791296 w 8478175"/>
              <a:gd name="connsiteY2" fmla="*/ 0 h 1200329"/>
              <a:gd name="connsiteX3" fmla="*/ 1356508 w 8478175"/>
              <a:gd name="connsiteY3" fmla="*/ 0 h 1200329"/>
              <a:gd name="connsiteX4" fmla="*/ 2091283 w 8478175"/>
              <a:gd name="connsiteY4" fmla="*/ 0 h 1200329"/>
              <a:gd name="connsiteX5" fmla="*/ 2656495 w 8478175"/>
              <a:gd name="connsiteY5" fmla="*/ 0 h 1200329"/>
              <a:gd name="connsiteX6" fmla="*/ 2967361 w 8478175"/>
              <a:gd name="connsiteY6" fmla="*/ 0 h 1200329"/>
              <a:gd name="connsiteX7" fmla="*/ 3702136 w 8478175"/>
              <a:gd name="connsiteY7" fmla="*/ 0 h 1200329"/>
              <a:gd name="connsiteX8" fmla="*/ 4182566 w 8478175"/>
              <a:gd name="connsiteY8" fmla="*/ 0 h 1200329"/>
              <a:gd name="connsiteX9" fmla="*/ 4832560 w 8478175"/>
              <a:gd name="connsiteY9" fmla="*/ 0 h 1200329"/>
              <a:gd name="connsiteX10" fmla="*/ 5312990 w 8478175"/>
              <a:gd name="connsiteY10" fmla="*/ 0 h 1200329"/>
              <a:gd name="connsiteX11" fmla="*/ 5623856 w 8478175"/>
              <a:gd name="connsiteY11" fmla="*/ 0 h 1200329"/>
              <a:gd name="connsiteX12" fmla="*/ 5934722 w 8478175"/>
              <a:gd name="connsiteY12" fmla="*/ 0 h 1200329"/>
              <a:gd name="connsiteX13" fmla="*/ 6584716 w 8478175"/>
              <a:gd name="connsiteY13" fmla="*/ 0 h 1200329"/>
              <a:gd name="connsiteX14" fmla="*/ 7234709 w 8478175"/>
              <a:gd name="connsiteY14" fmla="*/ 0 h 1200329"/>
              <a:gd name="connsiteX15" fmla="*/ 7884703 w 8478175"/>
              <a:gd name="connsiteY15" fmla="*/ 0 h 1200329"/>
              <a:gd name="connsiteX16" fmla="*/ 8478175 w 8478175"/>
              <a:gd name="connsiteY16" fmla="*/ 0 h 1200329"/>
              <a:gd name="connsiteX17" fmla="*/ 8478175 w 8478175"/>
              <a:gd name="connsiteY17" fmla="*/ 376103 h 1200329"/>
              <a:gd name="connsiteX18" fmla="*/ 8478175 w 8478175"/>
              <a:gd name="connsiteY18" fmla="*/ 764209 h 1200329"/>
              <a:gd name="connsiteX19" fmla="*/ 8478175 w 8478175"/>
              <a:gd name="connsiteY19" fmla="*/ 1200329 h 1200329"/>
              <a:gd name="connsiteX20" fmla="*/ 8167309 w 8478175"/>
              <a:gd name="connsiteY20" fmla="*/ 1200329 h 1200329"/>
              <a:gd name="connsiteX21" fmla="*/ 7602097 w 8478175"/>
              <a:gd name="connsiteY21" fmla="*/ 1200329 h 1200329"/>
              <a:gd name="connsiteX22" fmla="*/ 7291231 w 8478175"/>
              <a:gd name="connsiteY22" fmla="*/ 1200329 h 1200329"/>
              <a:gd name="connsiteX23" fmla="*/ 6895582 w 8478175"/>
              <a:gd name="connsiteY23" fmla="*/ 1200329 h 1200329"/>
              <a:gd name="connsiteX24" fmla="*/ 6245589 w 8478175"/>
              <a:gd name="connsiteY24" fmla="*/ 1200329 h 1200329"/>
              <a:gd name="connsiteX25" fmla="*/ 5510814 w 8478175"/>
              <a:gd name="connsiteY25" fmla="*/ 1200329 h 1200329"/>
              <a:gd name="connsiteX26" fmla="*/ 5030384 w 8478175"/>
              <a:gd name="connsiteY26" fmla="*/ 1200329 h 1200329"/>
              <a:gd name="connsiteX27" fmla="*/ 4465172 w 8478175"/>
              <a:gd name="connsiteY27" fmla="*/ 1200329 h 1200329"/>
              <a:gd name="connsiteX28" fmla="*/ 3815179 w 8478175"/>
              <a:gd name="connsiteY28" fmla="*/ 1200329 h 1200329"/>
              <a:gd name="connsiteX29" fmla="*/ 3165185 w 8478175"/>
              <a:gd name="connsiteY29" fmla="*/ 1200329 h 1200329"/>
              <a:gd name="connsiteX30" fmla="*/ 2769537 w 8478175"/>
              <a:gd name="connsiteY30" fmla="*/ 1200329 h 1200329"/>
              <a:gd name="connsiteX31" fmla="*/ 2034762 w 8478175"/>
              <a:gd name="connsiteY31" fmla="*/ 1200329 h 1200329"/>
              <a:gd name="connsiteX32" fmla="*/ 1299987 w 8478175"/>
              <a:gd name="connsiteY32" fmla="*/ 1200329 h 1200329"/>
              <a:gd name="connsiteX33" fmla="*/ 734775 w 8478175"/>
              <a:gd name="connsiteY33" fmla="*/ 1200329 h 1200329"/>
              <a:gd name="connsiteX34" fmla="*/ 0 w 8478175"/>
              <a:gd name="connsiteY34" fmla="*/ 1200329 h 1200329"/>
              <a:gd name="connsiteX35" fmla="*/ 0 w 8478175"/>
              <a:gd name="connsiteY35" fmla="*/ 824226 h 1200329"/>
              <a:gd name="connsiteX36" fmla="*/ 0 w 8478175"/>
              <a:gd name="connsiteY36" fmla="*/ 448123 h 1200329"/>
              <a:gd name="connsiteX37" fmla="*/ 0 w 8478175"/>
              <a:gd name="connsiteY37"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78175" h="1200329" extrusionOk="0">
                <a:moveTo>
                  <a:pt x="0" y="0"/>
                </a:moveTo>
                <a:cubicBezTo>
                  <a:pt x="99175" y="-24705"/>
                  <a:pt x="189492" y="32562"/>
                  <a:pt x="310866" y="0"/>
                </a:cubicBezTo>
                <a:cubicBezTo>
                  <a:pt x="432240" y="-32562"/>
                  <a:pt x="624165" y="8872"/>
                  <a:pt x="791296" y="0"/>
                </a:cubicBezTo>
                <a:cubicBezTo>
                  <a:pt x="958427" y="-8872"/>
                  <a:pt x="1119994" y="62409"/>
                  <a:pt x="1356508" y="0"/>
                </a:cubicBezTo>
                <a:cubicBezTo>
                  <a:pt x="1593022" y="-62409"/>
                  <a:pt x="1744566" y="85775"/>
                  <a:pt x="2091283" y="0"/>
                </a:cubicBezTo>
                <a:cubicBezTo>
                  <a:pt x="2438000" y="-85775"/>
                  <a:pt x="2458078" y="26797"/>
                  <a:pt x="2656495" y="0"/>
                </a:cubicBezTo>
                <a:cubicBezTo>
                  <a:pt x="2854912" y="-26797"/>
                  <a:pt x="2887199" y="26291"/>
                  <a:pt x="2967361" y="0"/>
                </a:cubicBezTo>
                <a:cubicBezTo>
                  <a:pt x="3047523" y="-26291"/>
                  <a:pt x="3519038" y="61711"/>
                  <a:pt x="3702136" y="0"/>
                </a:cubicBezTo>
                <a:cubicBezTo>
                  <a:pt x="3885235" y="-61711"/>
                  <a:pt x="4058404" y="16848"/>
                  <a:pt x="4182566" y="0"/>
                </a:cubicBezTo>
                <a:cubicBezTo>
                  <a:pt x="4306728" y="-16848"/>
                  <a:pt x="4617562" y="54194"/>
                  <a:pt x="4832560" y="0"/>
                </a:cubicBezTo>
                <a:cubicBezTo>
                  <a:pt x="5047558" y="-54194"/>
                  <a:pt x="5149729" y="30633"/>
                  <a:pt x="5312990" y="0"/>
                </a:cubicBezTo>
                <a:cubicBezTo>
                  <a:pt x="5476251" y="-30633"/>
                  <a:pt x="5556603" y="24561"/>
                  <a:pt x="5623856" y="0"/>
                </a:cubicBezTo>
                <a:cubicBezTo>
                  <a:pt x="5691109" y="-24561"/>
                  <a:pt x="5805847" y="26768"/>
                  <a:pt x="5934722" y="0"/>
                </a:cubicBezTo>
                <a:cubicBezTo>
                  <a:pt x="6063597" y="-26768"/>
                  <a:pt x="6303368" y="4651"/>
                  <a:pt x="6584716" y="0"/>
                </a:cubicBezTo>
                <a:cubicBezTo>
                  <a:pt x="6866064" y="-4651"/>
                  <a:pt x="6945379" y="58843"/>
                  <a:pt x="7234709" y="0"/>
                </a:cubicBezTo>
                <a:cubicBezTo>
                  <a:pt x="7524039" y="-58843"/>
                  <a:pt x="7600554" y="18"/>
                  <a:pt x="7884703" y="0"/>
                </a:cubicBezTo>
                <a:cubicBezTo>
                  <a:pt x="8168852" y="-18"/>
                  <a:pt x="8193821" y="36182"/>
                  <a:pt x="8478175" y="0"/>
                </a:cubicBezTo>
                <a:cubicBezTo>
                  <a:pt x="8486882" y="81717"/>
                  <a:pt x="8474703" y="225233"/>
                  <a:pt x="8478175" y="376103"/>
                </a:cubicBezTo>
                <a:cubicBezTo>
                  <a:pt x="8481647" y="526973"/>
                  <a:pt x="8441288" y="647476"/>
                  <a:pt x="8478175" y="764209"/>
                </a:cubicBezTo>
                <a:cubicBezTo>
                  <a:pt x="8515062" y="880942"/>
                  <a:pt x="8455438" y="1069451"/>
                  <a:pt x="8478175" y="1200329"/>
                </a:cubicBezTo>
                <a:cubicBezTo>
                  <a:pt x="8393739" y="1234654"/>
                  <a:pt x="8294244" y="1170059"/>
                  <a:pt x="8167309" y="1200329"/>
                </a:cubicBezTo>
                <a:cubicBezTo>
                  <a:pt x="8040374" y="1230599"/>
                  <a:pt x="7847332" y="1147428"/>
                  <a:pt x="7602097" y="1200329"/>
                </a:cubicBezTo>
                <a:cubicBezTo>
                  <a:pt x="7356862" y="1253230"/>
                  <a:pt x="7354667" y="1181200"/>
                  <a:pt x="7291231" y="1200329"/>
                </a:cubicBezTo>
                <a:cubicBezTo>
                  <a:pt x="7227795" y="1219458"/>
                  <a:pt x="7033925" y="1166937"/>
                  <a:pt x="6895582" y="1200329"/>
                </a:cubicBezTo>
                <a:cubicBezTo>
                  <a:pt x="6757239" y="1233721"/>
                  <a:pt x="6473583" y="1159409"/>
                  <a:pt x="6245589" y="1200329"/>
                </a:cubicBezTo>
                <a:cubicBezTo>
                  <a:pt x="6017595" y="1241249"/>
                  <a:pt x="5842136" y="1200103"/>
                  <a:pt x="5510814" y="1200329"/>
                </a:cubicBezTo>
                <a:cubicBezTo>
                  <a:pt x="5179492" y="1200555"/>
                  <a:pt x="5207403" y="1159978"/>
                  <a:pt x="5030384" y="1200329"/>
                </a:cubicBezTo>
                <a:cubicBezTo>
                  <a:pt x="4853365" y="1240680"/>
                  <a:pt x="4745041" y="1190274"/>
                  <a:pt x="4465172" y="1200329"/>
                </a:cubicBezTo>
                <a:cubicBezTo>
                  <a:pt x="4185303" y="1210384"/>
                  <a:pt x="4010428" y="1129411"/>
                  <a:pt x="3815179" y="1200329"/>
                </a:cubicBezTo>
                <a:cubicBezTo>
                  <a:pt x="3619930" y="1271247"/>
                  <a:pt x="3394291" y="1193867"/>
                  <a:pt x="3165185" y="1200329"/>
                </a:cubicBezTo>
                <a:cubicBezTo>
                  <a:pt x="2936079" y="1206791"/>
                  <a:pt x="2957519" y="1174978"/>
                  <a:pt x="2769537" y="1200329"/>
                </a:cubicBezTo>
                <a:cubicBezTo>
                  <a:pt x="2581555" y="1225680"/>
                  <a:pt x="2389998" y="1159402"/>
                  <a:pt x="2034762" y="1200329"/>
                </a:cubicBezTo>
                <a:cubicBezTo>
                  <a:pt x="1679526" y="1241256"/>
                  <a:pt x="1534258" y="1184408"/>
                  <a:pt x="1299987" y="1200329"/>
                </a:cubicBezTo>
                <a:cubicBezTo>
                  <a:pt x="1065717" y="1216250"/>
                  <a:pt x="1013940" y="1167815"/>
                  <a:pt x="734775" y="1200329"/>
                </a:cubicBezTo>
                <a:cubicBezTo>
                  <a:pt x="455610" y="1232843"/>
                  <a:pt x="231475" y="1165444"/>
                  <a:pt x="0" y="1200329"/>
                </a:cubicBezTo>
                <a:cubicBezTo>
                  <a:pt x="-37834" y="1026510"/>
                  <a:pt x="2890" y="950893"/>
                  <a:pt x="0" y="824226"/>
                </a:cubicBezTo>
                <a:cubicBezTo>
                  <a:pt x="-2890" y="697559"/>
                  <a:pt x="27466" y="527882"/>
                  <a:pt x="0" y="448123"/>
                </a:cubicBezTo>
                <a:cubicBezTo>
                  <a:pt x="-27466" y="368364"/>
                  <a:pt x="11569" y="169495"/>
                  <a:pt x="0" y="0"/>
                </a:cubicBezTo>
                <a:close/>
              </a:path>
            </a:pathLst>
          </a:custGeom>
          <a:noFill/>
          <a:ln w="19050">
            <a:solidFill>
              <a:srgbClr val="7030A0"/>
            </a:solidFill>
            <a:extLst>
              <a:ext uri="{C807C97D-BFC1-408E-A445-0C87EB9F89A2}">
                <ask:lineSketchStyleProps xmlns:ask="http://schemas.microsoft.com/office/drawing/2018/sketchyshapes" sd="3393611451">
                  <a:prstGeom prst="rect">
                    <a:avLst/>
                  </a:prstGeom>
                  <ask:type>
                    <ask:lineSketchScribble/>
                  </ask:type>
                </ask:lineSketchStyleProps>
              </a:ext>
            </a:extLst>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L" altLang="es-CL" sz="1800" b="0" i="0" u="none" strike="noStrike" cap="none" normalizeH="0" baseline="0" dirty="0">
                <a:ln>
                  <a:noFill/>
                </a:ln>
                <a:solidFill>
                  <a:srgbClr val="FF0000"/>
                </a:solidFill>
                <a:effectLst/>
                <a:cs typeface="Arial" panose="020B0604020202020204" pitchFamily="34" charset="0"/>
              </a:rPr>
              <a:t>Este es un claro ejemplo en que las participantes se distribuyen tareas y comparten materiales, pero cada una trabaja en forma individual sin que se haya dado un proceso de reflexión entre pares que permita ir evaluando o mejorando la práctica. En ese sentido, no es un ejemplo representativo de una experiencia de trabajo colaborativo.</a:t>
            </a:r>
            <a:endParaRPr kumimoji="0" lang="es-CL" altLang="es-CL" sz="1800" b="0" i="0" u="none" strike="noStrike" cap="none" normalizeH="0" baseline="0" dirty="0">
              <a:ln>
                <a:noFill/>
              </a:ln>
              <a:solidFill>
                <a:srgbClr val="FF0000"/>
              </a:solidFill>
              <a:effectLst/>
            </a:endParaRPr>
          </a:p>
        </p:txBody>
      </p:sp>
      <p:sp>
        <p:nvSpPr>
          <p:cNvPr id="8" name="CuadroTexto 7">
            <a:extLst>
              <a:ext uri="{FF2B5EF4-FFF2-40B4-BE49-F238E27FC236}">
                <a16:creationId xmlns:a16="http://schemas.microsoft.com/office/drawing/2014/main" id="{96E808DC-617F-44E3-A730-8FDED2C1CD21}"/>
              </a:ext>
            </a:extLst>
          </p:cNvPr>
          <p:cNvSpPr txBox="1"/>
          <p:nvPr/>
        </p:nvSpPr>
        <p:spPr>
          <a:xfrm>
            <a:off x="3320249" y="149649"/>
            <a:ext cx="6094520" cy="369332"/>
          </a:xfrm>
          <a:prstGeom prst="rect">
            <a:avLst/>
          </a:prstGeom>
          <a:noFill/>
        </p:spPr>
        <p:txBody>
          <a:bodyPr wrap="square">
            <a:spAutoFit/>
          </a:bodyPr>
          <a:lstStyle/>
          <a:p>
            <a:pPr algn="l"/>
            <a:r>
              <a:rPr lang="es-ES" b="1" i="0" dirty="0">
                <a:solidFill>
                  <a:srgbClr val="006CB8"/>
                </a:solidFill>
                <a:effectLst/>
                <a:latin typeface="Arial" panose="020B0604020202020204" pitchFamily="34" charset="0"/>
              </a:rPr>
              <a:t>¿Cuándo NO es trabajo colaborativo?</a:t>
            </a:r>
          </a:p>
        </p:txBody>
      </p:sp>
    </p:spTree>
    <p:extLst>
      <p:ext uri="{BB962C8B-B14F-4D97-AF65-F5344CB8AC3E}">
        <p14:creationId xmlns:p14="http://schemas.microsoft.com/office/powerpoint/2010/main" val="392783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EC89F0-23FD-436C-82BD-1AB44FCB79B1}"/>
              </a:ext>
            </a:extLst>
          </p:cNvPr>
          <p:cNvSpPr>
            <a:spLocks noGrp="1"/>
          </p:cNvSpPr>
          <p:nvPr>
            <p:ph type="title"/>
          </p:nvPr>
        </p:nvSpPr>
        <p:spPr>
          <a:xfrm>
            <a:off x="162758" y="237030"/>
            <a:ext cx="10515600" cy="442743"/>
          </a:xfrm>
        </p:spPr>
        <p:txBody>
          <a:bodyPr>
            <a:normAutofit fontScale="90000"/>
          </a:bodyPr>
          <a:lstStyle/>
          <a:p>
            <a:r>
              <a:rPr lang="es-ES" sz="2400" b="1" dirty="0"/>
              <a:t>Ejemplo de texto reflexivo:  </a:t>
            </a:r>
            <a:r>
              <a:rPr lang="es-ES" sz="2400" b="1" i="1" dirty="0"/>
              <a:t>“El taller de música” </a:t>
            </a:r>
            <a:br>
              <a:rPr lang="es-ES" sz="2400" b="1" i="1" dirty="0"/>
            </a:br>
            <a:endParaRPr lang="es-CL" sz="2400" b="1" dirty="0"/>
          </a:p>
        </p:txBody>
      </p:sp>
      <p:sp>
        <p:nvSpPr>
          <p:cNvPr id="3" name="Marcador de contenido 2">
            <a:extLst>
              <a:ext uri="{FF2B5EF4-FFF2-40B4-BE49-F238E27FC236}">
                <a16:creationId xmlns:a16="http://schemas.microsoft.com/office/drawing/2014/main" id="{858FD9DF-AF05-46A5-B1DA-F6A3F46DEE28}"/>
              </a:ext>
            </a:extLst>
          </p:cNvPr>
          <p:cNvSpPr>
            <a:spLocks noGrp="1"/>
          </p:cNvSpPr>
          <p:nvPr>
            <p:ph idx="1"/>
          </p:nvPr>
        </p:nvSpPr>
        <p:spPr>
          <a:xfrm>
            <a:off x="577049" y="679773"/>
            <a:ext cx="11452193" cy="5996235"/>
          </a:xfrm>
          <a:ln>
            <a:solidFill>
              <a:schemeClr val="accent5">
                <a:lumMod val="75000"/>
              </a:schemeClr>
            </a:solidFill>
          </a:ln>
        </p:spPr>
        <p:txBody>
          <a:bodyPr>
            <a:noAutofit/>
          </a:bodyPr>
          <a:lstStyle/>
          <a:p>
            <a:pPr marL="0" indent="0" algn="just">
              <a:lnSpc>
                <a:spcPct val="150000"/>
              </a:lnSpc>
              <a:buNone/>
            </a:pPr>
            <a:r>
              <a:rPr lang="es-ES" sz="1700" i="1" dirty="0"/>
              <a:t>A partir de una dificultad con mis alumnos del taller de música, tuve una conversación con otra profesora de la asignatura. Yo no lograba identificar las razones del problema, solo tenía sensaciones vagas respecto de cuáles podrían ser esas causas. </a:t>
            </a:r>
          </a:p>
          <a:p>
            <a:pPr marL="0" indent="0" algn="just">
              <a:lnSpc>
                <a:spcPct val="150000"/>
              </a:lnSpc>
              <a:buNone/>
            </a:pPr>
            <a:r>
              <a:rPr lang="es-ES" sz="1700" i="1" dirty="0"/>
              <a:t>Ella me fue haciendo preguntas de cómo veía a mis estudiantes, qué hacían, qué no hacían, etc. Mientras le iba contando me fui dando cuenta cuál podría ser el problema. Mis alumnos, siendo muy buenos estudiante y motivados, en los ensayos no estaban logrando lo esperado. </a:t>
            </a:r>
          </a:p>
          <a:p>
            <a:pPr marL="0" indent="0" algn="just">
              <a:lnSpc>
                <a:spcPct val="150000"/>
              </a:lnSpc>
              <a:buNone/>
            </a:pPr>
            <a:r>
              <a:rPr lang="es-ES" sz="1700" i="1" dirty="0"/>
              <a:t>A medida que ella me iba preguntando, recordé la última clase en la que estábamos preparando “Rapsodia Bohemia” de “Queen”, donde algunos de los alumnos retrasaban la práctica y se veían tremendamente desmotivados.</a:t>
            </a:r>
          </a:p>
          <a:p>
            <a:pPr marL="0" indent="0" algn="just">
              <a:lnSpc>
                <a:spcPct val="150000"/>
              </a:lnSpc>
              <a:buNone/>
            </a:pPr>
            <a:r>
              <a:rPr lang="es-ES" sz="1700" i="1" dirty="0"/>
              <a:t>A la clase siguiente les pregunté por qué no estaban interesados en participar, y varios de ellos se negaron a tocar argumentando que la canción era “demasiado difícil”. Yo, que siempre pensé que los desafíos eran la mejor manera de mantenerlos activos y motivados, estaba equivocado esta vez. Seguí juntándome con mi colega a conversar, quien a estas alturas era como mi confidente, que de alguna manera ayudaba a clarificarme y que además me ofrecía la garantía de ser muy buena escuchando y dando consejos. En ese momento, pese a todas mis creencias que me decían que no debía dejar el estudio de una obra musical a medias, decidí hacerlo y proceder a interpretar instrumental y vocalmente una canción de “Los Beatles”, de mucha menor dificultad. </a:t>
            </a:r>
          </a:p>
        </p:txBody>
      </p:sp>
      <p:pic>
        <p:nvPicPr>
          <p:cNvPr id="5" name="Imagen 4" descr="Diagrama&#10;&#10;Descripción generada automáticamente">
            <a:extLst>
              <a:ext uri="{FF2B5EF4-FFF2-40B4-BE49-F238E27FC236}">
                <a16:creationId xmlns:a16="http://schemas.microsoft.com/office/drawing/2014/main" id="{82B860D7-3EC8-4171-9A95-0E7BEDB17F0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05575" y="77759"/>
            <a:ext cx="749528" cy="801419"/>
          </a:xfrm>
          <a:prstGeom prst="rect">
            <a:avLst/>
          </a:prstGeom>
        </p:spPr>
      </p:pic>
    </p:spTree>
    <p:extLst>
      <p:ext uri="{BB962C8B-B14F-4D97-AF65-F5344CB8AC3E}">
        <p14:creationId xmlns:p14="http://schemas.microsoft.com/office/powerpoint/2010/main" val="1469599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1A1206A-9C6C-42D0-A2DD-F62760B78D75}"/>
              </a:ext>
            </a:extLst>
          </p:cNvPr>
          <p:cNvSpPr>
            <a:spLocks noGrp="1"/>
          </p:cNvSpPr>
          <p:nvPr>
            <p:ph idx="1"/>
          </p:nvPr>
        </p:nvSpPr>
        <p:spPr>
          <a:xfrm>
            <a:off x="305540" y="440709"/>
            <a:ext cx="11679314" cy="3580875"/>
          </a:xfrm>
          <a:ln>
            <a:solidFill>
              <a:schemeClr val="accent5">
                <a:lumMod val="75000"/>
              </a:schemeClr>
            </a:solidFill>
          </a:ln>
        </p:spPr>
        <p:txBody>
          <a:bodyPr>
            <a:normAutofit lnSpcReduction="10000"/>
          </a:bodyPr>
          <a:lstStyle/>
          <a:p>
            <a:pPr marL="0" indent="0">
              <a:lnSpc>
                <a:spcPct val="160000"/>
              </a:lnSpc>
              <a:buNone/>
            </a:pPr>
            <a:r>
              <a:rPr lang="es-ES" sz="1800" i="1" dirty="0"/>
              <a:t>Lo conversé con mi colega-confidente y compartí la estrategia de usar una gran cantidad de instrumentos disponibles, como teclados, guitarras, acústicas y eléctricas, instrumentos de percusión, etc. Ella estuvo de acuerdo y me sugirió que les diera la posibilidad que ellos mismos llevaran sus instrumentos, incluso creados por ellos con materiales de desecho, para que el aspecto lúdico del “trabajar” con la música no se perdiera. </a:t>
            </a:r>
          </a:p>
          <a:p>
            <a:pPr marL="0" indent="0">
              <a:lnSpc>
                <a:spcPct val="160000"/>
              </a:lnSpc>
              <a:buNone/>
            </a:pPr>
            <a:r>
              <a:rPr lang="es-ES" sz="1800" i="1" dirty="0"/>
              <a:t>Así lo hice, cada alumno fue libre de seleccionar el instrumento que quisiese, y se les invitó a participar de manera colectiva y disfrutar. El resultado musical fue asombroso tanto para mí como para mi colega y por supuesto para los alumnos; en conjunto concluimos que era una de las obras que mejor habían sonado en estos cuatro años que llevamos juntos y estábamos asombrados de la facilidad y rapidez con que la habíamos alcanzado</a:t>
            </a:r>
            <a:endParaRPr lang="es-CL" sz="1800" i="1" dirty="0"/>
          </a:p>
        </p:txBody>
      </p:sp>
      <p:sp>
        <p:nvSpPr>
          <p:cNvPr id="5" name="CuadroTexto 4">
            <a:extLst>
              <a:ext uri="{FF2B5EF4-FFF2-40B4-BE49-F238E27FC236}">
                <a16:creationId xmlns:a16="http://schemas.microsoft.com/office/drawing/2014/main" id="{387D484D-40E4-417A-B99D-7EBECD0A3C40}"/>
              </a:ext>
            </a:extLst>
          </p:cNvPr>
          <p:cNvSpPr txBox="1"/>
          <p:nvPr/>
        </p:nvSpPr>
        <p:spPr>
          <a:xfrm>
            <a:off x="625135" y="4970969"/>
            <a:ext cx="11297575" cy="1477328"/>
          </a:xfrm>
          <a:custGeom>
            <a:avLst/>
            <a:gdLst>
              <a:gd name="connsiteX0" fmla="*/ 0 w 11297575"/>
              <a:gd name="connsiteY0" fmla="*/ 0 h 1477328"/>
              <a:gd name="connsiteX1" fmla="*/ 777539 w 11297575"/>
              <a:gd name="connsiteY1" fmla="*/ 0 h 1477328"/>
              <a:gd name="connsiteX2" fmla="*/ 1555078 w 11297575"/>
              <a:gd name="connsiteY2" fmla="*/ 0 h 1477328"/>
              <a:gd name="connsiteX3" fmla="*/ 2219641 w 11297575"/>
              <a:gd name="connsiteY3" fmla="*/ 0 h 1477328"/>
              <a:gd name="connsiteX4" fmla="*/ 3110156 w 11297575"/>
              <a:gd name="connsiteY4" fmla="*/ 0 h 1477328"/>
              <a:gd name="connsiteX5" fmla="*/ 3774719 w 11297575"/>
              <a:gd name="connsiteY5" fmla="*/ 0 h 1477328"/>
              <a:gd name="connsiteX6" fmla="*/ 4552258 w 11297575"/>
              <a:gd name="connsiteY6" fmla="*/ 0 h 1477328"/>
              <a:gd name="connsiteX7" fmla="*/ 5103846 w 11297575"/>
              <a:gd name="connsiteY7" fmla="*/ 0 h 1477328"/>
              <a:gd name="connsiteX8" fmla="*/ 5768409 w 11297575"/>
              <a:gd name="connsiteY8" fmla="*/ 0 h 1477328"/>
              <a:gd name="connsiteX9" fmla="*/ 6207021 w 11297575"/>
              <a:gd name="connsiteY9" fmla="*/ 0 h 1477328"/>
              <a:gd name="connsiteX10" fmla="*/ 6984560 w 11297575"/>
              <a:gd name="connsiteY10" fmla="*/ 0 h 1477328"/>
              <a:gd name="connsiteX11" fmla="*/ 7875074 w 11297575"/>
              <a:gd name="connsiteY11" fmla="*/ 0 h 1477328"/>
              <a:gd name="connsiteX12" fmla="*/ 8765589 w 11297575"/>
              <a:gd name="connsiteY12" fmla="*/ 0 h 1477328"/>
              <a:gd name="connsiteX13" fmla="*/ 9091225 w 11297575"/>
              <a:gd name="connsiteY13" fmla="*/ 0 h 1477328"/>
              <a:gd name="connsiteX14" fmla="*/ 9642813 w 11297575"/>
              <a:gd name="connsiteY14" fmla="*/ 0 h 1477328"/>
              <a:gd name="connsiteX15" fmla="*/ 10194400 w 11297575"/>
              <a:gd name="connsiteY15" fmla="*/ 0 h 1477328"/>
              <a:gd name="connsiteX16" fmla="*/ 11297575 w 11297575"/>
              <a:gd name="connsiteY16" fmla="*/ 0 h 1477328"/>
              <a:gd name="connsiteX17" fmla="*/ 11297575 w 11297575"/>
              <a:gd name="connsiteY17" fmla="*/ 448123 h 1477328"/>
              <a:gd name="connsiteX18" fmla="*/ 11297575 w 11297575"/>
              <a:gd name="connsiteY18" fmla="*/ 970112 h 1477328"/>
              <a:gd name="connsiteX19" fmla="*/ 11297575 w 11297575"/>
              <a:gd name="connsiteY19" fmla="*/ 1477328 h 1477328"/>
              <a:gd name="connsiteX20" fmla="*/ 10858963 w 11297575"/>
              <a:gd name="connsiteY20" fmla="*/ 1477328 h 1477328"/>
              <a:gd name="connsiteX21" fmla="*/ 10307376 w 11297575"/>
              <a:gd name="connsiteY21" fmla="*/ 1477328 h 1477328"/>
              <a:gd name="connsiteX22" fmla="*/ 9755788 w 11297575"/>
              <a:gd name="connsiteY22" fmla="*/ 1477328 h 1477328"/>
              <a:gd name="connsiteX23" fmla="*/ 8978249 w 11297575"/>
              <a:gd name="connsiteY23" fmla="*/ 1477328 h 1477328"/>
              <a:gd name="connsiteX24" fmla="*/ 8652613 w 11297575"/>
              <a:gd name="connsiteY24" fmla="*/ 1477328 h 1477328"/>
              <a:gd name="connsiteX25" fmla="*/ 8214002 w 11297575"/>
              <a:gd name="connsiteY25" fmla="*/ 1477328 h 1477328"/>
              <a:gd name="connsiteX26" fmla="*/ 7436463 w 11297575"/>
              <a:gd name="connsiteY26" fmla="*/ 1477328 h 1477328"/>
              <a:gd name="connsiteX27" fmla="*/ 6771899 w 11297575"/>
              <a:gd name="connsiteY27" fmla="*/ 1477328 h 1477328"/>
              <a:gd name="connsiteX28" fmla="*/ 5881385 w 11297575"/>
              <a:gd name="connsiteY28" fmla="*/ 1477328 h 1477328"/>
              <a:gd name="connsiteX29" fmla="*/ 5103846 w 11297575"/>
              <a:gd name="connsiteY29" fmla="*/ 1477328 h 1477328"/>
              <a:gd name="connsiteX30" fmla="*/ 4665234 w 11297575"/>
              <a:gd name="connsiteY30" fmla="*/ 1477328 h 1477328"/>
              <a:gd name="connsiteX31" fmla="*/ 4113646 w 11297575"/>
              <a:gd name="connsiteY31" fmla="*/ 1477328 h 1477328"/>
              <a:gd name="connsiteX32" fmla="*/ 3788010 w 11297575"/>
              <a:gd name="connsiteY32" fmla="*/ 1477328 h 1477328"/>
              <a:gd name="connsiteX33" fmla="*/ 3123447 w 11297575"/>
              <a:gd name="connsiteY33" fmla="*/ 1477328 h 1477328"/>
              <a:gd name="connsiteX34" fmla="*/ 2458884 w 11297575"/>
              <a:gd name="connsiteY34" fmla="*/ 1477328 h 1477328"/>
              <a:gd name="connsiteX35" fmla="*/ 1568369 w 11297575"/>
              <a:gd name="connsiteY35" fmla="*/ 1477328 h 1477328"/>
              <a:gd name="connsiteX36" fmla="*/ 1129757 w 11297575"/>
              <a:gd name="connsiteY36" fmla="*/ 1477328 h 1477328"/>
              <a:gd name="connsiteX37" fmla="*/ 0 w 11297575"/>
              <a:gd name="connsiteY37" fmla="*/ 1477328 h 1477328"/>
              <a:gd name="connsiteX38" fmla="*/ 0 w 11297575"/>
              <a:gd name="connsiteY38" fmla="*/ 955339 h 1477328"/>
              <a:gd name="connsiteX39" fmla="*/ 0 w 11297575"/>
              <a:gd name="connsiteY39" fmla="*/ 433350 h 1477328"/>
              <a:gd name="connsiteX40" fmla="*/ 0 w 11297575"/>
              <a:gd name="connsiteY40" fmla="*/ 0 h 14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297575" h="1477328" extrusionOk="0">
                <a:moveTo>
                  <a:pt x="0" y="0"/>
                </a:moveTo>
                <a:cubicBezTo>
                  <a:pt x="288531" y="-14388"/>
                  <a:pt x="487937" y="-14842"/>
                  <a:pt x="777539" y="0"/>
                </a:cubicBezTo>
                <a:cubicBezTo>
                  <a:pt x="1067141" y="14842"/>
                  <a:pt x="1260032" y="-36670"/>
                  <a:pt x="1555078" y="0"/>
                </a:cubicBezTo>
                <a:cubicBezTo>
                  <a:pt x="1850124" y="36670"/>
                  <a:pt x="2070582" y="-3935"/>
                  <a:pt x="2219641" y="0"/>
                </a:cubicBezTo>
                <a:cubicBezTo>
                  <a:pt x="2368700" y="3935"/>
                  <a:pt x="2780300" y="-42629"/>
                  <a:pt x="3110156" y="0"/>
                </a:cubicBezTo>
                <a:cubicBezTo>
                  <a:pt x="3440013" y="42629"/>
                  <a:pt x="3503178" y="12947"/>
                  <a:pt x="3774719" y="0"/>
                </a:cubicBezTo>
                <a:cubicBezTo>
                  <a:pt x="4046260" y="-12947"/>
                  <a:pt x="4201465" y="20358"/>
                  <a:pt x="4552258" y="0"/>
                </a:cubicBezTo>
                <a:cubicBezTo>
                  <a:pt x="4903051" y="-20358"/>
                  <a:pt x="4953923" y="18729"/>
                  <a:pt x="5103846" y="0"/>
                </a:cubicBezTo>
                <a:cubicBezTo>
                  <a:pt x="5253769" y="-18729"/>
                  <a:pt x="5525494" y="17260"/>
                  <a:pt x="5768409" y="0"/>
                </a:cubicBezTo>
                <a:cubicBezTo>
                  <a:pt x="6011324" y="-17260"/>
                  <a:pt x="6064846" y="-3640"/>
                  <a:pt x="6207021" y="0"/>
                </a:cubicBezTo>
                <a:cubicBezTo>
                  <a:pt x="6349196" y="3640"/>
                  <a:pt x="6799096" y="-27204"/>
                  <a:pt x="6984560" y="0"/>
                </a:cubicBezTo>
                <a:cubicBezTo>
                  <a:pt x="7170024" y="27204"/>
                  <a:pt x="7603832" y="24611"/>
                  <a:pt x="7875074" y="0"/>
                </a:cubicBezTo>
                <a:cubicBezTo>
                  <a:pt x="8146316" y="-24611"/>
                  <a:pt x="8510086" y="-22169"/>
                  <a:pt x="8765589" y="0"/>
                </a:cubicBezTo>
                <a:cubicBezTo>
                  <a:pt x="9021093" y="22169"/>
                  <a:pt x="8963855" y="13663"/>
                  <a:pt x="9091225" y="0"/>
                </a:cubicBezTo>
                <a:cubicBezTo>
                  <a:pt x="9218595" y="-13663"/>
                  <a:pt x="9379863" y="-8768"/>
                  <a:pt x="9642813" y="0"/>
                </a:cubicBezTo>
                <a:cubicBezTo>
                  <a:pt x="9905763" y="8768"/>
                  <a:pt x="9944713" y="5788"/>
                  <a:pt x="10194400" y="0"/>
                </a:cubicBezTo>
                <a:cubicBezTo>
                  <a:pt x="10444087" y="-5788"/>
                  <a:pt x="10786705" y="-9926"/>
                  <a:pt x="11297575" y="0"/>
                </a:cubicBezTo>
                <a:cubicBezTo>
                  <a:pt x="11285779" y="205893"/>
                  <a:pt x="11288161" y="327357"/>
                  <a:pt x="11297575" y="448123"/>
                </a:cubicBezTo>
                <a:cubicBezTo>
                  <a:pt x="11306989" y="568889"/>
                  <a:pt x="11323162" y="750165"/>
                  <a:pt x="11297575" y="970112"/>
                </a:cubicBezTo>
                <a:cubicBezTo>
                  <a:pt x="11271988" y="1190059"/>
                  <a:pt x="11321946" y="1226824"/>
                  <a:pt x="11297575" y="1477328"/>
                </a:cubicBezTo>
                <a:cubicBezTo>
                  <a:pt x="11123638" y="1479937"/>
                  <a:pt x="11044968" y="1464168"/>
                  <a:pt x="10858963" y="1477328"/>
                </a:cubicBezTo>
                <a:cubicBezTo>
                  <a:pt x="10672958" y="1490488"/>
                  <a:pt x="10544366" y="1472114"/>
                  <a:pt x="10307376" y="1477328"/>
                </a:cubicBezTo>
                <a:cubicBezTo>
                  <a:pt x="10070386" y="1482542"/>
                  <a:pt x="9924071" y="1494174"/>
                  <a:pt x="9755788" y="1477328"/>
                </a:cubicBezTo>
                <a:cubicBezTo>
                  <a:pt x="9587505" y="1460482"/>
                  <a:pt x="9206256" y="1478193"/>
                  <a:pt x="8978249" y="1477328"/>
                </a:cubicBezTo>
                <a:cubicBezTo>
                  <a:pt x="8750242" y="1476463"/>
                  <a:pt x="8745077" y="1489608"/>
                  <a:pt x="8652613" y="1477328"/>
                </a:cubicBezTo>
                <a:cubicBezTo>
                  <a:pt x="8560149" y="1465048"/>
                  <a:pt x="8323723" y="1496393"/>
                  <a:pt x="8214002" y="1477328"/>
                </a:cubicBezTo>
                <a:cubicBezTo>
                  <a:pt x="8104281" y="1458263"/>
                  <a:pt x="7751065" y="1439424"/>
                  <a:pt x="7436463" y="1477328"/>
                </a:cubicBezTo>
                <a:cubicBezTo>
                  <a:pt x="7121861" y="1515232"/>
                  <a:pt x="6940949" y="1503828"/>
                  <a:pt x="6771899" y="1477328"/>
                </a:cubicBezTo>
                <a:cubicBezTo>
                  <a:pt x="6602849" y="1450828"/>
                  <a:pt x="6270264" y="1474643"/>
                  <a:pt x="5881385" y="1477328"/>
                </a:cubicBezTo>
                <a:cubicBezTo>
                  <a:pt x="5492506" y="1480013"/>
                  <a:pt x="5460996" y="1461256"/>
                  <a:pt x="5103846" y="1477328"/>
                </a:cubicBezTo>
                <a:cubicBezTo>
                  <a:pt x="4746696" y="1493400"/>
                  <a:pt x="4800752" y="1498312"/>
                  <a:pt x="4665234" y="1477328"/>
                </a:cubicBezTo>
                <a:cubicBezTo>
                  <a:pt x="4529716" y="1456344"/>
                  <a:pt x="4379401" y="1465785"/>
                  <a:pt x="4113646" y="1477328"/>
                </a:cubicBezTo>
                <a:cubicBezTo>
                  <a:pt x="3847891" y="1488871"/>
                  <a:pt x="3877216" y="1487054"/>
                  <a:pt x="3788010" y="1477328"/>
                </a:cubicBezTo>
                <a:cubicBezTo>
                  <a:pt x="3698804" y="1467602"/>
                  <a:pt x="3415438" y="1462523"/>
                  <a:pt x="3123447" y="1477328"/>
                </a:cubicBezTo>
                <a:cubicBezTo>
                  <a:pt x="2831456" y="1492133"/>
                  <a:pt x="2688567" y="1505312"/>
                  <a:pt x="2458884" y="1477328"/>
                </a:cubicBezTo>
                <a:cubicBezTo>
                  <a:pt x="2229201" y="1449344"/>
                  <a:pt x="2008425" y="1451152"/>
                  <a:pt x="1568369" y="1477328"/>
                </a:cubicBezTo>
                <a:cubicBezTo>
                  <a:pt x="1128314" y="1503504"/>
                  <a:pt x="1324142" y="1480781"/>
                  <a:pt x="1129757" y="1477328"/>
                </a:cubicBezTo>
                <a:cubicBezTo>
                  <a:pt x="935372" y="1473875"/>
                  <a:pt x="290671" y="1452056"/>
                  <a:pt x="0" y="1477328"/>
                </a:cubicBezTo>
                <a:cubicBezTo>
                  <a:pt x="14908" y="1300643"/>
                  <a:pt x="-26015" y="1126465"/>
                  <a:pt x="0" y="955339"/>
                </a:cubicBezTo>
                <a:cubicBezTo>
                  <a:pt x="26015" y="784213"/>
                  <a:pt x="14402" y="637669"/>
                  <a:pt x="0" y="433350"/>
                </a:cubicBezTo>
                <a:cubicBezTo>
                  <a:pt x="-14402" y="229031"/>
                  <a:pt x="-1149" y="167452"/>
                  <a:pt x="0" y="0"/>
                </a:cubicBezTo>
                <a:close/>
              </a:path>
            </a:pathLst>
          </a:custGeom>
          <a:noFill/>
          <a:ln w="19050">
            <a:solidFill>
              <a:schemeClr val="tx1"/>
            </a:solidFill>
            <a:extLst>
              <a:ext uri="{C807C97D-BFC1-408E-A445-0C87EB9F89A2}">
                <ask:lineSketchStyleProps xmlns:ask="http://schemas.microsoft.com/office/drawing/2018/sketchyshapes" sd="1491144299">
                  <a:prstGeom prst="rect">
                    <a:avLst/>
                  </a:prstGeom>
                  <ask:type>
                    <ask:lineSketchFreehand/>
                  </ask:type>
                </ask:lineSketchStyleProps>
              </a:ext>
            </a:extLst>
          </a:ln>
        </p:spPr>
        <p:txBody>
          <a:bodyPr wrap="square">
            <a:spAutoFit/>
          </a:bodyPr>
          <a:lstStyle/>
          <a:p>
            <a:pPr marL="0" indent="0" algn="just">
              <a:buNone/>
            </a:pPr>
            <a:r>
              <a:rPr lang="es-ES" i="1" dirty="0">
                <a:solidFill>
                  <a:srgbClr val="FF0000"/>
                </a:solidFill>
              </a:rPr>
              <a:t>El ejemplo refleja cómo a través de las conversaciones con un colega, se va generando el análisis de las situaciones de clases y el profesor va reflexionado en torno a las razones de por qué la motivación en sus estudiantes decayó, lo nuevo que empezó a probar, cómo derribó su creencia que lo difícil reportaba motivación y luego comparte su principal aprendizaje: equilibrar la dificultad en los repertorios con el goce de “hacer música” y cómo el hablar con otro le ayuda a reflexionar</a:t>
            </a:r>
            <a:endParaRPr lang="es-CL" i="1" dirty="0">
              <a:solidFill>
                <a:srgbClr val="FF0000"/>
              </a:solidFill>
            </a:endParaRPr>
          </a:p>
        </p:txBody>
      </p:sp>
      <p:pic>
        <p:nvPicPr>
          <p:cNvPr id="6" name="Imagen 5" descr="Diagrama&#10;&#10;Descripción generada automáticamente">
            <a:extLst>
              <a:ext uri="{FF2B5EF4-FFF2-40B4-BE49-F238E27FC236}">
                <a16:creationId xmlns:a16="http://schemas.microsoft.com/office/drawing/2014/main" id="{4C8DA36D-E996-490F-9A3F-F8F40573CD4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602132" y="3715342"/>
            <a:ext cx="963147" cy="1029827"/>
          </a:xfrm>
          <a:prstGeom prst="rect">
            <a:avLst/>
          </a:prstGeom>
        </p:spPr>
      </p:pic>
    </p:spTree>
    <p:extLst>
      <p:ext uri="{BB962C8B-B14F-4D97-AF65-F5344CB8AC3E}">
        <p14:creationId xmlns:p14="http://schemas.microsoft.com/office/powerpoint/2010/main" val="526355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8343B6C-691C-4807-9332-C6ED1C10E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9137" y="720725"/>
            <a:ext cx="8449707"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uadroTexto 1">
            <a:extLst>
              <a:ext uri="{FF2B5EF4-FFF2-40B4-BE49-F238E27FC236}">
                <a16:creationId xmlns:a16="http://schemas.microsoft.com/office/drawing/2014/main" id="{882BA559-764A-4212-90F5-D39D5D5D2C3C}"/>
              </a:ext>
            </a:extLst>
          </p:cNvPr>
          <p:cNvSpPr txBox="1">
            <a:spLocks noChangeArrowheads="1"/>
          </p:cNvSpPr>
          <p:nvPr/>
        </p:nvSpPr>
        <p:spPr bwMode="auto">
          <a:xfrm>
            <a:off x="2321439" y="255885"/>
            <a:ext cx="85852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L" sz="2400" dirty="0"/>
              <a:t>Retomando el esquema  del proceso de evaluación clase a clase  *  </a:t>
            </a:r>
            <a:endParaRPr lang="es-CL" altLang="es-CL" sz="2400" dirty="0"/>
          </a:p>
        </p:txBody>
      </p:sp>
      <p:sp>
        <p:nvSpPr>
          <p:cNvPr id="6" name="CuadroTexto 3">
            <a:extLst>
              <a:ext uri="{FF2B5EF4-FFF2-40B4-BE49-F238E27FC236}">
                <a16:creationId xmlns:a16="http://schemas.microsoft.com/office/drawing/2014/main" id="{5ADD3804-09DE-46E9-8F1D-00C8BD97C085}"/>
              </a:ext>
            </a:extLst>
          </p:cNvPr>
          <p:cNvSpPr txBox="1">
            <a:spLocks noChangeArrowheads="1"/>
          </p:cNvSpPr>
          <p:nvPr/>
        </p:nvSpPr>
        <p:spPr bwMode="auto">
          <a:xfrm>
            <a:off x="452437" y="6237288"/>
            <a:ext cx="11387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s-ES" altLang="es-CL" sz="1400" b="1" i="1" dirty="0">
                <a:solidFill>
                  <a:srgbClr val="333333"/>
                </a:solidFill>
                <a:latin typeface="BrandonGrotesque-Regular"/>
              </a:rPr>
              <a:t>* “Guía de Uso: Evaluación Formativa Evaluando clase a clase para mejorar el aprendizaje” de la Agencia de Calidad de la Educación (2017)</a:t>
            </a:r>
            <a:endParaRPr lang="es-CL" altLang="es-CL" sz="1400" b="1" i="1" dirty="0"/>
          </a:p>
        </p:txBody>
      </p:sp>
    </p:spTree>
    <p:extLst>
      <p:ext uri="{BB962C8B-B14F-4D97-AF65-F5344CB8AC3E}">
        <p14:creationId xmlns:p14="http://schemas.microsoft.com/office/powerpoint/2010/main" val="35644283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5359</Words>
  <Application>Microsoft Office PowerPoint</Application>
  <PresentationFormat>Panorámica</PresentationFormat>
  <Paragraphs>279</Paragraphs>
  <Slides>35</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35</vt:i4>
      </vt:variant>
    </vt:vector>
  </HeadingPairs>
  <TitlesOfParts>
    <vt:vector size="42" baseType="lpstr">
      <vt:lpstr>Arial</vt:lpstr>
      <vt:lpstr>BrandonGrotesque-Regular</vt:lpstr>
      <vt:lpstr>Calibri</vt:lpstr>
      <vt:lpstr>Calibri Light</vt:lpstr>
      <vt:lpstr>Mistral</vt:lpstr>
      <vt:lpstr>Wingdings 2</vt:lpstr>
      <vt:lpstr>Tema de Office</vt:lpstr>
      <vt:lpstr>REFLEXIÓN PEDAGÓGICA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REFLEXIÓN FRENTE AL DESARROLLO DE LA CLASE</vt:lpstr>
      <vt:lpstr>EJEMPLO</vt:lpstr>
      <vt:lpstr>¿Qué le falta a esta reflexión?,  ¿lograron los alumnos expandir su vocabulario? </vt:lpstr>
      <vt:lpstr>OTRO EJEMPLO</vt:lpstr>
      <vt:lpstr>Presentación de PowerPoint</vt:lpstr>
      <vt:lpstr>OTRO EJEMPLO</vt:lpstr>
      <vt:lpstr>Presentación de PowerPoint</vt:lpstr>
      <vt:lpstr>Ejemplo: Hallazgo arqueológico Técnico-Profesional </vt:lpstr>
      <vt:lpstr>Presentación de PowerPoint</vt:lpstr>
      <vt:lpstr>Analicemos el ejemplo  </vt:lpstr>
      <vt:lpstr>Presentación de PowerPoint</vt:lpstr>
      <vt:lpstr>Presentación de PowerPoint</vt:lpstr>
      <vt:lpstr>TRABAJO COLABORATIVO</vt:lpstr>
      <vt:lpstr>Qué es el trabajo colaborativo y cómo dar cuenta de ese ámbito de mi quehacer profesional? </vt:lpstr>
      <vt:lpstr>Presentación de PowerPoint</vt:lpstr>
      <vt:lpstr>Ejemplo de texto reflexivo:  “El taller de música”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REFLEXIÓN PEDAGÓGICA</dc:title>
  <dc:creator>Maria del Pilar</dc:creator>
  <cp:lastModifiedBy>Maria del Pilar</cp:lastModifiedBy>
  <cp:revision>2</cp:revision>
  <dcterms:created xsi:type="dcterms:W3CDTF">2020-12-27T23:46:51Z</dcterms:created>
  <dcterms:modified xsi:type="dcterms:W3CDTF">2020-12-28T00:02:46Z</dcterms:modified>
</cp:coreProperties>
</file>