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70" r:id="rId4"/>
    <p:sldId id="279" r:id="rId5"/>
    <p:sldId id="285" r:id="rId6"/>
    <p:sldId id="286" r:id="rId7"/>
    <p:sldId id="301" r:id="rId8"/>
    <p:sldId id="298" r:id="rId9"/>
    <p:sldId id="287" r:id="rId10"/>
    <p:sldId id="289" r:id="rId11"/>
    <p:sldId id="288" r:id="rId12"/>
    <p:sldId id="302" r:id="rId13"/>
    <p:sldId id="290" r:id="rId14"/>
    <p:sldId id="291" r:id="rId15"/>
    <p:sldId id="292" r:id="rId16"/>
    <p:sldId id="293" r:id="rId17"/>
    <p:sldId id="294" r:id="rId18"/>
    <p:sldId id="295" r:id="rId19"/>
    <p:sldId id="306" r:id="rId20"/>
    <p:sldId id="303" r:id="rId21"/>
    <p:sldId id="305" r:id="rId22"/>
    <p:sldId id="276" r:id="rId23"/>
    <p:sldId id="277" r:id="rId24"/>
    <p:sldId id="307" r:id="rId25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9C34"/>
    <a:srgbClr val="CD7319"/>
    <a:srgbClr val="E48322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660"/>
  </p:normalViewPr>
  <p:slideViewPr>
    <p:cSldViewPr>
      <p:cViewPr>
        <p:scale>
          <a:sx n="98" d="100"/>
          <a:sy n="98" d="100"/>
        </p:scale>
        <p:origin x="1032" y="-29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6EE7A1-FEC6-46B1-A346-60D7D414F15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s-CL"/>
        </a:p>
      </dgm:t>
    </dgm:pt>
    <dgm:pt modelId="{89D78FDE-3240-4241-A411-E3F4E468AE88}">
      <dgm:prSet phldrT="[Texto]" custT="1"/>
      <dgm:spPr/>
      <dgm:t>
        <a:bodyPr/>
        <a:lstStyle/>
        <a:p>
          <a:pPr>
            <a:lnSpc>
              <a:spcPct val="100000"/>
            </a:lnSpc>
          </a:pPr>
          <a:r>
            <a:rPr lang="es-CL" sz="1800" b="1" dirty="0"/>
            <a:t>PAUTA DE CORRECCIÓN</a:t>
          </a:r>
          <a:r>
            <a:rPr lang="es-CL" sz="1800" dirty="0"/>
            <a:t>: emitir juicios respecto de tareas de ejecución estructuradas: ej. respuestas a preguntas abiertas, ensayos escritos, etc.</a:t>
          </a:r>
        </a:p>
      </dgm:t>
    </dgm:pt>
    <dgm:pt modelId="{BAA99072-2D81-4D76-BD71-EA5FC187040F}" type="parTrans" cxnId="{49F49D1F-811E-4CB3-B465-20DCE015D42A}">
      <dgm:prSet/>
      <dgm:spPr/>
      <dgm:t>
        <a:bodyPr/>
        <a:lstStyle/>
        <a:p>
          <a:endParaRPr lang="es-CL" sz="1800"/>
        </a:p>
      </dgm:t>
    </dgm:pt>
    <dgm:pt modelId="{A5218336-14CC-4319-873C-50C48BA5B1C5}" type="sibTrans" cxnId="{49F49D1F-811E-4CB3-B465-20DCE015D42A}">
      <dgm:prSet/>
      <dgm:spPr/>
      <dgm:t>
        <a:bodyPr/>
        <a:lstStyle/>
        <a:p>
          <a:pPr>
            <a:lnSpc>
              <a:spcPct val="100000"/>
            </a:lnSpc>
          </a:pPr>
          <a:endParaRPr lang="es-CL" sz="1800"/>
        </a:p>
      </dgm:t>
    </dgm:pt>
    <dgm:pt modelId="{6D4842B3-540A-4ED3-B47A-9619B1536675}">
      <dgm:prSet phldrT="[Texto]" custT="1"/>
      <dgm:spPr/>
      <dgm:t>
        <a:bodyPr/>
        <a:lstStyle/>
        <a:p>
          <a:pPr>
            <a:lnSpc>
              <a:spcPct val="100000"/>
            </a:lnSpc>
          </a:pPr>
          <a:r>
            <a:rPr lang="es-CL" sz="1800" b="1" dirty="0"/>
            <a:t>HERRAMIENTA PARA LA EVALUACIÓN  DE TAREAS AUTÉNTICAS: </a:t>
          </a:r>
          <a:r>
            <a:rPr lang="es-CL" sz="1800" dirty="0"/>
            <a:t>emitir juicios sobre situaciones naturales que permiten apreciar las dimensiones evaluadas, pero que han surgido de manera independiente a la evaluación planificada.</a:t>
          </a:r>
        </a:p>
      </dgm:t>
    </dgm:pt>
    <dgm:pt modelId="{B02F2FF1-E9C8-485F-AEDF-6A4108CC9CEE}" type="parTrans" cxnId="{0958957C-71A7-41A1-8C61-336C065411B2}">
      <dgm:prSet/>
      <dgm:spPr/>
      <dgm:t>
        <a:bodyPr/>
        <a:lstStyle/>
        <a:p>
          <a:endParaRPr lang="es-CL" sz="1800"/>
        </a:p>
      </dgm:t>
    </dgm:pt>
    <dgm:pt modelId="{B6A10FE9-7DA8-451B-A271-2997BEF12102}" type="sibTrans" cxnId="{0958957C-71A7-41A1-8C61-336C065411B2}">
      <dgm:prSet/>
      <dgm:spPr/>
      <dgm:t>
        <a:bodyPr/>
        <a:lstStyle/>
        <a:p>
          <a:endParaRPr lang="es-CL" sz="1800"/>
        </a:p>
      </dgm:t>
    </dgm:pt>
    <dgm:pt modelId="{E0A46D0B-478B-4803-8678-517414778BB1}" type="pres">
      <dgm:prSet presAssocID="{436EE7A1-FEC6-46B1-A346-60D7D414F15C}" presName="root" presStyleCnt="0">
        <dgm:presLayoutVars>
          <dgm:dir/>
          <dgm:resizeHandles val="exact"/>
        </dgm:presLayoutVars>
      </dgm:prSet>
      <dgm:spPr/>
    </dgm:pt>
    <dgm:pt modelId="{11B4D2F1-71DA-4DCA-A376-E765EAB14FC3}" type="pres">
      <dgm:prSet presAssocID="{89D78FDE-3240-4241-A411-E3F4E468AE88}" presName="compNode" presStyleCnt="0"/>
      <dgm:spPr/>
    </dgm:pt>
    <dgm:pt modelId="{DC7F7649-0CE8-469F-A425-4A5F8EBB7347}" type="pres">
      <dgm:prSet presAssocID="{89D78FDE-3240-4241-A411-E3F4E468AE88}" presName="bgRect" presStyleLbl="bgShp" presStyleIdx="0" presStyleCnt="2"/>
      <dgm:spPr/>
    </dgm:pt>
    <dgm:pt modelId="{91A130C2-E489-414B-BF08-567FA9CF9CC7}" type="pres">
      <dgm:prSet presAssocID="{89D78FDE-3240-4241-A411-E3F4E468AE8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1215C0E2-D453-444F-9D6E-536831BDFBB9}" type="pres">
      <dgm:prSet presAssocID="{89D78FDE-3240-4241-A411-E3F4E468AE88}" presName="spaceRect" presStyleCnt="0"/>
      <dgm:spPr/>
    </dgm:pt>
    <dgm:pt modelId="{21BFA716-8D90-46E4-82B3-383FA475A246}" type="pres">
      <dgm:prSet presAssocID="{89D78FDE-3240-4241-A411-E3F4E468AE88}" presName="parTx" presStyleLbl="revTx" presStyleIdx="0" presStyleCnt="2">
        <dgm:presLayoutVars>
          <dgm:chMax val="0"/>
          <dgm:chPref val="0"/>
        </dgm:presLayoutVars>
      </dgm:prSet>
      <dgm:spPr/>
    </dgm:pt>
    <dgm:pt modelId="{CC59F7A2-0A69-47D2-9A12-A6A843FB1546}" type="pres">
      <dgm:prSet presAssocID="{A5218336-14CC-4319-873C-50C48BA5B1C5}" presName="sibTrans" presStyleCnt="0"/>
      <dgm:spPr/>
    </dgm:pt>
    <dgm:pt modelId="{870A937E-5143-4873-9FBA-1A0D537CB9A2}" type="pres">
      <dgm:prSet presAssocID="{6D4842B3-540A-4ED3-B47A-9619B1536675}" presName="compNode" presStyleCnt="0"/>
      <dgm:spPr/>
    </dgm:pt>
    <dgm:pt modelId="{3527072C-202E-4221-8191-04D64A3BBC63}" type="pres">
      <dgm:prSet presAssocID="{6D4842B3-540A-4ED3-B47A-9619B1536675}" presName="bgRect" presStyleLbl="bgShp" presStyleIdx="1" presStyleCnt="2"/>
      <dgm:spPr/>
    </dgm:pt>
    <dgm:pt modelId="{18293A91-37EE-423F-A91D-138CFF8BFDBA}" type="pres">
      <dgm:prSet presAssocID="{6D4842B3-540A-4ED3-B47A-9619B153667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CB6038AC-DBF2-4AB8-A00D-112386FDEA7F}" type="pres">
      <dgm:prSet presAssocID="{6D4842B3-540A-4ED3-B47A-9619B1536675}" presName="spaceRect" presStyleCnt="0"/>
      <dgm:spPr/>
    </dgm:pt>
    <dgm:pt modelId="{10E17D46-8E67-4E94-9B85-64D869794A66}" type="pres">
      <dgm:prSet presAssocID="{6D4842B3-540A-4ED3-B47A-9619B1536675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BA9A2A0E-09E5-4183-8DE8-E9EFDC302000}" type="presOf" srcId="{6D4842B3-540A-4ED3-B47A-9619B1536675}" destId="{10E17D46-8E67-4E94-9B85-64D869794A66}" srcOrd="0" destOrd="0" presId="urn:microsoft.com/office/officeart/2018/2/layout/IconVerticalSolidList"/>
    <dgm:cxn modelId="{49F49D1F-811E-4CB3-B465-20DCE015D42A}" srcId="{436EE7A1-FEC6-46B1-A346-60D7D414F15C}" destId="{89D78FDE-3240-4241-A411-E3F4E468AE88}" srcOrd="0" destOrd="0" parTransId="{BAA99072-2D81-4D76-BD71-EA5FC187040F}" sibTransId="{A5218336-14CC-4319-873C-50C48BA5B1C5}"/>
    <dgm:cxn modelId="{0958957C-71A7-41A1-8C61-336C065411B2}" srcId="{436EE7A1-FEC6-46B1-A346-60D7D414F15C}" destId="{6D4842B3-540A-4ED3-B47A-9619B1536675}" srcOrd="1" destOrd="0" parTransId="{B02F2FF1-E9C8-485F-AEDF-6A4108CC9CEE}" sibTransId="{B6A10FE9-7DA8-451B-A271-2997BEF12102}"/>
    <dgm:cxn modelId="{239A50ED-790E-4041-AF05-28D12C800A8E}" type="presOf" srcId="{436EE7A1-FEC6-46B1-A346-60D7D414F15C}" destId="{E0A46D0B-478B-4803-8678-517414778BB1}" srcOrd="0" destOrd="0" presId="urn:microsoft.com/office/officeart/2018/2/layout/IconVerticalSolidList"/>
    <dgm:cxn modelId="{3B47D9ED-8178-4C21-BF2F-8C6D079B42DF}" type="presOf" srcId="{89D78FDE-3240-4241-A411-E3F4E468AE88}" destId="{21BFA716-8D90-46E4-82B3-383FA475A246}" srcOrd="0" destOrd="0" presId="urn:microsoft.com/office/officeart/2018/2/layout/IconVerticalSolidList"/>
    <dgm:cxn modelId="{EA889D8F-7F3F-4889-814F-0A4E25612999}" type="presParOf" srcId="{E0A46D0B-478B-4803-8678-517414778BB1}" destId="{11B4D2F1-71DA-4DCA-A376-E765EAB14FC3}" srcOrd="0" destOrd="0" presId="urn:microsoft.com/office/officeart/2018/2/layout/IconVerticalSolidList"/>
    <dgm:cxn modelId="{1B2E0E1F-4918-4F1F-A707-6F758F254F4A}" type="presParOf" srcId="{11B4D2F1-71DA-4DCA-A376-E765EAB14FC3}" destId="{DC7F7649-0CE8-469F-A425-4A5F8EBB7347}" srcOrd="0" destOrd="0" presId="urn:microsoft.com/office/officeart/2018/2/layout/IconVerticalSolidList"/>
    <dgm:cxn modelId="{34C477AB-67B9-46C5-82A5-2C4315BF297A}" type="presParOf" srcId="{11B4D2F1-71DA-4DCA-A376-E765EAB14FC3}" destId="{91A130C2-E489-414B-BF08-567FA9CF9CC7}" srcOrd="1" destOrd="0" presId="urn:microsoft.com/office/officeart/2018/2/layout/IconVerticalSolidList"/>
    <dgm:cxn modelId="{D57A1700-70CB-4FEC-AA74-3E59EE051955}" type="presParOf" srcId="{11B4D2F1-71DA-4DCA-A376-E765EAB14FC3}" destId="{1215C0E2-D453-444F-9D6E-536831BDFBB9}" srcOrd="2" destOrd="0" presId="urn:microsoft.com/office/officeart/2018/2/layout/IconVerticalSolidList"/>
    <dgm:cxn modelId="{78161F25-55CE-41A9-897F-24E84CF2B34F}" type="presParOf" srcId="{11B4D2F1-71DA-4DCA-A376-E765EAB14FC3}" destId="{21BFA716-8D90-46E4-82B3-383FA475A246}" srcOrd="3" destOrd="0" presId="urn:microsoft.com/office/officeart/2018/2/layout/IconVerticalSolidList"/>
    <dgm:cxn modelId="{148BC323-4F7C-475C-A339-5616ACD94BC0}" type="presParOf" srcId="{E0A46D0B-478B-4803-8678-517414778BB1}" destId="{CC59F7A2-0A69-47D2-9A12-A6A843FB1546}" srcOrd="1" destOrd="0" presId="urn:microsoft.com/office/officeart/2018/2/layout/IconVerticalSolidList"/>
    <dgm:cxn modelId="{35EEC7A9-CA4B-42D4-A633-5AAA4F8B8030}" type="presParOf" srcId="{E0A46D0B-478B-4803-8678-517414778BB1}" destId="{870A937E-5143-4873-9FBA-1A0D537CB9A2}" srcOrd="2" destOrd="0" presId="urn:microsoft.com/office/officeart/2018/2/layout/IconVerticalSolidList"/>
    <dgm:cxn modelId="{87752E89-6B1B-4D1D-85BE-C6BB05ECDB4E}" type="presParOf" srcId="{870A937E-5143-4873-9FBA-1A0D537CB9A2}" destId="{3527072C-202E-4221-8191-04D64A3BBC63}" srcOrd="0" destOrd="0" presId="urn:microsoft.com/office/officeart/2018/2/layout/IconVerticalSolidList"/>
    <dgm:cxn modelId="{FE3EAB12-D97B-4713-AF8F-B76BD83A2797}" type="presParOf" srcId="{870A937E-5143-4873-9FBA-1A0D537CB9A2}" destId="{18293A91-37EE-423F-A91D-138CFF8BFDBA}" srcOrd="1" destOrd="0" presId="urn:microsoft.com/office/officeart/2018/2/layout/IconVerticalSolidList"/>
    <dgm:cxn modelId="{73516743-B764-4180-A1C8-D38B1DC9DE8B}" type="presParOf" srcId="{870A937E-5143-4873-9FBA-1A0D537CB9A2}" destId="{CB6038AC-DBF2-4AB8-A00D-112386FDEA7F}" srcOrd="2" destOrd="0" presId="urn:microsoft.com/office/officeart/2018/2/layout/IconVerticalSolidList"/>
    <dgm:cxn modelId="{252EC60C-2428-42CF-999E-DE5540DD033A}" type="presParOf" srcId="{870A937E-5143-4873-9FBA-1A0D537CB9A2}" destId="{10E17D46-8E67-4E94-9B85-64D869794A6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80D170-9912-4EE8-A6FF-94A67EC3F750}" type="doc">
      <dgm:prSet loTypeId="urn:microsoft.com/office/officeart/2005/8/layout/radial6" loCatId="cycle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s-CL"/>
        </a:p>
      </dgm:t>
    </dgm:pt>
    <dgm:pt modelId="{0E039F03-ACDA-4989-A24C-E3D7CCBC76F5}">
      <dgm:prSet phldrT="[Texto]"/>
      <dgm:spPr/>
      <dgm:t>
        <a:bodyPr/>
        <a:lstStyle/>
        <a:p>
          <a:endParaRPr lang="es-CL" dirty="0"/>
        </a:p>
      </dgm:t>
    </dgm:pt>
    <dgm:pt modelId="{1E701FC4-B813-4B87-AB04-8927FD6D9831}" type="parTrans" cxnId="{15CC49C5-BB3D-4CBD-B57E-8E1FF22714E1}">
      <dgm:prSet/>
      <dgm:spPr/>
      <dgm:t>
        <a:bodyPr/>
        <a:lstStyle/>
        <a:p>
          <a:endParaRPr lang="es-CL"/>
        </a:p>
      </dgm:t>
    </dgm:pt>
    <dgm:pt modelId="{467C41F8-2663-4CE5-A50E-B80582A9CFB0}" type="sibTrans" cxnId="{15CC49C5-BB3D-4CBD-B57E-8E1FF22714E1}">
      <dgm:prSet/>
      <dgm:spPr/>
      <dgm:t>
        <a:bodyPr/>
        <a:lstStyle/>
        <a:p>
          <a:endParaRPr lang="es-CL"/>
        </a:p>
      </dgm:t>
    </dgm:pt>
    <dgm:pt modelId="{D65C162F-96AA-4729-92B7-27BAEDFF9B98}">
      <dgm:prSet phldrT="[Texto]" custT="1"/>
      <dgm:spPr/>
      <dgm:t>
        <a:bodyPr/>
        <a:lstStyle/>
        <a:p>
          <a:r>
            <a:rPr lang="es-ES" sz="1200" dirty="0"/>
            <a:t>¿A qué se asignará valor pedagógico? ¿Al producto? ¿A sus elementos? ¿A ambos? </a:t>
          </a:r>
          <a:endParaRPr lang="es-CL" sz="1200" dirty="0"/>
        </a:p>
      </dgm:t>
    </dgm:pt>
    <dgm:pt modelId="{1B211D3E-0C70-4086-9BDE-159B84EEAF0D}" type="parTrans" cxnId="{AA448B14-4DC5-4322-87E9-7FFBCC7DF223}">
      <dgm:prSet/>
      <dgm:spPr/>
      <dgm:t>
        <a:bodyPr/>
        <a:lstStyle/>
        <a:p>
          <a:endParaRPr lang="es-CL"/>
        </a:p>
      </dgm:t>
    </dgm:pt>
    <dgm:pt modelId="{672A6063-FD79-4503-9DD1-059CC332A6BC}" type="sibTrans" cxnId="{AA448B14-4DC5-4322-87E9-7FFBCC7DF223}">
      <dgm:prSet/>
      <dgm:spPr/>
      <dgm:t>
        <a:bodyPr/>
        <a:lstStyle/>
        <a:p>
          <a:endParaRPr lang="es-CL"/>
        </a:p>
      </dgm:t>
    </dgm:pt>
    <dgm:pt modelId="{4E8AAD70-A7C3-4A66-86BB-42C019CEF293}">
      <dgm:prSet phldrT="[Texto]" custT="1"/>
      <dgm:spPr/>
      <dgm:t>
        <a:bodyPr/>
        <a:lstStyle/>
        <a:p>
          <a:r>
            <a:rPr lang="es-CL" sz="1200" dirty="0"/>
            <a:t>La rúbrica holística es</a:t>
          </a:r>
          <a:r>
            <a:rPr lang="es-ES_tradnl" sz="1200" dirty="0"/>
            <a:t> </a:t>
          </a:r>
          <a:r>
            <a:rPr lang="es-ES" sz="1200" dirty="0"/>
            <a:t>indicada cuando se espera recibir un resultado final único. </a:t>
          </a:r>
          <a:endParaRPr lang="es-CL" sz="1200" dirty="0"/>
        </a:p>
      </dgm:t>
    </dgm:pt>
    <dgm:pt modelId="{FA035209-5C3A-43D2-945D-A3EAE961A2E9}" type="parTrans" cxnId="{1BDD7B97-1D10-48C8-9A75-3090CAEA64A8}">
      <dgm:prSet/>
      <dgm:spPr/>
      <dgm:t>
        <a:bodyPr/>
        <a:lstStyle/>
        <a:p>
          <a:endParaRPr lang="es-CL"/>
        </a:p>
      </dgm:t>
    </dgm:pt>
    <dgm:pt modelId="{E005C03D-5193-4DEE-B6E0-9DFC319A344E}" type="sibTrans" cxnId="{1BDD7B97-1D10-48C8-9A75-3090CAEA64A8}">
      <dgm:prSet/>
      <dgm:spPr/>
      <dgm:t>
        <a:bodyPr/>
        <a:lstStyle/>
        <a:p>
          <a:endParaRPr lang="es-CL"/>
        </a:p>
      </dgm:t>
    </dgm:pt>
    <dgm:pt modelId="{1323A62C-26D8-45DC-852A-7A3FBAF4EB45}">
      <dgm:prSet phldrT="[Texto]" custT="1"/>
      <dgm:spPr/>
      <dgm:t>
        <a:bodyPr/>
        <a:lstStyle/>
        <a:p>
          <a:r>
            <a:rPr lang="es-CL" sz="1200" dirty="0"/>
            <a:t>La rúbrica analítica es </a:t>
          </a:r>
          <a:r>
            <a:rPr lang="es-ES" sz="1200" dirty="0"/>
            <a:t>de mayor utilidad  para tomar acciones a partir de los resultados. (remediales)</a:t>
          </a:r>
          <a:endParaRPr lang="es-CL" sz="1200" dirty="0"/>
        </a:p>
      </dgm:t>
    </dgm:pt>
    <dgm:pt modelId="{93CA03D1-E5D1-4034-BBD2-AD326061589D}" type="parTrans" cxnId="{D991F967-379E-42FC-B3DE-79DB1C1ABBF8}">
      <dgm:prSet/>
      <dgm:spPr/>
      <dgm:t>
        <a:bodyPr/>
        <a:lstStyle/>
        <a:p>
          <a:endParaRPr lang="es-CL"/>
        </a:p>
      </dgm:t>
    </dgm:pt>
    <dgm:pt modelId="{3035D7A3-6B09-4824-9341-C554D06B7A2F}" type="sibTrans" cxnId="{D991F967-379E-42FC-B3DE-79DB1C1ABBF8}">
      <dgm:prSet/>
      <dgm:spPr/>
      <dgm:t>
        <a:bodyPr/>
        <a:lstStyle/>
        <a:p>
          <a:endParaRPr lang="es-CL"/>
        </a:p>
      </dgm:t>
    </dgm:pt>
    <dgm:pt modelId="{BFE8F758-C4F9-4458-ACD9-AB50D6654FBF}">
      <dgm:prSet phldrT="[Texto]" custT="1"/>
      <dgm:spPr/>
      <dgm:t>
        <a:bodyPr/>
        <a:lstStyle/>
        <a:p>
          <a:r>
            <a:rPr lang="es-ES" sz="1200" dirty="0"/>
            <a:t>El criterio para escoger la rúbrica debe asociarse al objetivo que perseguimos con nuestros estudiantes.</a:t>
          </a:r>
          <a:endParaRPr lang="es-CL" sz="1200" dirty="0"/>
        </a:p>
      </dgm:t>
    </dgm:pt>
    <dgm:pt modelId="{07578FAB-7505-4713-BB09-11607ECA414C}" type="parTrans" cxnId="{6DA79E0D-AA0C-478E-A672-22A045CAF903}">
      <dgm:prSet/>
      <dgm:spPr/>
      <dgm:t>
        <a:bodyPr/>
        <a:lstStyle/>
        <a:p>
          <a:endParaRPr lang="es-CL"/>
        </a:p>
      </dgm:t>
    </dgm:pt>
    <dgm:pt modelId="{2848A253-F9BF-4272-925D-A968BE62F9E6}" type="sibTrans" cxnId="{6DA79E0D-AA0C-478E-A672-22A045CAF903}">
      <dgm:prSet/>
      <dgm:spPr/>
      <dgm:t>
        <a:bodyPr/>
        <a:lstStyle/>
        <a:p>
          <a:endParaRPr lang="es-CL"/>
        </a:p>
      </dgm:t>
    </dgm:pt>
    <dgm:pt modelId="{045E790D-F8C2-41C4-8EC6-701AFD955150}">
      <dgm:prSet phldrT="[Texto]" custT="1"/>
      <dgm:spPr/>
      <dgm:t>
        <a:bodyPr/>
        <a:lstStyle/>
        <a:p>
          <a:r>
            <a:rPr lang="es-ES" sz="1200" dirty="0"/>
            <a:t>Ajustar y ganar consistencia en la elaboración de las rúbricas.</a:t>
          </a:r>
          <a:endParaRPr lang="es-CL" sz="1200" dirty="0"/>
        </a:p>
      </dgm:t>
    </dgm:pt>
    <dgm:pt modelId="{BA4A9495-D470-41A5-B9DF-F1A45A6BBA15}" type="parTrans" cxnId="{A896AB2D-0014-4278-9743-F2CB421CF43F}">
      <dgm:prSet/>
      <dgm:spPr/>
      <dgm:t>
        <a:bodyPr/>
        <a:lstStyle/>
        <a:p>
          <a:endParaRPr lang="es-CL"/>
        </a:p>
      </dgm:t>
    </dgm:pt>
    <dgm:pt modelId="{4CC74C0A-8DC7-4D3B-8C83-0DF7C2289A93}" type="sibTrans" cxnId="{A896AB2D-0014-4278-9743-F2CB421CF43F}">
      <dgm:prSet/>
      <dgm:spPr/>
      <dgm:t>
        <a:bodyPr/>
        <a:lstStyle/>
        <a:p>
          <a:endParaRPr lang="es-CL"/>
        </a:p>
      </dgm:t>
    </dgm:pt>
    <dgm:pt modelId="{DE11C50D-37F1-40F6-AB98-98F2EBB75CF1}">
      <dgm:prSet phldrT="[Texto]" custT="1"/>
      <dgm:spPr/>
      <dgm:t>
        <a:bodyPr/>
        <a:lstStyle/>
        <a:p>
          <a:r>
            <a:rPr lang="es-ES" sz="1200" dirty="0"/>
            <a:t>La descripción de los niveles de logro siempre debe tener como referente lo que demanda el marco curricular</a:t>
          </a:r>
          <a:r>
            <a:rPr lang="es-ES" sz="600" dirty="0"/>
            <a:t>. </a:t>
          </a:r>
          <a:endParaRPr lang="es-CL" sz="600" dirty="0"/>
        </a:p>
      </dgm:t>
    </dgm:pt>
    <dgm:pt modelId="{5D696D85-BE3B-4262-B6CE-7B0CB26EA709}" type="parTrans" cxnId="{CC2845EF-2EB5-4D49-AAD8-802335DDF310}">
      <dgm:prSet/>
      <dgm:spPr/>
      <dgm:t>
        <a:bodyPr/>
        <a:lstStyle/>
        <a:p>
          <a:endParaRPr lang="es-CL"/>
        </a:p>
      </dgm:t>
    </dgm:pt>
    <dgm:pt modelId="{B13C5399-BBD9-4E31-9A9A-F2469D41C4E3}" type="sibTrans" cxnId="{CC2845EF-2EB5-4D49-AAD8-802335DDF310}">
      <dgm:prSet/>
      <dgm:spPr/>
      <dgm:t>
        <a:bodyPr/>
        <a:lstStyle/>
        <a:p>
          <a:endParaRPr lang="es-CL"/>
        </a:p>
      </dgm:t>
    </dgm:pt>
    <dgm:pt modelId="{94153B68-738E-497F-BA4A-48E24B4FAB21}" type="pres">
      <dgm:prSet presAssocID="{F180D170-9912-4EE8-A6FF-94A67EC3F75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081D57A-ABAE-4242-9EF6-15F2F55D9676}" type="pres">
      <dgm:prSet presAssocID="{0E039F03-ACDA-4989-A24C-E3D7CCBC76F5}" presName="centerShape" presStyleLbl="node0" presStyleIdx="0" presStyleCnt="1"/>
      <dgm:spPr/>
    </dgm:pt>
    <dgm:pt modelId="{DE500443-6F56-4B21-8AFC-F7D202CE7471}" type="pres">
      <dgm:prSet presAssocID="{D65C162F-96AA-4729-92B7-27BAEDFF9B98}" presName="node" presStyleLbl="node1" presStyleIdx="0" presStyleCnt="6" custScaleX="155824">
        <dgm:presLayoutVars>
          <dgm:bulletEnabled val="1"/>
        </dgm:presLayoutVars>
      </dgm:prSet>
      <dgm:spPr/>
    </dgm:pt>
    <dgm:pt modelId="{5DA470F3-FD10-4604-A4DA-9EDC9C6BEA26}" type="pres">
      <dgm:prSet presAssocID="{D65C162F-96AA-4729-92B7-27BAEDFF9B98}" presName="dummy" presStyleCnt="0"/>
      <dgm:spPr/>
    </dgm:pt>
    <dgm:pt modelId="{3D83CE01-5455-476B-A8E5-0A518EFDDD0B}" type="pres">
      <dgm:prSet presAssocID="{672A6063-FD79-4503-9DD1-059CC332A6BC}" presName="sibTrans" presStyleLbl="sibTrans2D1" presStyleIdx="0" presStyleCnt="6"/>
      <dgm:spPr/>
    </dgm:pt>
    <dgm:pt modelId="{C55C25CA-6B18-4B39-9927-9E2542E8844E}" type="pres">
      <dgm:prSet presAssocID="{4E8AAD70-A7C3-4A66-86BB-42C019CEF293}" presName="node" presStyleLbl="node1" presStyleIdx="1" presStyleCnt="6" custScaleX="167291">
        <dgm:presLayoutVars>
          <dgm:bulletEnabled val="1"/>
        </dgm:presLayoutVars>
      </dgm:prSet>
      <dgm:spPr/>
    </dgm:pt>
    <dgm:pt modelId="{9720571F-1258-4659-B0FE-0AAFEBFF6AA5}" type="pres">
      <dgm:prSet presAssocID="{4E8AAD70-A7C3-4A66-86BB-42C019CEF293}" presName="dummy" presStyleCnt="0"/>
      <dgm:spPr/>
    </dgm:pt>
    <dgm:pt modelId="{BF4E2B17-6052-4A4C-8682-1577A6F23783}" type="pres">
      <dgm:prSet presAssocID="{E005C03D-5193-4DEE-B6E0-9DFC319A344E}" presName="sibTrans" presStyleLbl="sibTrans2D1" presStyleIdx="1" presStyleCnt="6"/>
      <dgm:spPr/>
    </dgm:pt>
    <dgm:pt modelId="{648711B8-7B3A-4E8A-A36B-01C6E7A453FC}" type="pres">
      <dgm:prSet presAssocID="{1323A62C-26D8-45DC-852A-7A3FBAF4EB45}" presName="node" presStyleLbl="node1" presStyleIdx="2" presStyleCnt="6" custScaleX="166834">
        <dgm:presLayoutVars>
          <dgm:bulletEnabled val="1"/>
        </dgm:presLayoutVars>
      </dgm:prSet>
      <dgm:spPr/>
    </dgm:pt>
    <dgm:pt modelId="{8FB98649-3DEE-431A-A2CB-11D9697124DA}" type="pres">
      <dgm:prSet presAssocID="{1323A62C-26D8-45DC-852A-7A3FBAF4EB45}" presName="dummy" presStyleCnt="0"/>
      <dgm:spPr/>
    </dgm:pt>
    <dgm:pt modelId="{BD2EAFCD-0717-441B-9BB0-540B26CAE32C}" type="pres">
      <dgm:prSet presAssocID="{3035D7A3-6B09-4824-9341-C554D06B7A2F}" presName="sibTrans" presStyleLbl="sibTrans2D1" presStyleIdx="2" presStyleCnt="6"/>
      <dgm:spPr/>
    </dgm:pt>
    <dgm:pt modelId="{08CEC260-35C8-4521-A1DE-F42DC1475A8A}" type="pres">
      <dgm:prSet presAssocID="{BFE8F758-C4F9-4458-ACD9-AB50D6654FBF}" presName="node" presStyleLbl="node1" presStyleIdx="3" presStyleCnt="6" custScaleX="159327">
        <dgm:presLayoutVars>
          <dgm:bulletEnabled val="1"/>
        </dgm:presLayoutVars>
      </dgm:prSet>
      <dgm:spPr/>
    </dgm:pt>
    <dgm:pt modelId="{F295A4F9-8D0F-4A99-9E01-BA6504F92749}" type="pres">
      <dgm:prSet presAssocID="{BFE8F758-C4F9-4458-ACD9-AB50D6654FBF}" presName="dummy" presStyleCnt="0"/>
      <dgm:spPr/>
    </dgm:pt>
    <dgm:pt modelId="{2F471D75-1476-4435-8755-1E2365AA28A8}" type="pres">
      <dgm:prSet presAssocID="{2848A253-F9BF-4272-925D-A968BE62F9E6}" presName="sibTrans" presStyleLbl="sibTrans2D1" presStyleIdx="3" presStyleCnt="6"/>
      <dgm:spPr/>
    </dgm:pt>
    <dgm:pt modelId="{12165A14-368B-403A-856F-137E4EBCA12C}" type="pres">
      <dgm:prSet presAssocID="{045E790D-F8C2-41C4-8EC6-701AFD955150}" presName="node" presStyleLbl="node1" presStyleIdx="4" presStyleCnt="6" custScaleX="146992">
        <dgm:presLayoutVars>
          <dgm:bulletEnabled val="1"/>
        </dgm:presLayoutVars>
      </dgm:prSet>
      <dgm:spPr/>
    </dgm:pt>
    <dgm:pt modelId="{203AF624-B155-4465-A21F-98EE717A2642}" type="pres">
      <dgm:prSet presAssocID="{045E790D-F8C2-41C4-8EC6-701AFD955150}" presName="dummy" presStyleCnt="0"/>
      <dgm:spPr/>
    </dgm:pt>
    <dgm:pt modelId="{92597D6F-4BF4-420C-ABDB-CF6336F37527}" type="pres">
      <dgm:prSet presAssocID="{4CC74C0A-8DC7-4D3B-8C83-0DF7C2289A93}" presName="sibTrans" presStyleLbl="sibTrans2D1" presStyleIdx="4" presStyleCnt="6"/>
      <dgm:spPr/>
    </dgm:pt>
    <dgm:pt modelId="{8AB4FA53-C81A-4075-8688-2871F258D122}" type="pres">
      <dgm:prSet presAssocID="{DE11C50D-37F1-40F6-AB98-98F2EBB75CF1}" presName="node" presStyleLbl="node1" presStyleIdx="5" presStyleCnt="6" custScaleX="177103">
        <dgm:presLayoutVars>
          <dgm:bulletEnabled val="1"/>
        </dgm:presLayoutVars>
      </dgm:prSet>
      <dgm:spPr/>
    </dgm:pt>
    <dgm:pt modelId="{4FDBDE18-6B42-4234-8217-89275F74698F}" type="pres">
      <dgm:prSet presAssocID="{DE11C50D-37F1-40F6-AB98-98F2EBB75CF1}" presName="dummy" presStyleCnt="0"/>
      <dgm:spPr/>
    </dgm:pt>
    <dgm:pt modelId="{E2AE2BD7-D508-4939-AD90-E9E3489DC943}" type="pres">
      <dgm:prSet presAssocID="{B13C5399-BBD9-4E31-9A9A-F2469D41C4E3}" presName="sibTrans" presStyleLbl="sibTrans2D1" presStyleIdx="5" presStyleCnt="6"/>
      <dgm:spPr/>
    </dgm:pt>
  </dgm:ptLst>
  <dgm:cxnLst>
    <dgm:cxn modelId="{9F67990A-80B3-4A46-87FC-311F4E6F1DFC}" type="presOf" srcId="{3035D7A3-6B09-4824-9341-C554D06B7A2F}" destId="{BD2EAFCD-0717-441B-9BB0-540B26CAE32C}" srcOrd="0" destOrd="0" presId="urn:microsoft.com/office/officeart/2005/8/layout/radial6"/>
    <dgm:cxn modelId="{6DA79E0D-AA0C-478E-A672-22A045CAF903}" srcId="{0E039F03-ACDA-4989-A24C-E3D7CCBC76F5}" destId="{BFE8F758-C4F9-4458-ACD9-AB50D6654FBF}" srcOrd="3" destOrd="0" parTransId="{07578FAB-7505-4713-BB09-11607ECA414C}" sibTransId="{2848A253-F9BF-4272-925D-A968BE62F9E6}"/>
    <dgm:cxn modelId="{AA448B14-4DC5-4322-87E9-7FFBCC7DF223}" srcId="{0E039F03-ACDA-4989-A24C-E3D7CCBC76F5}" destId="{D65C162F-96AA-4729-92B7-27BAEDFF9B98}" srcOrd="0" destOrd="0" parTransId="{1B211D3E-0C70-4086-9BDE-159B84EEAF0D}" sibTransId="{672A6063-FD79-4503-9DD1-059CC332A6BC}"/>
    <dgm:cxn modelId="{3FED3A22-5357-463C-96E3-C83B3D365025}" type="presOf" srcId="{4E8AAD70-A7C3-4A66-86BB-42C019CEF293}" destId="{C55C25CA-6B18-4B39-9927-9E2542E8844E}" srcOrd="0" destOrd="0" presId="urn:microsoft.com/office/officeart/2005/8/layout/radial6"/>
    <dgm:cxn modelId="{7CDA9C25-517B-4285-BECE-50AFE7B318E5}" type="presOf" srcId="{1323A62C-26D8-45DC-852A-7A3FBAF4EB45}" destId="{648711B8-7B3A-4E8A-A36B-01C6E7A453FC}" srcOrd="0" destOrd="0" presId="urn:microsoft.com/office/officeart/2005/8/layout/radial6"/>
    <dgm:cxn modelId="{A896AB2D-0014-4278-9743-F2CB421CF43F}" srcId="{0E039F03-ACDA-4989-A24C-E3D7CCBC76F5}" destId="{045E790D-F8C2-41C4-8EC6-701AFD955150}" srcOrd="4" destOrd="0" parTransId="{BA4A9495-D470-41A5-B9DF-F1A45A6BBA15}" sibTransId="{4CC74C0A-8DC7-4D3B-8C83-0DF7C2289A93}"/>
    <dgm:cxn modelId="{06EAC333-CC84-4516-9909-CCADEF093541}" type="presOf" srcId="{BFE8F758-C4F9-4458-ACD9-AB50D6654FBF}" destId="{08CEC260-35C8-4521-A1DE-F42DC1475A8A}" srcOrd="0" destOrd="0" presId="urn:microsoft.com/office/officeart/2005/8/layout/radial6"/>
    <dgm:cxn modelId="{529FAC5D-D42F-482B-8220-DDD65E218D48}" type="presOf" srcId="{F180D170-9912-4EE8-A6FF-94A67EC3F750}" destId="{94153B68-738E-497F-BA4A-48E24B4FAB21}" srcOrd="0" destOrd="0" presId="urn:microsoft.com/office/officeart/2005/8/layout/radial6"/>
    <dgm:cxn modelId="{A0C36164-100D-48FE-88D2-CDD54B90DBD7}" type="presOf" srcId="{B13C5399-BBD9-4E31-9A9A-F2469D41C4E3}" destId="{E2AE2BD7-D508-4939-AD90-E9E3489DC943}" srcOrd="0" destOrd="0" presId="urn:microsoft.com/office/officeart/2005/8/layout/radial6"/>
    <dgm:cxn modelId="{D991F967-379E-42FC-B3DE-79DB1C1ABBF8}" srcId="{0E039F03-ACDA-4989-A24C-E3D7CCBC76F5}" destId="{1323A62C-26D8-45DC-852A-7A3FBAF4EB45}" srcOrd="2" destOrd="0" parTransId="{93CA03D1-E5D1-4034-BBD2-AD326061589D}" sibTransId="{3035D7A3-6B09-4824-9341-C554D06B7A2F}"/>
    <dgm:cxn modelId="{DE646E4E-572E-4A9B-895F-A85347AF3E9F}" type="presOf" srcId="{045E790D-F8C2-41C4-8EC6-701AFD955150}" destId="{12165A14-368B-403A-856F-137E4EBCA12C}" srcOrd="0" destOrd="0" presId="urn:microsoft.com/office/officeart/2005/8/layout/radial6"/>
    <dgm:cxn modelId="{427F214F-2D61-4261-9E26-BF758F57E1D9}" type="presOf" srcId="{DE11C50D-37F1-40F6-AB98-98F2EBB75CF1}" destId="{8AB4FA53-C81A-4075-8688-2871F258D122}" srcOrd="0" destOrd="0" presId="urn:microsoft.com/office/officeart/2005/8/layout/radial6"/>
    <dgm:cxn modelId="{93DFDC89-90E7-46F4-911D-29CF5A3AC6AE}" type="presOf" srcId="{D65C162F-96AA-4729-92B7-27BAEDFF9B98}" destId="{DE500443-6F56-4B21-8AFC-F7D202CE7471}" srcOrd="0" destOrd="0" presId="urn:microsoft.com/office/officeart/2005/8/layout/radial6"/>
    <dgm:cxn modelId="{1BDD7B97-1D10-48C8-9A75-3090CAEA64A8}" srcId="{0E039F03-ACDA-4989-A24C-E3D7CCBC76F5}" destId="{4E8AAD70-A7C3-4A66-86BB-42C019CEF293}" srcOrd="1" destOrd="0" parTransId="{FA035209-5C3A-43D2-945D-A3EAE961A2E9}" sibTransId="{E005C03D-5193-4DEE-B6E0-9DFC319A344E}"/>
    <dgm:cxn modelId="{C4ABFFAF-2EF2-475A-A38B-5FC2A317B5C5}" type="presOf" srcId="{2848A253-F9BF-4272-925D-A968BE62F9E6}" destId="{2F471D75-1476-4435-8755-1E2365AA28A8}" srcOrd="0" destOrd="0" presId="urn:microsoft.com/office/officeart/2005/8/layout/radial6"/>
    <dgm:cxn modelId="{4823C2B1-DEFE-4997-BFCD-EC21C81D438A}" type="presOf" srcId="{4CC74C0A-8DC7-4D3B-8C83-0DF7C2289A93}" destId="{92597D6F-4BF4-420C-ABDB-CF6336F37527}" srcOrd="0" destOrd="0" presId="urn:microsoft.com/office/officeart/2005/8/layout/radial6"/>
    <dgm:cxn modelId="{F3CF01BE-BE4A-4CB5-B3B1-B24056C4F341}" type="presOf" srcId="{672A6063-FD79-4503-9DD1-059CC332A6BC}" destId="{3D83CE01-5455-476B-A8E5-0A518EFDDD0B}" srcOrd="0" destOrd="0" presId="urn:microsoft.com/office/officeart/2005/8/layout/radial6"/>
    <dgm:cxn modelId="{E3EEE6C2-90D7-4599-B7ED-37DABBDBF62A}" type="presOf" srcId="{0E039F03-ACDA-4989-A24C-E3D7CCBC76F5}" destId="{9081D57A-ABAE-4242-9EF6-15F2F55D9676}" srcOrd="0" destOrd="0" presId="urn:microsoft.com/office/officeart/2005/8/layout/radial6"/>
    <dgm:cxn modelId="{15CC49C5-BB3D-4CBD-B57E-8E1FF22714E1}" srcId="{F180D170-9912-4EE8-A6FF-94A67EC3F750}" destId="{0E039F03-ACDA-4989-A24C-E3D7CCBC76F5}" srcOrd="0" destOrd="0" parTransId="{1E701FC4-B813-4B87-AB04-8927FD6D9831}" sibTransId="{467C41F8-2663-4CE5-A50E-B80582A9CFB0}"/>
    <dgm:cxn modelId="{5321DAD5-D983-4DA1-B190-403DD0C09320}" type="presOf" srcId="{E005C03D-5193-4DEE-B6E0-9DFC319A344E}" destId="{BF4E2B17-6052-4A4C-8682-1577A6F23783}" srcOrd="0" destOrd="0" presId="urn:microsoft.com/office/officeart/2005/8/layout/radial6"/>
    <dgm:cxn modelId="{CC2845EF-2EB5-4D49-AAD8-802335DDF310}" srcId="{0E039F03-ACDA-4989-A24C-E3D7CCBC76F5}" destId="{DE11C50D-37F1-40F6-AB98-98F2EBB75CF1}" srcOrd="5" destOrd="0" parTransId="{5D696D85-BE3B-4262-B6CE-7B0CB26EA709}" sibTransId="{B13C5399-BBD9-4E31-9A9A-F2469D41C4E3}"/>
    <dgm:cxn modelId="{6BDAAED2-C90D-43A7-84F6-D1216CE8872C}" type="presParOf" srcId="{94153B68-738E-497F-BA4A-48E24B4FAB21}" destId="{9081D57A-ABAE-4242-9EF6-15F2F55D9676}" srcOrd="0" destOrd="0" presId="urn:microsoft.com/office/officeart/2005/8/layout/radial6"/>
    <dgm:cxn modelId="{6ECFB204-B2F4-44D0-8F7A-E9DCD1DB79C2}" type="presParOf" srcId="{94153B68-738E-497F-BA4A-48E24B4FAB21}" destId="{DE500443-6F56-4B21-8AFC-F7D202CE7471}" srcOrd="1" destOrd="0" presId="urn:microsoft.com/office/officeart/2005/8/layout/radial6"/>
    <dgm:cxn modelId="{C66D752A-A7A8-43EE-8612-EC6DFBC4E905}" type="presParOf" srcId="{94153B68-738E-497F-BA4A-48E24B4FAB21}" destId="{5DA470F3-FD10-4604-A4DA-9EDC9C6BEA26}" srcOrd="2" destOrd="0" presId="urn:microsoft.com/office/officeart/2005/8/layout/radial6"/>
    <dgm:cxn modelId="{72F23023-A8C4-4D74-B390-5BAC77DF445E}" type="presParOf" srcId="{94153B68-738E-497F-BA4A-48E24B4FAB21}" destId="{3D83CE01-5455-476B-A8E5-0A518EFDDD0B}" srcOrd="3" destOrd="0" presId="urn:microsoft.com/office/officeart/2005/8/layout/radial6"/>
    <dgm:cxn modelId="{DC634DBC-53CF-419C-A805-DF4119F5BDC7}" type="presParOf" srcId="{94153B68-738E-497F-BA4A-48E24B4FAB21}" destId="{C55C25CA-6B18-4B39-9927-9E2542E8844E}" srcOrd="4" destOrd="0" presId="urn:microsoft.com/office/officeart/2005/8/layout/radial6"/>
    <dgm:cxn modelId="{A2A4B355-F0E0-47F6-BFB0-3CC42EE78CC3}" type="presParOf" srcId="{94153B68-738E-497F-BA4A-48E24B4FAB21}" destId="{9720571F-1258-4659-B0FE-0AAFEBFF6AA5}" srcOrd="5" destOrd="0" presId="urn:microsoft.com/office/officeart/2005/8/layout/radial6"/>
    <dgm:cxn modelId="{DF93E1C2-55DB-4615-BD8A-FC3CEA9B1292}" type="presParOf" srcId="{94153B68-738E-497F-BA4A-48E24B4FAB21}" destId="{BF4E2B17-6052-4A4C-8682-1577A6F23783}" srcOrd="6" destOrd="0" presId="urn:microsoft.com/office/officeart/2005/8/layout/radial6"/>
    <dgm:cxn modelId="{19B0D60A-1832-47DD-8B67-42B5A269CDDF}" type="presParOf" srcId="{94153B68-738E-497F-BA4A-48E24B4FAB21}" destId="{648711B8-7B3A-4E8A-A36B-01C6E7A453FC}" srcOrd="7" destOrd="0" presId="urn:microsoft.com/office/officeart/2005/8/layout/radial6"/>
    <dgm:cxn modelId="{B0CC232D-B23C-4ECB-A959-C45D4975ACF5}" type="presParOf" srcId="{94153B68-738E-497F-BA4A-48E24B4FAB21}" destId="{8FB98649-3DEE-431A-A2CB-11D9697124DA}" srcOrd="8" destOrd="0" presId="urn:microsoft.com/office/officeart/2005/8/layout/radial6"/>
    <dgm:cxn modelId="{DE17F1EC-F394-4C0C-8216-62B1A6628188}" type="presParOf" srcId="{94153B68-738E-497F-BA4A-48E24B4FAB21}" destId="{BD2EAFCD-0717-441B-9BB0-540B26CAE32C}" srcOrd="9" destOrd="0" presId="urn:microsoft.com/office/officeart/2005/8/layout/radial6"/>
    <dgm:cxn modelId="{69C27F33-18DF-4A0E-B978-4AB015D60D45}" type="presParOf" srcId="{94153B68-738E-497F-BA4A-48E24B4FAB21}" destId="{08CEC260-35C8-4521-A1DE-F42DC1475A8A}" srcOrd="10" destOrd="0" presId="urn:microsoft.com/office/officeart/2005/8/layout/radial6"/>
    <dgm:cxn modelId="{721933FF-0880-483A-8A33-FC723725A1CF}" type="presParOf" srcId="{94153B68-738E-497F-BA4A-48E24B4FAB21}" destId="{F295A4F9-8D0F-4A99-9E01-BA6504F92749}" srcOrd="11" destOrd="0" presId="urn:microsoft.com/office/officeart/2005/8/layout/radial6"/>
    <dgm:cxn modelId="{1888E07A-A05F-4D81-8566-56349759464B}" type="presParOf" srcId="{94153B68-738E-497F-BA4A-48E24B4FAB21}" destId="{2F471D75-1476-4435-8755-1E2365AA28A8}" srcOrd="12" destOrd="0" presId="urn:microsoft.com/office/officeart/2005/8/layout/radial6"/>
    <dgm:cxn modelId="{6B2537AE-77A0-4F82-B70F-B44A789164F7}" type="presParOf" srcId="{94153B68-738E-497F-BA4A-48E24B4FAB21}" destId="{12165A14-368B-403A-856F-137E4EBCA12C}" srcOrd="13" destOrd="0" presId="urn:microsoft.com/office/officeart/2005/8/layout/radial6"/>
    <dgm:cxn modelId="{7E49EDAC-E25E-40FE-9BFC-0B57C2BC879E}" type="presParOf" srcId="{94153B68-738E-497F-BA4A-48E24B4FAB21}" destId="{203AF624-B155-4465-A21F-98EE717A2642}" srcOrd="14" destOrd="0" presId="urn:microsoft.com/office/officeart/2005/8/layout/radial6"/>
    <dgm:cxn modelId="{9D501878-5E4D-4FB7-8D5D-870A9543F6E9}" type="presParOf" srcId="{94153B68-738E-497F-BA4A-48E24B4FAB21}" destId="{92597D6F-4BF4-420C-ABDB-CF6336F37527}" srcOrd="15" destOrd="0" presId="urn:microsoft.com/office/officeart/2005/8/layout/radial6"/>
    <dgm:cxn modelId="{3477E56D-B14E-47DB-983D-D979798FC67E}" type="presParOf" srcId="{94153B68-738E-497F-BA4A-48E24B4FAB21}" destId="{8AB4FA53-C81A-4075-8688-2871F258D122}" srcOrd="16" destOrd="0" presId="urn:microsoft.com/office/officeart/2005/8/layout/radial6"/>
    <dgm:cxn modelId="{02DDAD3F-186C-4BD8-82D8-717E51C80A21}" type="presParOf" srcId="{94153B68-738E-497F-BA4A-48E24B4FAB21}" destId="{4FDBDE18-6B42-4234-8217-89275F74698F}" srcOrd="17" destOrd="0" presId="urn:microsoft.com/office/officeart/2005/8/layout/radial6"/>
    <dgm:cxn modelId="{A55CDF38-9931-477D-86A9-FC63F82376C9}" type="presParOf" srcId="{94153B68-738E-497F-BA4A-48E24B4FAB21}" destId="{E2AE2BD7-D508-4939-AD90-E9E3489DC943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9441E9-BAE6-4B34-A46B-4E154C3BF997}" type="doc">
      <dgm:prSet loTypeId="urn:microsoft.com/office/officeart/2005/8/layout/list1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s-CL"/>
        </a:p>
      </dgm:t>
    </dgm:pt>
    <dgm:pt modelId="{DDC443BD-F7E6-42F1-AF16-365466515EC1}">
      <dgm:prSet phldrT="[Texto]" custT="1"/>
      <dgm:spPr/>
      <dgm:t>
        <a:bodyPr/>
        <a:lstStyle/>
        <a:p>
          <a:r>
            <a:rPr lang="es-CL" sz="1600" dirty="0"/>
            <a:t>¿Sobre qué evidencia aplicaré la rúbrica?</a:t>
          </a:r>
        </a:p>
      </dgm:t>
    </dgm:pt>
    <dgm:pt modelId="{C3E0D487-F237-4979-B3AF-35D480765404}" type="parTrans" cxnId="{7245BDDD-0EA4-482E-A4D3-B5D07D31940F}">
      <dgm:prSet/>
      <dgm:spPr/>
      <dgm:t>
        <a:bodyPr/>
        <a:lstStyle/>
        <a:p>
          <a:endParaRPr lang="es-CL"/>
        </a:p>
      </dgm:t>
    </dgm:pt>
    <dgm:pt modelId="{737CFACB-B78D-405A-9661-1B2474A8B9CE}" type="sibTrans" cxnId="{7245BDDD-0EA4-482E-A4D3-B5D07D31940F}">
      <dgm:prSet/>
      <dgm:spPr/>
      <dgm:t>
        <a:bodyPr/>
        <a:lstStyle/>
        <a:p>
          <a:endParaRPr lang="es-CL"/>
        </a:p>
      </dgm:t>
    </dgm:pt>
    <dgm:pt modelId="{87442B2F-0270-42DC-9C9A-F989FD748714}">
      <dgm:prSet custT="1"/>
      <dgm:spPr/>
      <dgm:t>
        <a:bodyPr/>
        <a:lstStyle/>
        <a:p>
          <a:r>
            <a:rPr lang="es-MX" sz="1600"/>
            <a:t>¿Cuál es mi estándar?</a:t>
          </a:r>
          <a:endParaRPr lang="es-CL" sz="1600"/>
        </a:p>
      </dgm:t>
    </dgm:pt>
    <dgm:pt modelId="{FFE2F285-D9D2-4DA5-BFED-4D0EAFA39C79}" type="parTrans" cxnId="{659FA274-E964-4BCF-B56D-25949568D42F}">
      <dgm:prSet/>
      <dgm:spPr/>
      <dgm:t>
        <a:bodyPr/>
        <a:lstStyle/>
        <a:p>
          <a:endParaRPr lang="es-CL"/>
        </a:p>
      </dgm:t>
    </dgm:pt>
    <dgm:pt modelId="{7DA17500-EBA7-4DB9-B582-4776D1A501F2}" type="sibTrans" cxnId="{659FA274-E964-4BCF-B56D-25949568D42F}">
      <dgm:prSet/>
      <dgm:spPr/>
      <dgm:t>
        <a:bodyPr/>
        <a:lstStyle/>
        <a:p>
          <a:endParaRPr lang="es-CL"/>
        </a:p>
      </dgm:t>
    </dgm:pt>
    <dgm:pt modelId="{887795F1-DF69-4136-8D87-41B80047CF16}">
      <dgm:prSet custT="1"/>
      <dgm:spPr/>
      <dgm:t>
        <a:bodyPr/>
        <a:lstStyle/>
        <a:p>
          <a:r>
            <a:rPr lang="es-MX" sz="1600" dirty="0"/>
            <a:t>Recordar que lo que se establece como «correcto»  es el piso de lo que se necesita para lograr el estándar. </a:t>
          </a:r>
          <a:endParaRPr lang="es-CL" sz="1600" dirty="0"/>
        </a:p>
      </dgm:t>
    </dgm:pt>
    <dgm:pt modelId="{9DF6DE0A-1D4B-4C89-8670-DBCF29984F76}" type="parTrans" cxnId="{92C913B0-EB95-4505-8E51-607FFA1D2EC5}">
      <dgm:prSet/>
      <dgm:spPr/>
      <dgm:t>
        <a:bodyPr/>
        <a:lstStyle/>
        <a:p>
          <a:endParaRPr lang="es-CL"/>
        </a:p>
      </dgm:t>
    </dgm:pt>
    <dgm:pt modelId="{AEB7AAA7-33C6-4191-991F-A4E2222681EA}" type="sibTrans" cxnId="{92C913B0-EB95-4505-8E51-607FFA1D2EC5}">
      <dgm:prSet/>
      <dgm:spPr/>
      <dgm:t>
        <a:bodyPr/>
        <a:lstStyle/>
        <a:p>
          <a:endParaRPr lang="es-CL"/>
        </a:p>
      </dgm:t>
    </dgm:pt>
    <dgm:pt modelId="{561FF32C-F184-40AD-92A3-FCACC0A45A27}">
      <dgm:prSet custT="1"/>
      <dgm:spPr/>
      <dgm:t>
        <a:bodyPr/>
        <a:lstStyle/>
        <a:p>
          <a:r>
            <a:rPr lang="es-CL" sz="1600" dirty="0"/>
            <a:t>La descripción del desempeño ¿apunta a lo central de la dimensión y excluye aspectos irrelevantes?, ¿cómo he distinguido entre aspecto relevante y aspecto irrelevante?</a:t>
          </a:r>
        </a:p>
      </dgm:t>
    </dgm:pt>
    <dgm:pt modelId="{078C4416-3058-4911-A6C4-D2077FBAEE29}" type="parTrans" cxnId="{E25B463E-DADB-4DA3-A21B-F3538A594C93}">
      <dgm:prSet/>
      <dgm:spPr/>
      <dgm:t>
        <a:bodyPr/>
        <a:lstStyle/>
        <a:p>
          <a:endParaRPr lang="es-CL"/>
        </a:p>
      </dgm:t>
    </dgm:pt>
    <dgm:pt modelId="{434D65F2-0A73-47C6-A623-213E2C9FDA44}" type="sibTrans" cxnId="{E25B463E-DADB-4DA3-A21B-F3538A594C93}">
      <dgm:prSet/>
      <dgm:spPr/>
      <dgm:t>
        <a:bodyPr/>
        <a:lstStyle/>
        <a:p>
          <a:endParaRPr lang="es-CL"/>
        </a:p>
      </dgm:t>
    </dgm:pt>
    <dgm:pt modelId="{1B6833FC-3D22-4AB7-8A77-6CE0C0A36E0A}">
      <dgm:prSet custT="1"/>
      <dgm:spPr/>
      <dgm:t>
        <a:bodyPr/>
        <a:lstStyle/>
        <a:p>
          <a:r>
            <a:rPr lang="es-MX" sz="1600" dirty="0"/>
            <a:t>¿La graduación entre los niveles es la correcta o falta un nivel que dé cuenta de desempeños intermedios? </a:t>
          </a:r>
          <a:endParaRPr lang="es-CL" sz="1600" dirty="0"/>
        </a:p>
      </dgm:t>
    </dgm:pt>
    <dgm:pt modelId="{9C144B43-5D8B-4089-AD9A-223142A9292E}" type="parTrans" cxnId="{440FFE05-9D02-4812-8886-F5729FED9C05}">
      <dgm:prSet/>
      <dgm:spPr/>
      <dgm:t>
        <a:bodyPr/>
        <a:lstStyle/>
        <a:p>
          <a:endParaRPr lang="es-CL"/>
        </a:p>
      </dgm:t>
    </dgm:pt>
    <dgm:pt modelId="{778C5E2B-9F35-4F1E-AB95-06BC0CF19B8E}" type="sibTrans" cxnId="{440FFE05-9D02-4812-8886-F5729FED9C05}">
      <dgm:prSet/>
      <dgm:spPr/>
      <dgm:t>
        <a:bodyPr/>
        <a:lstStyle/>
        <a:p>
          <a:endParaRPr lang="es-CL"/>
        </a:p>
      </dgm:t>
    </dgm:pt>
    <dgm:pt modelId="{9C3D4EC7-7852-4551-8C1E-DADC65F8771F}">
      <dgm:prSet custT="1"/>
      <dgm:spPr/>
      <dgm:t>
        <a:bodyPr/>
        <a:lstStyle/>
        <a:p>
          <a:r>
            <a:rPr lang="es-CL" sz="1600" dirty="0"/>
            <a:t>L</a:t>
          </a:r>
          <a:r>
            <a:rPr lang="es-MX" sz="1600" dirty="0"/>
            <a:t>a graduación, ¿se da solo por cantidad de componentes considerados o se debe mirar cualidad de concreción de dichos componentes</a:t>
          </a:r>
          <a:r>
            <a:rPr lang="es-CL" sz="1600" dirty="0"/>
            <a:t>?</a:t>
          </a:r>
        </a:p>
      </dgm:t>
    </dgm:pt>
    <dgm:pt modelId="{9B00D944-63BC-4C6B-9116-E31489DCCE94}" type="parTrans" cxnId="{A473FB48-CFDE-4EAE-8549-C6039BDE31D2}">
      <dgm:prSet/>
      <dgm:spPr/>
      <dgm:t>
        <a:bodyPr/>
        <a:lstStyle/>
        <a:p>
          <a:endParaRPr lang="es-CL"/>
        </a:p>
      </dgm:t>
    </dgm:pt>
    <dgm:pt modelId="{678645BC-3817-400C-9717-FF7191DB0418}" type="sibTrans" cxnId="{A473FB48-CFDE-4EAE-8549-C6039BDE31D2}">
      <dgm:prSet/>
      <dgm:spPr/>
      <dgm:t>
        <a:bodyPr/>
        <a:lstStyle/>
        <a:p>
          <a:endParaRPr lang="es-CL"/>
        </a:p>
      </dgm:t>
    </dgm:pt>
    <dgm:pt modelId="{217B0659-2616-4686-8D9E-5CA7D2EC9329}">
      <dgm:prSet custT="1"/>
      <dgm:spPr/>
      <dgm:t>
        <a:bodyPr/>
        <a:lstStyle/>
        <a:p>
          <a:r>
            <a:rPr lang="es-MX" sz="1600" dirty="0"/>
            <a:t>¿Cómo se espera observar lo detallado o descrito en el nivel de desempeño? Se sugiere operacionalizar en relación a  conductas o evidencias observables, de otro modo, la rúbrica no podría ser aplicada. </a:t>
          </a:r>
          <a:endParaRPr lang="es-CL" sz="1600" dirty="0"/>
        </a:p>
      </dgm:t>
    </dgm:pt>
    <dgm:pt modelId="{FB7126A3-238F-41C9-9BC5-D76CE4380781}" type="parTrans" cxnId="{F6719BD1-E9F6-4591-A039-945C998D726C}">
      <dgm:prSet/>
      <dgm:spPr/>
      <dgm:t>
        <a:bodyPr/>
        <a:lstStyle/>
        <a:p>
          <a:endParaRPr lang="es-CL"/>
        </a:p>
      </dgm:t>
    </dgm:pt>
    <dgm:pt modelId="{93E3B1F5-83F6-4260-B0E0-C7A4C0911750}" type="sibTrans" cxnId="{F6719BD1-E9F6-4591-A039-945C998D726C}">
      <dgm:prSet/>
      <dgm:spPr/>
      <dgm:t>
        <a:bodyPr/>
        <a:lstStyle/>
        <a:p>
          <a:endParaRPr lang="es-CL"/>
        </a:p>
      </dgm:t>
    </dgm:pt>
    <dgm:pt modelId="{3702667F-8F3F-4791-BE9C-693D04CA3BF5}" type="pres">
      <dgm:prSet presAssocID="{3F9441E9-BAE6-4B34-A46B-4E154C3BF997}" presName="linear" presStyleCnt="0">
        <dgm:presLayoutVars>
          <dgm:dir/>
          <dgm:animLvl val="lvl"/>
          <dgm:resizeHandles val="exact"/>
        </dgm:presLayoutVars>
      </dgm:prSet>
      <dgm:spPr/>
    </dgm:pt>
    <dgm:pt modelId="{ADBB29DB-6C78-4DA0-A389-CE9E5A15C5AF}" type="pres">
      <dgm:prSet presAssocID="{DDC443BD-F7E6-42F1-AF16-365466515EC1}" presName="parentLin" presStyleCnt="0"/>
      <dgm:spPr/>
    </dgm:pt>
    <dgm:pt modelId="{7EA9FC5B-3B4C-49FC-918F-FA622D92BF94}" type="pres">
      <dgm:prSet presAssocID="{DDC443BD-F7E6-42F1-AF16-365466515EC1}" presName="parentLeftMargin" presStyleLbl="node1" presStyleIdx="0" presStyleCnt="7"/>
      <dgm:spPr/>
    </dgm:pt>
    <dgm:pt modelId="{06E000AD-CAA7-49D2-A140-23B47D765451}" type="pres">
      <dgm:prSet presAssocID="{DDC443BD-F7E6-42F1-AF16-365466515EC1}" presName="parentText" presStyleLbl="node1" presStyleIdx="0" presStyleCnt="7" custScaleX="142857" custScaleY="197471" custLinFactNeighborX="1910" custLinFactNeighborY="350">
        <dgm:presLayoutVars>
          <dgm:chMax val="0"/>
          <dgm:bulletEnabled val="1"/>
        </dgm:presLayoutVars>
      </dgm:prSet>
      <dgm:spPr/>
    </dgm:pt>
    <dgm:pt modelId="{2F960CA4-E454-47C0-8E9F-BC1347732E83}" type="pres">
      <dgm:prSet presAssocID="{DDC443BD-F7E6-42F1-AF16-365466515EC1}" presName="negativeSpace" presStyleCnt="0"/>
      <dgm:spPr/>
    </dgm:pt>
    <dgm:pt modelId="{874AECD6-2B02-4A19-BD8E-CD47BF983C16}" type="pres">
      <dgm:prSet presAssocID="{DDC443BD-F7E6-42F1-AF16-365466515EC1}" presName="childText" presStyleLbl="conFgAcc1" presStyleIdx="0" presStyleCnt="7">
        <dgm:presLayoutVars>
          <dgm:bulletEnabled val="1"/>
        </dgm:presLayoutVars>
      </dgm:prSet>
      <dgm:spPr/>
    </dgm:pt>
    <dgm:pt modelId="{EFB1998E-F50B-4AE3-ACD9-3399723F8F95}" type="pres">
      <dgm:prSet presAssocID="{737CFACB-B78D-405A-9661-1B2474A8B9CE}" presName="spaceBetweenRectangles" presStyleCnt="0"/>
      <dgm:spPr/>
    </dgm:pt>
    <dgm:pt modelId="{EB8D9460-B430-4AE0-A427-ED4951473661}" type="pres">
      <dgm:prSet presAssocID="{87442B2F-0270-42DC-9C9A-F989FD748714}" presName="parentLin" presStyleCnt="0"/>
      <dgm:spPr/>
    </dgm:pt>
    <dgm:pt modelId="{F6AA0835-8AAA-4D2E-9AF2-A8CF73966A88}" type="pres">
      <dgm:prSet presAssocID="{87442B2F-0270-42DC-9C9A-F989FD748714}" presName="parentLeftMargin" presStyleLbl="node1" presStyleIdx="0" presStyleCnt="7"/>
      <dgm:spPr/>
    </dgm:pt>
    <dgm:pt modelId="{53C18DD1-92C9-444F-9EF0-1F5602342415}" type="pres">
      <dgm:prSet presAssocID="{87442B2F-0270-42DC-9C9A-F989FD748714}" presName="parentText" presStyleLbl="node1" presStyleIdx="1" presStyleCnt="7" custScaleX="142857" custScaleY="197471">
        <dgm:presLayoutVars>
          <dgm:chMax val="0"/>
          <dgm:bulletEnabled val="1"/>
        </dgm:presLayoutVars>
      </dgm:prSet>
      <dgm:spPr/>
    </dgm:pt>
    <dgm:pt modelId="{EA9FB5FD-2063-4C53-84CC-4BE056768B1E}" type="pres">
      <dgm:prSet presAssocID="{87442B2F-0270-42DC-9C9A-F989FD748714}" presName="negativeSpace" presStyleCnt="0"/>
      <dgm:spPr/>
    </dgm:pt>
    <dgm:pt modelId="{62EB06B5-D063-4868-ACA2-6DC968C27266}" type="pres">
      <dgm:prSet presAssocID="{87442B2F-0270-42DC-9C9A-F989FD748714}" presName="childText" presStyleLbl="conFgAcc1" presStyleIdx="1" presStyleCnt="7">
        <dgm:presLayoutVars>
          <dgm:bulletEnabled val="1"/>
        </dgm:presLayoutVars>
      </dgm:prSet>
      <dgm:spPr/>
    </dgm:pt>
    <dgm:pt modelId="{FC721100-3474-4965-AD29-63EBA8C5BC3D}" type="pres">
      <dgm:prSet presAssocID="{7DA17500-EBA7-4DB9-B582-4776D1A501F2}" presName="spaceBetweenRectangles" presStyleCnt="0"/>
      <dgm:spPr/>
    </dgm:pt>
    <dgm:pt modelId="{1C76F70D-1788-4B74-8ED6-21826B6A133D}" type="pres">
      <dgm:prSet presAssocID="{887795F1-DF69-4136-8D87-41B80047CF16}" presName="parentLin" presStyleCnt="0"/>
      <dgm:spPr/>
    </dgm:pt>
    <dgm:pt modelId="{9910F135-FEA7-45E3-A7D9-0769AF9AFA07}" type="pres">
      <dgm:prSet presAssocID="{887795F1-DF69-4136-8D87-41B80047CF16}" presName="parentLeftMargin" presStyleLbl="node1" presStyleIdx="1" presStyleCnt="7"/>
      <dgm:spPr/>
    </dgm:pt>
    <dgm:pt modelId="{49FCA767-86E4-4895-B4A3-2C7A19BA5125}" type="pres">
      <dgm:prSet presAssocID="{887795F1-DF69-4136-8D87-41B80047CF16}" presName="parentText" presStyleLbl="node1" presStyleIdx="2" presStyleCnt="7" custScaleX="142857" custScaleY="197471">
        <dgm:presLayoutVars>
          <dgm:chMax val="0"/>
          <dgm:bulletEnabled val="1"/>
        </dgm:presLayoutVars>
      </dgm:prSet>
      <dgm:spPr/>
    </dgm:pt>
    <dgm:pt modelId="{2E00B87F-0970-40A0-933B-7AD83822BD08}" type="pres">
      <dgm:prSet presAssocID="{887795F1-DF69-4136-8D87-41B80047CF16}" presName="negativeSpace" presStyleCnt="0"/>
      <dgm:spPr/>
    </dgm:pt>
    <dgm:pt modelId="{9504A58A-43E3-4C01-A6B1-7B4B16A62A8E}" type="pres">
      <dgm:prSet presAssocID="{887795F1-DF69-4136-8D87-41B80047CF16}" presName="childText" presStyleLbl="conFgAcc1" presStyleIdx="2" presStyleCnt="7">
        <dgm:presLayoutVars>
          <dgm:bulletEnabled val="1"/>
        </dgm:presLayoutVars>
      </dgm:prSet>
      <dgm:spPr/>
    </dgm:pt>
    <dgm:pt modelId="{13373AAC-3C57-4365-93E1-0C8855D3772D}" type="pres">
      <dgm:prSet presAssocID="{AEB7AAA7-33C6-4191-991F-A4E2222681EA}" presName="spaceBetweenRectangles" presStyleCnt="0"/>
      <dgm:spPr/>
    </dgm:pt>
    <dgm:pt modelId="{E3136914-C5EB-4064-B3CD-4995097BCDD7}" type="pres">
      <dgm:prSet presAssocID="{561FF32C-F184-40AD-92A3-FCACC0A45A27}" presName="parentLin" presStyleCnt="0"/>
      <dgm:spPr/>
    </dgm:pt>
    <dgm:pt modelId="{1412D4B1-9C11-429A-B101-0799991F040F}" type="pres">
      <dgm:prSet presAssocID="{561FF32C-F184-40AD-92A3-FCACC0A45A27}" presName="parentLeftMargin" presStyleLbl="node1" presStyleIdx="2" presStyleCnt="7"/>
      <dgm:spPr/>
    </dgm:pt>
    <dgm:pt modelId="{47E24DF8-D000-494A-BA5D-70ED44E05E3C}" type="pres">
      <dgm:prSet presAssocID="{561FF32C-F184-40AD-92A3-FCACC0A45A27}" presName="parentText" presStyleLbl="node1" presStyleIdx="3" presStyleCnt="7" custScaleX="142857" custScaleY="197471">
        <dgm:presLayoutVars>
          <dgm:chMax val="0"/>
          <dgm:bulletEnabled val="1"/>
        </dgm:presLayoutVars>
      </dgm:prSet>
      <dgm:spPr/>
    </dgm:pt>
    <dgm:pt modelId="{37F55A05-9668-42E2-9BC0-7F0936879632}" type="pres">
      <dgm:prSet presAssocID="{561FF32C-F184-40AD-92A3-FCACC0A45A27}" presName="negativeSpace" presStyleCnt="0"/>
      <dgm:spPr/>
    </dgm:pt>
    <dgm:pt modelId="{97C66F22-302A-44AE-80A7-B0FC5E93AB48}" type="pres">
      <dgm:prSet presAssocID="{561FF32C-F184-40AD-92A3-FCACC0A45A27}" presName="childText" presStyleLbl="conFgAcc1" presStyleIdx="3" presStyleCnt="7">
        <dgm:presLayoutVars>
          <dgm:bulletEnabled val="1"/>
        </dgm:presLayoutVars>
      </dgm:prSet>
      <dgm:spPr/>
    </dgm:pt>
    <dgm:pt modelId="{8032B485-4845-4FF0-AB25-4FB0EE80433F}" type="pres">
      <dgm:prSet presAssocID="{434D65F2-0A73-47C6-A623-213E2C9FDA44}" presName="spaceBetweenRectangles" presStyleCnt="0"/>
      <dgm:spPr/>
    </dgm:pt>
    <dgm:pt modelId="{01C0243D-FD3C-4E6B-B2A3-07684A083D14}" type="pres">
      <dgm:prSet presAssocID="{1B6833FC-3D22-4AB7-8A77-6CE0C0A36E0A}" presName="parentLin" presStyleCnt="0"/>
      <dgm:spPr/>
    </dgm:pt>
    <dgm:pt modelId="{992AE7BE-E1C2-4CA2-9FD0-0AFE77E02143}" type="pres">
      <dgm:prSet presAssocID="{1B6833FC-3D22-4AB7-8A77-6CE0C0A36E0A}" presName="parentLeftMargin" presStyleLbl="node1" presStyleIdx="3" presStyleCnt="7"/>
      <dgm:spPr/>
    </dgm:pt>
    <dgm:pt modelId="{1582B755-553D-48DD-AB8E-365120BFCBE9}" type="pres">
      <dgm:prSet presAssocID="{1B6833FC-3D22-4AB7-8A77-6CE0C0A36E0A}" presName="parentText" presStyleLbl="node1" presStyleIdx="4" presStyleCnt="7" custScaleX="142857" custScaleY="197471">
        <dgm:presLayoutVars>
          <dgm:chMax val="0"/>
          <dgm:bulletEnabled val="1"/>
        </dgm:presLayoutVars>
      </dgm:prSet>
      <dgm:spPr/>
    </dgm:pt>
    <dgm:pt modelId="{1AD7C29F-86DA-451A-BBE6-EB0E6639D9B4}" type="pres">
      <dgm:prSet presAssocID="{1B6833FC-3D22-4AB7-8A77-6CE0C0A36E0A}" presName="negativeSpace" presStyleCnt="0"/>
      <dgm:spPr/>
    </dgm:pt>
    <dgm:pt modelId="{FE7DC8D3-D10B-43F7-89BD-F4E32086DC2A}" type="pres">
      <dgm:prSet presAssocID="{1B6833FC-3D22-4AB7-8A77-6CE0C0A36E0A}" presName="childText" presStyleLbl="conFgAcc1" presStyleIdx="4" presStyleCnt="7">
        <dgm:presLayoutVars>
          <dgm:bulletEnabled val="1"/>
        </dgm:presLayoutVars>
      </dgm:prSet>
      <dgm:spPr/>
    </dgm:pt>
    <dgm:pt modelId="{AFAFEC95-2D00-4520-95A4-CFDD91B40261}" type="pres">
      <dgm:prSet presAssocID="{778C5E2B-9F35-4F1E-AB95-06BC0CF19B8E}" presName="spaceBetweenRectangles" presStyleCnt="0"/>
      <dgm:spPr/>
    </dgm:pt>
    <dgm:pt modelId="{D75DDAAB-C711-423B-A559-96462C4F06CB}" type="pres">
      <dgm:prSet presAssocID="{9C3D4EC7-7852-4551-8C1E-DADC65F8771F}" presName="parentLin" presStyleCnt="0"/>
      <dgm:spPr/>
    </dgm:pt>
    <dgm:pt modelId="{D8BEC69C-B7F3-4DF7-AEA4-3B60C5CC31D8}" type="pres">
      <dgm:prSet presAssocID="{9C3D4EC7-7852-4551-8C1E-DADC65F8771F}" presName="parentLeftMargin" presStyleLbl="node1" presStyleIdx="4" presStyleCnt="7"/>
      <dgm:spPr/>
    </dgm:pt>
    <dgm:pt modelId="{84600FA8-B4BC-4FE6-8EDA-3FF005B60BB4}" type="pres">
      <dgm:prSet presAssocID="{9C3D4EC7-7852-4551-8C1E-DADC65F8771F}" presName="parentText" presStyleLbl="node1" presStyleIdx="5" presStyleCnt="7" custScaleX="142857" custScaleY="197471">
        <dgm:presLayoutVars>
          <dgm:chMax val="0"/>
          <dgm:bulletEnabled val="1"/>
        </dgm:presLayoutVars>
      </dgm:prSet>
      <dgm:spPr/>
    </dgm:pt>
    <dgm:pt modelId="{4B6B3772-8D9F-42E8-8576-E8BDB5714621}" type="pres">
      <dgm:prSet presAssocID="{9C3D4EC7-7852-4551-8C1E-DADC65F8771F}" presName="negativeSpace" presStyleCnt="0"/>
      <dgm:spPr/>
    </dgm:pt>
    <dgm:pt modelId="{539C3698-656B-46A1-9271-A604B83D36C5}" type="pres">
      <dgm:prSet presAssocID="{9C3D4EC7-7852-4551-8C1E-DADC65F8771F}" presName="childText" presStyleLbl="conFgAcc1" presStyleIdx="5" presStyleCnt="7">
        <dgm:presLayoutVars>
          <dgm:bulletEnabled val="1"/>
        </dgm:presLayoutVars>
      </dgm:prSet>
      <dgm:spPr/>
    </dgm:pt>
    <dgm:pt modelId="{81D19FFE-43A0-46BA-BC67-0A54F6EE7BAD}" type="pres">
      <dgm:prSet presAssocID="{678645BC-3817-400C-9717-FF7191DB0418}" presName="spaceBetweenRectangles" presStyleCnt="0"/>
      <dgm:spPr/>
    </dgm:pt>
    <dgm:pt modelId="{5592A314-5505-46A1-91AD-E6F0039EE02C}" type="pres">
      <dgm:prSet presAssocID="{217B0659-2616-4686-8D9E-5CA7D2EC9329}" presName="parentLin" presStyleCnt="0"/>
      <dgm:spPr/>
    </dgm:pt>
    <dgm:pt modelId="{4781570C-976B-4F6F-BBC9-5C05A9DCDE5B}" type="pres">
      <dgm:prSet presAssocID="{217B0659-2616-4686-8D9E-5CA7D2EC9329}" presName="parentLeftMargin" presStyleLbl="node1" presStyleIdx="5" presStyleCnt="7"/>
      <dgm:spPr/>
    </dgm:pt>
    <dgm:pt modelId="{8A65293A-53F8-47ED-95A8-4272FDF3C6A1}" type="pres">
      <dgm:prSet presAssocID="{217B0659-2616-4686-8D9E-5CA7D2EC9329}" presName="parentText" presStyleLbl="node1" presStyleIdx="6" presStyleCnt="7" custScaleX="142857" custScaleY="291272">
        <dgm:presLayoutVars>
          <dgm:chMax val="0"/>
          <dgm:bulletEnabled val="1"/>
        </dgm:presLayoutVars>
      </dgm:prSet>
      <dgm:spPr/>
    </dgm:pt>
    <dgm:pt modelId="{057467E4-B585-4A4E-B972-DD749FE814BF}" type="pres">
      <dgm:prSet presAssocID="{217B0659-2616-4686-8D9E-5CA7D2EC9329}" presName="negativeSpace" presStyleCnt="0"/>
      <dgm:spPr/>
    </dgm:pt>
    <dgm:pt modelId="{5AF9F11E-6CCD-4E9A-90F9-399B04FFF282}" type="pres">
      <dgm:prSet presAssocID="{217B0659-2616-4686-8D9E-5CA7D2EC9329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440FFE05-9D02-4812-8886-F5729FED9C05}" srcId="{3F9441E9-BAE6-4B34-A46B-4E154C3BF997}" destId="{1B6833FC-3D22-4AB7-8A77-6CE0C0A36E0A}" srcOrd="4" destOrd="0" parTransId="{9C144B43-5D8B-4089-AD9A-223142A9292E}" sibTransId="{778C5E2B-9F35-4F1E-AB95-06BC0CF19B8E}"/>
    <dgm:cxn modelId="{45796B0E-7242-4660-8F4B-2CF18D0C605C}" type="presOf" srcId="{DDC443BD-F7E6-42F1-AF16-365466515EC1}" destId="{7EA9FC5B-3B4C-49FC-918F-FA622D92BF94}" srcOrd="0" destOrd="0" presId="urn:microsoft.com/office/officeart/2005/8/layout/list1"/>
    <dgm:cxn modelId="{8B7F7A12-6AAE-4C27-ABD8-C606621E9F7D}" type="presOf" srcId="{1B6833FC-3D22-4AB7-8A77-6CE0C0A36E0A}" destId="{992AE7BE-E1C2-4CA2-9FD0-0AFE77E02143}" srcOrd="0" destOrd="0" presId="urn:microsoft.com/office/officeart/2005/8/layout/list1"/>
    <dgm:cxn modelId="{2F1F2C1E-E9AD-4450-ABFB-EE50689F201B}" type="presOf" srcId="{87442B2F-0270-42DC-9C9A-F989FD748714}" destId="{F6AA0835-8AAA-4D2E-9AF2-A8CF73966A88}" srcOrd="0" destOrd="0" presId="urn:microsoft.com/office/officeart/2005/8/layout/list1"/>
    <dgm:cxn modelId="{C3353621-DEAD-40F4-8566-306CE0BB3870}" type="presOf" srcId="{887795F1-DF69-4136-8D87-41B80047CF16}" destId="{49FCA767-86E4-4895-B4A3-2C7A19BA5125}" srcOrd="1" destOrd="0" presId="urn:microsoft.com/office/officeart/2005/8/layout/list1"/>
    <dgm:cxn modelId="{798F802A-8B70-46BA-AB1E-701089A3FC5C}" type="presOf" srcId="{87442B2F-0270-42DC-9C9A-F989FD748714}" destId="{53C18DD1-92C9-444F-9EF0-1F5602342415}" srcOrd="1" destOrd="0" presId="urn:microsoft.com/office/officeart/2005/8/layout/list1"/>
    <dgm:cxn modelId="{E25B463E-DADB-4DA3-A21B-F3538A594C93}" srcId="{3F9441E9-BAE6-4B34-A46B-4E154C3BF997}" destId="{561FF32C-F184-40AD-92A3-FCACC0A45A27}" srcOrd="3" destOrd="0" parTransId="{078C4416-3058-4911-A6C4-D2077FBAEE29}" sibTransId="{434D65F2-0A73-47C6-A623-213E2C9FDA44}"/>
    <dgm:cxn modelId="{C9427740-0471-4D4B-80E0-AE33C5679EEB}" type="presOf" srcId="{DDC443BD-F7E6-42F1-AF16-365466515EC1}" destId="{06E000AD-CAA7-49D2-A140-23B47D765451}" srcOrd="1" destOrd="0" presId="urn:microsoft.com/office/officeart/2005/8/layout/list1"/>
    <dgm:cxn modelId="{7D1BC762-BBEC-42AB-8DC6-1B24C211E411}" type="presOf" srcId="{561FF32C-F184-40AD-92A3-FCACC0A45A27}" destId="{1412D4B1-9C11-429A-B101-0799991F040F}" srcOrd="0" destOrd="0" presId="urn:microsoft.com/office/officeart/2005/8/layout/list1"/>
    <dgm:cxn modelId="{A473FB48-CFDE-4EAE-8549-C6039BDE31D2}" srcId="{3F9441E9-BAE6-4B34-A46B-4E154C3BF997}" destId="{9C3D4EC7-7852-4551-8C1E-DADC65F8771F}" srcOrd="5" destOrd="0" parTransId="{9B00D944-63BC-4C6B-9116-E31489DCCE94}" sibTransId="{678645BC-3817-400C-9717-FF7191DB0418}"/>
    <dgm:cxn modelId="{FD3B954C-1924-4868-8DB6-DBDC42B2C326}" type="presOf" srcId="{9C3D4EC7-7852-4551-8C1E-DADC65F8771F}" destId="{D8BEC69C-B7F3-4DF7-AEA4-3B60C5CC31D8}" srcOrd="0" destOrd="0" presId="urn:microsoft.com/office/officeart/2005/8/layout/list1"/>
    <dgm:cxn modelId="{A463086E-FF64-4675-A435-8A302224D018}" type="presOf" srcId="{887795F1-DF69-4136-8D87-41B80047CF16}" destId="{9910F135-FEA7-45E3-A7D9-0769AF9AFA07}" srcOrd="0" destOrd="0" presId="urn:microsoft.com/office/officeart/2005/8/layout/list1"/>
    <dgm:cxn modelId="{659FA274-E964-4BCF-B56D-25949568D42F}" srcId="{3F9441E9-BAE6-4B34-A46B-4E154C3BF997}" destId="{87442B2F-0270-42DC-9C9A-F989FD748714}" srcOrd="1" destOrd="0" parTransId="{FFE2F285-D9D2-4DA5-BFED-4D0EAFA39C79}" sibTransId="{7DA17500-EBA7-4DB9-B582-4776D1A501F2}"/>
    <dgm:cxn modelId="{776AFC7F-EAF9-4B81-AEFD-0C2201798EE5}" type="presOf" srcId="{9C3D4EC7-7852-4551-8C1E-DADC65F8771F}" destId="{84600FA8-B4BC-4FE6-8EDA-3FF005B60BB4}" srcOrd="1" destOrd="0" presId="urn:microsoft.com/office/officeart/2005/8/layout/list1"/>
    <dgm:cxn modelId="{A694B485-2B1E-436B-AF4A-664297B1FFC2}" type="presOf" srcId="{561FF32C-F184-40AD-92A3-FCACC0A45A27}" destId="{47E24DF8-D000-494A-BA5D-70ED44E05E3C}" srcOrd="1" destOrd="0" presId="urn:microsoft.com/office/officeart/2005/8/layout/list1"/>
    <dgm:cxn modelId="{13F1C2A8-1006-407A-B323-100B5F3EA2FE}" type="presOf" srcId="{1B6833FC-3D22-4AB7-8A77-6CE0C0A36E0A}" destId="{1582B755-553D-48DD-AB8E-365120BFCBE9}" srcOrd="1" destOrd="0" presId="urn:microsoft.com/office/officeart/2005/8/layout/list1"/>
    <dgm:cxn modelId="{92C913B0-EB95-4505-8E51-607FFA1D2EC5}" srcId="{3F9441E9-BAE6-4B34-A46B-4E154C3BF997}" destId="{887795F1-DF69-4136-8D87-41B80047CF16}" srcOrd="2" destOrd="0" parTransId="{9DF6DE0A-1D4B-4C89-8670-DBCF29984F76}" sibTransId="{AEB7AAA7-33C6-4191-991F-A4E2222681EA}"/>
    <dgm:cxn modelId="{F6719BD1-E9F6-4591-A039-945C998D726C}" srcId="{3F9441E9-BAE6-4B34-A46B-4E154C3BF997}" destId="{217B0659-2616-4686-8D9E-5CA7D2EC9329}" srcOrd="6" destOrd="0" parTransId="{FB7126A3-238F-41C9-9BC5-D76CE4380781}" sibTransId="{93E3B1F5-83F6-4260-B0E0-C7A4C0911750}"/>
    <dgm:cxn modelId="{7245BDDD-0EA4-482E-A4D3-B5D07D31940F}" srcId="{3F9441E9-BAE6-4B34-A46B-4E154C3BF997}" destId="{DDC443BD-F7E6-42F1-AF16-365466515EC1}" srcOrd="0" destOrd="0" parTransId="{C3E0D487-F237-4979-B3AF-35D480765404}" sibTransId="{737CFACB-B78D-405A-9661-1B2474A8B9CE}"/>
    <dgm:cxn modelId="{2C941EEB-F1CD-4A60-9B63-2CCFA5CFF3C6}" type="presOf" srcId="{217B0659-2616-4686-8D9E-5CA7D2EC9329}" destId="{8A65293A-53F8-47ED-95A8-4272FDF3C6A1}" srcOrd="1" destOrd="0" presId="urn:microsoft.com/office/officeart/2005/8/layout/list1"/>
    <dgm:cxn modelId="{6E9751F7-0550-4F68-ABB7-3C602DF0BAB4}" type="presOf" srcId="{3F9441E9-BAE6-4B34-A46B-4E154C3BF997}" destId="{3702667F-8F3F-4791-BE9C-693D04CA3BF5}" srcOrd="0" destOrd="0" presId="urn:microsoft.com/office/officeart/2005/8/layout/list1"/>
    <dgm:cxn modelId="{8448B9FA-FF94-4458-BF45-D92E8BE0A7BF}" type="presOf" srcId="{217B0659-2616-4686-8D9E-5CA7D2EC9329}" destId="{4781570C-976B-4F6F-BBC9-5C05A9DCDE5B}" srcOrd="0" destOrd="0" presId="urn:microsoft.com/office/officeart/2005/8/layout/list1"/>
    <dgm:cxn modelId="{5BBF6AC6-7E6C-453F-BC81-77A451C6D4B6}" type="presParOf" srcId="{3702667F-8F3F-4791-BE9C-693D04CA3BF5}" destId="{ADBB29DB-6C78-4DA0-A389-CE9E5A15C5AF}" srcOrd="0" destOrd="0" presId="urn:microsoft.com/office/officeart/2005/8/layout/list1"/>
    <dgm:cxn modelId="{926FD0D7-AE6C-4FDB-9C56-7B068705ADBA}" type="presParOf" srcId="{ADBB29DB-6C78-4DA0-A389-CE9E5A15C5AF}" destId="{7EA9FC5B-3B4C-49FC-918F-FA622D92BF94}" srcOrd="0" destOrd="0" presId="urn:microsoft.com/office/officeart/2005/8/layout/list1"/>
    <dgm:cxn modelId="{D1D85A10-78B1-4635-847C-0C5E09C64FA9}" type="presParOf" srcId="{ADBB29DB-6C78-4DA0-A389-CE9E5A15C5AF}" destId="{06E000AD-CAA7-49D2-A140-23B47D765451}" srcOrd="1" destOrd="0" presId="urn:microsoft.com/office/officeart/2005/8/layout/list1"/>
    <dgm:cxn modelId="{0BB9532C-1C1A-4343-83D2-32E3A4D89A44}" type="presParOf" srcId="{3702667F-8F3F-4791-BE9C-693D04CA3BF5}" destId="{2F960CA4-E454-47C0-8E9F-BC1347732E83}" srcOrd="1" destOrd="0" presId="urn:microsoft.com/office/officeart/2005/8/layout/list1"/>
    <dgm:cxn modelId="{AB94DB4A-672D-46B3-BF04-871D3D1F1E92}" type="presParOf" srcId="{3702667F-8F3F-4791-BE9C-693D04CA3BF5}" destId="{874AECD6-2B02-4A19-BD8E-CD47BF983C16}" srcOrd="2" destOrd="0" presId="urn:microsoft.com/office/officeart/2005/8/layout/list1"/>
    <dgm:cxn modelId="{60C6AA71-B5D8-4630-A37E-19321B1624A4}" type="presParOf" srcId="{3702667F-8F3F-4791-BE9C-693D04CA3BF5}" destId="{EFB1998E-F50B-4AE3-ACD9-3399723F8F95}" srcOrd="3" destOrd="0" presId="urn:microsoft.com/office/officeart/2005/8/layout/list1"/>
    <dgm:cxn modelId="{5122F194-100B-40F7-9135-2C8F04DDE27C}" type="presParOf" srcId="{3702667F-8F3F-4791-BE9C-693D04CA3BF5}" destId="{EB8D9460-B430-4AE0-A427-ED4951473661}" srcOrd="4" destOrd="0" presId="urn:microsoft.com/office/officeart/2005/8/layout/list1"/>
    <dgm:cxn modelId="{53610546-623D-418F-A0CD-09B4D100B3FA}" type="presParOf" srcId="{EB8D9460-B430-4AE0-A427-ED4951473661}" destId="{F6AA0835-8AAA-4D2E-9AF2-A8CF73966A88}" srcOrd="0" destOrd="0" presId="urn:microsoft.com/office/officeart/2005/8/layout/list1"/>
    <dgm:cxn modelId="{4C2C11C9-1884-4D19-9F2F-3F91F1F55382}" type="presParOf" srcId="{EB8D9460-B430-4AE0-A427-ED4951473661}" destId="{53C18DD1-92C9-444F-9EF0-1F5602342415}" srcOrd="1" destOrd="0" presId="urn:microsoft.com/office/officeart/2005/8/layout/list1"/>
    <dgm:cxn modelId="{CE4A05FA-ADE6-4D45-8AAD-69A194A76E7E}" type="presParOf" srcId="{3702667F-8F3F-4791-BE9C-693D04CA3BF5}" destId="{EA9FB5FD-2063-4C53-84CC-4BE056768B1E}" srcOrd="5" destOrd="0" presId="urn:microsoft.com/office/officeart/2005/8/layout/list1"/>
    <dgm:cxn modelId="{F4C2B0C5-5C42-497A-9147-006781FAD180}" type="presParOf" srcId="{3702667F-8F3F-4791-BE9C-693D04CA3BF5}" destId="{62EB06B5-D063-4868-ACA2-6DC968C27266}" srcOrd="6" destOrd="0" presId="urn:microsoft.com/office/officeart/2005/8/layout/list1"/>
    <dgm:cxn modelId="{5EA68181-2F80-4D45-BD21-05843E788641}" type="presParOf" srcId="{3702667F-8F3F-4791-BE9C-693D04CA3BF5}" destId="{FC721100-3474-4965-AD29-63EBA8C5BC3D}" srcOrd="7" destOrd="0" presId="urn:microsoft.com/office/officeart/2005/8/layout/list1"/>
    <dgm:cxn modelId="{9C43FD00-9386-4552-B258-58E527984D69}" type="presParOf" srcId="{3702667F-8F3F-4791-BE9C-693D04CA3BF5}" destId="{1C76F70D-1788-4B74-8ED6-21826B6A133D}" srcOrd="8" destOrd="0" presId="urn:microsoft.com/office/officeart/2005/8/layout/list1"/>
    <dgm:cxn modelId="{00E0D89F-FA2A-4400-87B9-EEAA82411065}" type="presParOf" srcId="{1C76F70D-1788-4B74-8ED6-21826B6A133D}" destId="{9910F135-FEA7-45E3-A7D9-0769AF9AFA07}" srcOrd="0" destOrd="0" presId="urn:microsoft.com/office/officeart/2005/8/layout/list1"/>
    <dgm:cxn modelId="{B512BFE1-CFA4-43A1-B1C2-6D8176C3FA1E}" type="presParOf" srcId="{1C76F70D-1788-4B74-8ED6-21826B6A133D}" destId="{49FCA767-86E4-4895-B4A3-2C7A19BA5125}" srcOrd="1" destOrd="0" presId="urn:microsoft.com/office/officeart/2005/8/layout/list1"/>
    <dgm:cxn modelId="{16B6EC9F-BEF0-4C61-A443-73B08FD5011F}" type="presParOf" srcId="{3702667F-8F3F-4791-BE9C-693D04CA3BF5}" destId="{2E00B87F-0970-40A0-933B-7AD83822BD08}" srcOrd="9" destOrd="0" presId="urn:microsoft.com/office/officeart/2005/8/layout/list1"/>
    <dgm:cxn modelId="{001E6606-5186-41C1-9EB6-0602880DC966}" type="presParOf" srcId="{3702667F-8F3F-4791-BE9C-693D04CA3BF5}" destId="{9504A58A-43E3-4C01-A6B1-7B4B16A62A8E}" srcOrd="10" destOrd="0" presId="urn:microsoft.com/office/officeart/2005/8/layout/list1"/>
    <dgm:cxn modelId="{409E2EFF-8B1D-471B-B40B-F3F5C717F68A}" type="presParOf" srcId="{3702667F-8F3F-4791-BE9C-693D04CA3BF5}" destId="{13373AAC-3C57-4365-93E1-0C8855D3772D}" srcOrd="11" destOrd="0" presId="urn:microsoft.com/office/officeart/2005/8/layout/list1"/>
    <dgm:cxn modelId="{EBF0201C-2FD8-461E-990B-BA4BDFDBAA1A}" type="presParOf" srcId="{3702667F-8F3F-4791-BE9C-693D04CA3BF5}" destId="{E3136914-C5EB-4064-B3CD-4995097BCDD7}" srcOrd="12" destOrd="0" presId="urn:microsoft.com/office/officeart/2005/8/layout/list1"/>
    <dgm:cxn modelId="{319D3261-C143-4187-94BF-23CB1BED1579}" type="presParOf" srcId="{E3136914-C5EB-4064-B3CD-4995097BCDD7}" destId="{1412D4B1-9C11-429A-B101-0799991F040F}" srcOrd="0" destOrd="0" presId="urn:microsoft.com/office/officeart/2005/8/layout/list1"/>
    <dgm:cxn modelId="{BC49A9AC-47B4-4516-9EB2-CB77066E4D57}" type="presParOf" srcId="{E3136914-C5EB-4064-B3CD-4995097BCDD7}" destId="{47E24DF8-D000-494A-BA5D-70ED44E05E3C}" srcOrd="1" destOrd="0" presId="urn:microsoft.com/office/officeart/2005/8/layout/list1"/>
    <dgm:cxn modelId="{092F847B-6952-4074-8BA9-F002E116FE5C}" type="presParOf" srcId="{3702667F-8F3F-4791-BE9C-693D04CA3BF5}" destId="{37F55A05-9668-42E2-9BC0-7F0936879632}" srcOrd="13" destOrd="0" presId="urn:microsoft.com/office/officeart/2005/8/layout/list1"/>
    <dgm:cxn modelId="{C8B05998-538B-4403-87D5-D191B5D3B125}" type="presParOf" srcId="{3702667F-8F3F-4791-BE9C-693D04CA3BF5}" destId="{97C66F22-302A-44AE-80A7-B0FC5E93AB48}" srcOrd="14" destOrd="0" presId="urn:microsoft.com/office/officeart/2005/8/layout/list1"/>
    <dgm:cxn modelId="{99E60993-DF02-4E64-8C33-B2EB7EC9AE20}" type="presParOf" srcId="{3702667F-8F3F-4791-BE9C-693D04CA3BF5}" destId="{8032B485-4845-4FF0-AB25-4FB0EE80433F}" srcOrd="15" destOrd="0" presId="urn:microsoft.com/office/officeart/2005/8/layout/list1"/>
    <dgm:cxn modelId="{DD37A984-3AF9-4C85-A98D-637BEA9F4E09}" type="presParOf" srcId="{3702667F-8F3F-4791-BE9C-693D04CA3BF5}" destId="{01C0243D-FD3C-4E6B-B2A3-07684A083D14}" srcOrd="16" destOrd="0" presId="urn:microsoft.com/office/officeart/2005/8/layout/list1"/>
    <dgm:cxn modelId="{10E51FC1-E0BF-4D16-ADC7-ACB6724F7D5F}" type="presParOf" srcId="{01C0243D-FD3C-4E6B-B2A3-07684A083D14}" destId="{992AE7BE-E1C2-4CA2-9FD0-0AFE77E02143}" srcOrd="0" destOrd="0" presId="urn:microsoft.com/office/officeart/2005/8/layout/list1"/>
    <dgm:cxn modelId="{8BDFB038-B094-4F9C-906D-88C037CAFDAC}" type="presParOf" srcId="{01C0243D-FD3C-4E6B-B2A3-07684A083D14}" destId="{1582B755-553D-48DD-AB8E-365120BFCBE9}" srcOrd="1" destOrd="0" presId="urn:microsoft.com/office/officeart/2005/8/layout/list1"/>
    <dgm:cxn modelId="{7FB558BF-396C-4461-80C8-224CC0ED31B8}" type="presParOf" srcId="{3702667F-8F3F-4791-BE9C-693D04CA3BF5}" destId="{1AD7C29F-86DA-451A-BBE6-EB0E6639D9B4}" srcOrd="17" destOrd="0" presId="urn:microsoft.com/office/officeart/2005/8/layout/list1"/>
    <dgm:cxn modelId="{EE2DFEA2-5361-4651-A08E-284FB5F0E075}" type="presParOf" srcId="{3702667F-8F3F-4791-BE9C-693D04CA3BF5}" destId="{FE7DC8D3-D10B-43F7-89BD-F4E32086DC2A}" srcOrd="18" destOrd="0" presId="urn:microsoft.com/office/officeart/2005/8/layout/list1"/>
    <dgm:cxn modelId="{EC6BB329-EFE9-45E4-B278-9C67A3845070}" type="presParOf" srcId="{3702667F-8F3F-4791-BE9C-693D04CA3BF5}" destId="{AFAFEC95-2D00-4520-95A4-CFDD91B40261}" srcOrd="19" destOrd="0" presId="urn:microsoft.com/office/officeart/2005/8/layout/list1"/>
    <dgm:cxn modelId="{C0026F1B-6060-44C7-8018-0538E02F5370}" type="presParOf" srcId="{3702667F-8F3F-4791-BE9C-693D04CA3BF5}" destId="{D75DDAAB-C711-423B-A559-96462C4F06CB}" srcOrd="20" destOrd="0" presId="urn:microsoft.com/office/officeart/2005/8/layout/list1"/>
    <dgm:cxn modelId="{24E6C12D-7951-442F-AA81-7718177682BC}" type="presParOf" srcId="{D75DDAAB-C711-423B-A559-96462C4F06CB}" destId="{D8BEC69C-B7F3-4DF7-AEA4-3B60C5CC31D8}" srcOrd="0" destOrd="0" presId="urn:microsoft.com/office/officeart/2005/8/layout/list1"/>
    <dgm:cxn modelId="{1B193269-A493-4ED2-B9A9-E76AC87007D3}" type="presParOf" srcId="{D75DDAAB-C711-423B-A559-96462C4F06CB}" destId="{84600FA8-B4BC-4FE6-8EDA-3FF005B60BB4}" srcOrd="1" destOrd="0" presId="urn:microsoft.com/office/officeart/2005/8/layout/list1"/>
    <dgm:cxn modelId="{349699D2-4CD6-493A-8858-96E3C0D0181A}" type="presParOf" srcId="{3702667F-8F3F-4791-BE9C-693D04CA3BF5}" destId="{4B6B3772-8D9F-42E8-8576-E8BDB5714621}" srcOrd="21" destOrd="0" presId="urn:microsoft.com/office/officeart/2005/8/layout/list1"/>
    <dgm:cxn modelId="{2CD6344B-E910-4ED0-9876-29F057878EAF}" type="presParOf" srcId="{3702667F-8F3F-4791-BE9C-693D04CA3BF5}" destId="{539C3698-656B-46A1-9271-A604B83D36C5}" srcOrd="22" destOrd="0" presId="urn:microsoft.com/office/officeart/2005/8/layout/list1"/>
    <dgm:cxn modelId="{239B0744-C153-4DB0-B7A7-D65FBE2A2A3C}" type="presParOf" srcId="{3702667F-8F3F-4791-BE9C-693D04CA3BF5}" destId="{81D19FFE-43A0-46BA-BC67-0A54F6EE7BAD}" srcOrd="23" destOrd="0" presId="urn:microsoft.com/office/officeart/2005/8/layout/list1"/>
    <dgm:cxn modelId="{C035CA79-7CC8-440A-B2FB-B8F4F4C32FEE}" type="presParOf" srcId="{3702667F-8F3F-4791-BE9C-693D04CA3BF5}" destId="{5592A314-5505-46A1-91AD-E6F0039EE02C}" srcOrd="24" destOrd="0" presId="urn:microsoft.com/office/officeart/2005/8/layout/list1"/>
    <dgm:cxn modelId="{FF4039DB-19D4-40C4-BBFB-056C1CCCD75D}" type="presParOf" srcId="{5592A314-5505-46A1-91AD-E6F0039EE02C}" destId="{4781570C-976B-4F6F-BBC9-5C05A9DCDE5B}" srcOrd="0" destOrd="0" presId="urn:microsoft.com/office/officeart/2005/8/layout/list1"/>
    <dgm:cxn modelId="{FB230200-6A2D-4BC8-A6AA-E184B76552B1}" type="presParOf" srcId="{5592A314-5505-46A1-91AD-E6F0039EE02C}" destId="{8A65293A-53F8-47ED-95A8-4272FDF3C6A1}" srcOrd="1" destOrd="0" presId="urn:microsoft.com/office/officeart/2005/8/layout/list1"/>
    <dgm:cxn modelId="{36BD5C40-91A5-4783-A219-23FD2DC84944}" type="presParOf" srcId="{3702667F-8F3F-4791-BE9C-693D04CA3BF5}" destId="{057467E4-B585-4A4E-B972-DD749FE814BF}" srcOrd="25" destOrd="0" presId="urn:microsoft.com/office/officeart/2005/8/layout/list1"/>
    <dgm:cxn modelId="{34228F02-4002-4293-95DD-91E3484B1F10}" type="presParOf" srcId="{3702667F-8F3F-4791-BE9C-693D04CA3BF5}" destId="{5AF9F11E-6CCD-4E9A-90F9-399B04FFF282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7F7649-0CE8-469F-A425-4A5F8EBB7347}">
      <dsp:nvSpPr>
        <dsp:cNvPr id="0" name=""/>
        <dsp:cNvSpPr/>
      </dsp:nvSpPr>
      <dsp:spPr>
        <a:xfrm>
          <a:off x="0" y="571462"/>
          <a:ext cx="4941519" cy="13806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A130C2-E489-414B-BF08-567FA9CF9CC7}">
      <dsp:nvSpPr>
        <dsp:cNvPr id="0" name=""/>
        <dsp:cNvSpPr/>
      </dsp:nvSpPr>
      <dsp:spPr>
        <a:xfrm>
          <a:off x="41766" y="602528"/>
          <a:ext cx="75938" cy="759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BFA716-8D90-46E4-82B3-383FA475A246}">
      <dsp:nvSpPr>
        <dsp:cNvPr id="0" name=""/>
        <dsp:cNvSpPr/>
      </dsp:nvSpPr>
      <dsp:spPr>
        <a:xfrm>
          <a:off x="159470" y="571462"/>
          <a:ext cx="4404636" cy="2155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176" tIns="228176" rIns="228176" bIns="22817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800" b="1" kern="1200" dirty="0"/>
            <a:t>PAUTA DE CORRECCIÓN</a:t>
          </a:r>
          <a:r>
            <a:rPr lang="es-CL" sz="1800" kern="1200" dirty="0"/>
            <a:t>: emitir juicios respecto de tareas de ejecución estructuradas: ej. respuestas a preguntas abiertas, ensayos escritos, etc.</a:t>
          </a:r>
        </a:p>
      </dsp:txBody>
      <dsp:txXfrm>
        <a:off x="159470" y="571462"/>
        <a:ext cx="4404636" cy="2155996"/>
      </dsp:txXfrm>
    </dsp:sp>
    <dsp:sp modelId="{3527072C-202E-4221-8191-04D64A3BBC63}">
      <dsp:nvSpPr>
        <dsp:cNvPr id="0" name=""/>
        <dsp:cNvSpPr/>
      </dsp:nvSpPr>
      <dsp:spPr>
        <a:xfrm>
          <a:off x="0" y="3169283"/>
          <a:ext cx="4941519" cy="13806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293A91-37EE-423F-A91D-138CFF8BFDBA}">
      <dsp:nvSpPr>
        <dsp:cNvPr id="0" name=""/>
        <dsp:cNvSpPr/>
      </dsp:nvSpPr>
      <dsp:spPr>
        <a:xfrm>
          <a:off x="41766" y="3200349"/>
          <a:ext cx="75938" cy="7593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E17D46-8E67-4E94-9B85-64D869794A66}">
      <dsp:nvSpPr>
        <dsp:cNvPr id="0" name=""/>
        <dsp:cNvSpPr/>
      </dsp:nvSpPr>
      <dsp:spPr>
        <a:xfrm>
          <a:off x="159470" y="3169283"/>
          <a:ext cx="4404636" cy="2155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176" tIns="228176" rIns="228176" bIns="228176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800" b="1" kern="1200" dirty="0"/>
            <a:t>HERRAMIENTA PARA LA EVALUACIÓN  DE TAREAS AUTÉNTICAS: </a:t>
          </a:r>
          <a:r>
            <a:rPr lang="es-CL" sz="1800" kern="1200" dirty="0"/>
            <a:t>emitir juicios sobre situaciones naturales que permiten apreciar las dimensiones evaluadas, pero que han surgido de manera independiente a la evaluación planificada.</a:t>
          </a:r>
        </a:p>
      </dsp:txBody>
      <dsp:txXfrm>
        <a:off x="159470" y="3169283"/>
        <a:ext cx="4404636" cy="2155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AE2BD7-D508-4939-AD90-E9E3489DC943}">
      <dsp:nvSpPr>
        <dsp:cNvPr id="0" name=""/>
        <dsp:cNvSpPr/>
      </dsp:nvSpPr>
      <dsp:spPr>
        <a:xfrm>
          <a:off x="2300659" y="574497"/>
          <a:ext cx="3923067" cy="3923067"/>
        </a:xfrm>
        <a:prstGeom prst="blockArc">
          <a:avLst>
            <a:gd name="adj1" fmla="val 12600000"/>
            <a:gd name="adj2" fmla="val 16200000"/>
            <a:gd name="adj3" fmla="val 4529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597D6F-4BF4-420C-ABDB-CF6336F37527}">
      <dsp:nvSpPr>
        <dsp:cNvPr id="0" name=""/>
        <dsp:cNvSpPr/>
      </dsp:nvSpPr>
      <dsp:spPr>
        <a:xfrm>
          <a:off x="2300659" y="574497"/>
          <a:ext cx="3923067" cy="3923067"/>
        </a:xfrm>
        <a:prstGeom prst="blockArc">
          <a:avLst>
            <a:gd name="adj1" fmla="val 9000000"/>
            <a:gd name="adj2" fmla="val 12600000"/>
            <a:gd name="adj3" fmla="val 4529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471D75-1476-4435-8755-1E2365AA28A8}">
      <dsp:nvSpPr>
        <dsp:cNvPr id="0" name=""/>
        <dsp:cNvSpPr/>
      </dsp:nvSpPr>
      <dsp:spPr>
        <a:xfrm>
          <a:off x="2300659" y="574497"/>
          <a:ext cx="3923067" cy="3923067"/>
        </a:xfrm>
        <a:prstGeom prst="blockArc">
          <a:avLst>
            <a:gd name="adj1" fmla="val 5400000"/>
            <a:gd name="adj2" fmla="val 9000000"/>
            <a:gd name="adj3" fmla="val 4529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2EAFCD-0717-441B-9BB0-540B26CAE32C}">
      <dsp:nvSpPr>
        <dsp:cNvPr id="0" name=""/>
        <dsp:cNvSpPr/>
      </dsp:nvSpPr>
      <dsp:spPr>
        <a:xfrm>
          <a:off x="2300659" y="574497"/>
          <a:ext cx="3923067" cy="3923067"/>
        </a:xfrm>
        <a:prstGeom prst="blockArc">
          <a:avLst>
            <a:gd name="adj1" fmla="val 1800000"/>
            <a:gd name="adj2" fmla="val 5400000"/>
            <a:gd name="adj3" fmla="val 4529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4E2B17-6052-4A4C-8682-1577A6F23783}">
      <dsp:nvSpPr>
        <dsp:cNvPr id="0" name=""/>
        <dsp:cNvSpPr/>
      </dsp:nvSpPr>
      <dsp:spPr>
        <a:xfrm>
          <a:off x="2300659" y="574497"/>
          <a:ext cx="3923067" cy="3923067"/>
        </a:xfrm>
        <a:prstGeom prst="blockArc">
          <a:avLst>
            <a:gd name="adj1" fmla="val 19800000"/>
            <a:gd name="adj2" fmla="val 1800000"/>
            <a:gd name="adj3" fmla="val 4529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83CE01-5455-476B-A8E5-0A518EFDDD0B}">
      <dsp:nvSpPr>
        <dsp:cNvPr id="0" name=""/>
        <dsp:cNvSpPr/>
      </dsp:nvSpPr>
      <dsp:spPr>
        <a:xfrm>
          <a:off x="2300659" y="574497"/>
          <a:ext cx="3923067" cy="3923067"/>
        </a:xfrm>
        <a:prstGeom prst="blockArc">
          <a:avLst>
            <a:gd name="adj1" fmla="val 16200000"/>
            <a:gd name="adj2" fmla="val 19800000"/>
            <a:gd name="adj3" fmla="val 4529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81D57A-ABAE-4242-9EF6-15F2F55D9676}">
      <dsp:nvSpPr>
        <dsp:cNvPr id="0" name=""/>
        <dsp:cNvSpPr/>
      </dsp:nvSpPr>
      <dsp:spPr>
        <a:xfrm>
          <a:off x="3380886" y="1654723"/>
          <a:ext cx="1762614" cy="17626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6500" kern="1200" dirty="0"/>
        </a:p>
      </dsp:txBody>
      <dsp:txXfrm>
        <a:off x="3639015" y="1912852"/>
        <a:ext cx="1246356" cy="1246356"/>
      </dsp:txXfrm>
    </dsp:sp>
    <dsp:sp modelId="{DE500443-6F56-4B21-8AFC-F7D202CE7471}">
      <dsp:nvSpPr>
        <dsp:cNvPr id="0" name=""/>
        <dsp:cNvSpPr/>
      </dsp:nvSpPr>
      <dsp:spPr>
        <a:xfrm>
          <a:off x="3300891" y="1999"/>
          <a:ext cx="1922603" cy="12338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¿A qué se asignará valor pedagógico? ¿Al producto? ¿A sus elementos? ¿A ambos? </a:t>
          </a:r>
          <a:endParaRPr lang="es-CL" sz="1200" kern="1200" dirty="0"/>
        </a:p>
      </dsp:txBody>
      <dsp:txXfrm>
        <a:off x="3582450" y="182689"/>
        <a:ext cx="1359485" cy="872450"/>
      </dsp:txXfrm>
    </dsp:sp>
    <dsp:sp modelId="{C55C25CA-6B18-4B39-9927-9E2542E8844E}">
      <dsp:nvSpPr>
        <dsp:cNvPr id="0" name=""/>
        <dsp:cNvSpPr/>
      </dsp:nvSpPr>
      <dsp:spPr>
        <a:xfrm>
          <a:off x="4890421" y="960557"/>
          <a:ext cx="2064086" cy="12338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La rúbrica holística es</a:t>
          </a:r>
          <a:r>
            <a:rPr lang="es-ES_tradnl" sz="1200" kern="1200" dirty="0"/>
            <a:t> </a:t>
          </a:r>
          <a:r>
            <a:rPr lang="es-ES" sz="1200" kern="1200" dirty="0"/>
            <a:t>indicada cuando se espera recibir un resultado final único. </a:t>
          </a:r>
          <a:endParaRPr lang="es-CL" sz="1200" kern="1200" dirty="0"/>
        </a:p>
      </dsp:txBody>
      <dsp:txXfrm>
        <a:off x="5192699" y="1141247"/>
        <a:ext cx="1459530" cy="872450"/>
      </dsp:txXfrm>
    </dsp:sp>
    <dsp:sp modelId="{648711B8-7B3A-4E8A-A36B-01C6E7A453FC}">
      <dsp:nvSpPr>
        <dsp:cNvPr id="0" name=""/>
        <dsp:cNvSpPr/>
      </dsp:nvSpPr>
      <dsp:spPr>
        <a:xfrm>
          <a:off x="4893240" y="2877673"/>
          <a:ext cx="2058447" cy="12338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 dirty="0"/>
            <a:t>La rúbrica analítica es </a:t>
          </a:r>
          <a:r>
            <a:rPr lang="es-ES" sz="1200" kern="1200" dirty="0"/>
            <a:t>de mayor utilidad  para tomar acciones a partir de los resultados. (remediales)</a:t>
          </a:r>
          <a:endParaRPr lang="es-CL" sz="1200" kern="1200" dirty="0"/>
        </a:p>
      </dsp:txBody>
      <dsp:txXfrm>
        <a:off x="5194693" y="3058363"/>
        <a:ext cx="1455541" cy="872450"/>
      </dsp:txXfrm>
    </dsp:sp>
    <dsp:sp modelId="{08CEC260-35C8-4521-A1DE-F42DC1475A8A}">
      <dsp:nvSpPr>
        <dsp:cNvPr id="0" name=""/>
        <dsp:cNvSpPr/>
      </dsp:nvSpPr>
      <dsp:spPr>
        <a:xfrm>
          <a:off x="3279281" y="3836232"/>
          <a:ext cx="1965824" cy="12338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El criterio para escoger la rúbrica debe asociarse al objetivo que perseguimos con nuestros estudiantes.</a:t>
          </a:r>
          <a:endParaRPr lang="es-CL" sz="1200" kern="1200" dirty="0"/>
        </a:p>
      </dsp:txBody>
      <dsp:txXfrm>
        <a:off x="3567169" y="4016922"/>
        <a:ext cx="1390048" cy="872450"/>
      </dsp:txXfrm>
    </dsp:sp>
    <dsp:sp modelId="{12165A14-368B-403A-856F-137E4EBCA12C}">
      <dsp:nvSpPr>
        <dsp:cNvPr id="0" name=""/>
        <dsp:cNvSpPr/>
      </dsp:nvSpPr>
      <dsp:spPr>
        <a:xfrm>
          <a:off x="1695106" y="2877673"/>
          <a:ext cx="1813631" cy="12338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Ajustar y ganar consistencia en la elaboración de las rúbricas.</a:t>
          </a:r>
          <a:endParaRPr lang="es-CL" sz="1200" kern="1200" dirty="0"/>
        </a:p>
      </dsp:txBody>
      <dsp:txXfrm>
        <a:off x="1960706" y="3058363"/>
        <a:ext cx="1282431" cy="872450"/>
      </dsp:txXfrm>
    </dsp:sp>
    <dsp:sp modelId="{8AB4FA53-C81A-4075-8688-2871F258D122}">
      <dsp:nvSpPr>
        <dsp:cNvPr id="0" name=""/>
        <dsp:cNvSpPr/>
      </dsp:nvSpPr>
      <dsp:spPr>
        <a:xfrm>
          <a:off x="1509347" y="960557"/>
          <a:ext cx="2185150" cy="12338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La descripción de los niveles de logro siempre debe tener como referente lo que demanda el marco curricular</a:t>
          </a:r>
          <a:r>
            <a:rPr lang="es-ES" sz="600" kern="1200" dirty="0"/>
            <a:t>. </a:t>
          </a:r>
          <a:endParaRPr lang="es-CL" sz="600" kern="1200" dirty="0"/>
        </a:p>
      </dsp:txBody>
      <dsp:txXfrm>
        <a:off x="1829355" y="1141247"/>
        <a:ext cx="1545134" cy="8724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4AECD6-2B02-4A19-BD8E-CD47BF983C16}">
      <dsp:nvSpPr>
        <dsp:cNvPr id="0" name=""/>
        <dsp:cNvSpPr/>
      </dsp:nvSpPr>
      <dsp:spPr>
        <a:xfrm>
          <a:off x="0" y="606896"/>
          <a:ext cx="8715375" cy="226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E000AD-CAA7-49D2-A140-23B47D765451}">
      <dsp:nvSpPr>
        <dsp:cNvPr id="0" name=""/>
        <dsp:cNvSpPr/>
      </dsp:nvSpPr>
      <dsp:spPr>
        <a:xfrm>
          <a:off x="417052" y="216025"/>
          <a:ext cx="8298322" cy="5246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94" tIns="0" rIns="23059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600" kern="1200" dirty="0"/>
            <a:t>¿Sobre qué evidencia aplicaré la rúbrica?</a:t>
          </a:r>
        </a:p>
      </dsp:txBody>
      <dsp:txXfrm>
        <a:off x="442663" y="241636"/>
        <a:ext cx="8247100" cy="473418"/>
      </dsp:txXfrm>
    </dsp:sp>
    <dsp:sp modelId="{62EB06B5-D063-4868-ACA2-6DC968C27266}">
      <dsp:nvSpPr>
        <dsp:cNvPr id="0" name=""/>
        <dsp:cNvSpPr/>
      </dsp:nvSpPr>
      <dsp:spPr>
        <a:xfrm>
          <a:off x="0" y="1274097"/>
          <a:ext cx="8715375" cy="226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C18DD1-92C9-444F-9EF0-1F5602342415}">
      <dsp:nvSpPr>
        <dsp:cNvPr id="0" name=""/>
        <dsp:cNvSpPr/>
      </dsp:nvSpPr>
      <dsp:spPr>
        <a:xfrm>
          <a:off x="414916" y="882296"/>
          <a:ext cx="8298322" cy="5246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94" tIns="0" rIns="23059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/>
            <a:t>¿Cuál es mi estándar?</a:t>
          </a:r>
          <a:endParaRPr lang="es-CL" sz="1600" kern="1200"/>
        </a:p>
      </dsp:txBody>
      <dsp:txXfrm>
        <a:off x="440527" y="907907"/>
        <a:ext cx="8247100" cy="473418"/>
      </dsp:txXfrm>
    </dsp:sp>
    <dsp:sp modelId="{9504A58A-43E3-4C01-A6B1-7B4B16A62A8E}">
      <dsp:nvSpPr>
        <dsp:cNvPr id="0" name=""/>
        <dsp:cNvSpPr/>
      </dsp:nvSpPr>
      <dsp:spPr>
        <a:xfrm>
          <a:off x="0" y="1941298"/>
          <a:ext cx="8715375" cy="226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FCA767-86E4-4895-B4A3-2C7A19BA5125}">
      <dsp:nvSpPr>
        <dsp:cNvPr id="0" name=""/>
        <dsp:cNvSpPr/>
      </dsp:nvSpPr>
      <dsp:spPr>
        <a:xfrm>
          <a:off x="414916" y="1549497"/>
          <a:ext cx="8298322" cy="5246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94" tIns="0" rIns="23059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Recordar que lo que se establece como «correcto»  es el piso de lo que se necesita para lograr el estándar. </a:t>
          </a:r>
          <a:endParaRPr lang="es-CL" sz="1600" kern="1200" dirty="0"/>
        </a:p>
      </dsp:txBody>
      <dsp:txXfrm>
        <a:off x="440527" y="1575108"/>
        <a:ext cx="8247100" cy="473418"/>
      </dsp:txXfrm>
    </dsp:sp>
    <dsp:sp modelId="{97C66F22-302A-44AE-80A7-B0FC5E93AB48}">
      <dsp:nvSpPr>
        <dsp:cNvPr id="0" name=""/>
        <dsp:cNvSpPr/>
      </dsp:nvSpPr>
      <dsp:spPr>
        <a:xfrm>
          <a:off x="0" y="2608499"/>
          <a:ext cx="8715375" cy="226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E24DF8-D000-494A-BA5D-70ED44E05E3C}">
      <dsp:nvSpPr>
        <dsp:cNvPr id="0" name=""/>
        <dsp:cNvSpPr/>
      </dsp:nvSpPr>
      <dsp:spPr>
        <a:xfrm>
          <a:off x="414916" y="2216698"/>
          <a:ext cx="8298322" cy="5246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94" tIns="0" rIns="23059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600" kern="1200" dirty="0"/>
            <a:t>La descripción del desempeño ¿apunta a lo central de la dimensión y excluye aspectos irrelevantes?, ¿cómo he distinguido entre aspecto relevante y aspecto irrelevante?</a:t>
          </a:r>
        </a:p>
      </dsp:txBody>
      <dsp:txXfrm>
        <a:off x="440527" y="2242309"/>
        <a:ext cx="8247100" cy="473418"/>
      </dsp:txXfrm>
    </dsp:sp>
    <dsp:sp modelId="{FE7DC8D3-D10B-43F7-89BD-F4E32086DC2A}">
      <dsp:nvSpPr>
        <dsp:cNvPr id="0" name=""/>
        <dsp:cNvSpPr/>
      </dsp:nvSpPr>
      <dsp:spPr>
        <a:xfrm>
          <a:off x="0" y="3275700"/>
          <a:ext cx="8715375" cy="226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82B755-553D-48DD-AB8E-365120BFCBE9}">
      <dsp:nvSpPr>
        <dsp:cNvPr id="0" name=""/>
        <dsp:cNvSpPr/>
      </dsp:nvSpPr>
      <dsp:spPr>
        <a:xfrm>
          <a:off x="414916" y="2883899"/>
          <a:ext cx="8298322" cy="5246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94" tIns="0" rIns="23059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¿La graduación entre los niveles es la correcta o falta un nivel que dé cuenta de desempeños intermedios? </a:t>
          </a:r>
          <a:endParaRPr lang="es-CL" sz="1600" kern="1200" dirty="0"/>
        </a:p>
      </dsp:txBody>
      <dsp:txXfrm>
        <a:off x="440527" y="2909510"/>
        <a:ext cx="8247100" cy="473418"/>
      </dsp:txXfrm>
    </dsp:sp>
    <dsp:sp modelId="{539C3698-656B-46A1-9271-A604B83D36C5}">
      <dsp:nvSpPr>
        <dsp:cNvPr id="0" name=""/>
        <dsp:cNvSpPr/>
      </dsp:nvSpPr>
      <dsp:spPr>
        <a:xfrm>
          <a:off x="0" y="3942901"/>
          <a:ext cx="8715375" cy="226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600FA8-B4BC-4FE6-8EDA-3FF005B60BB4}">
      <dsp:nvSpPr>
        <dsp:cNvPr id="0" name=""/>
        <dsp:cNvSpPr/>
      </dsp:nvSpPr>
      <dsp:spPr>
        <a:xfrm>
          <a:off x="414916" y="3551100"/>
          <a:ext cx="8298322" cy="5246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94" tIns="0" rIns="23059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600" kern="1200" dirty="0"/>
            <a:t>L</a:t>
          </a:r>
          <a:r>
            <a:rPr lang="es-MX" sz="1600" kern="1200" dirty="0"/>
            <a:t>a graduación, ¿se da solo por cantidad de componentes considerados o se debe mirar cualidad de concreción de dichos componentes</a:t>
          </a:r>
          <a:r>
            <a:rPr lang="es-CL" sz="1600" kern="1200" dirty="0"/>
            <a:t>?</a:t>
          </a:r>
        </a:p>
      </dsp:txBody>
      <dsp:txXfrm>
        <a:off x="440527" y="3576711"/>
        <a:ext cx="8247100" cy="473418"/>
      </dsp:txXfrm>
    </dsp:sp>
    <dsp:sp modelId="{5AF9F11E-6CCD-4E9A-90F9-399B04FFF282}">
      <dsp:nvSpPr>
        <dsp:cNvPr id="0" name=""/>
        <dsp:cNvSpPr/>
      </dsp:nvSpPr>
      <dsp:spPr>
        <a:xfrm>
          <a:off x="0" y="4859312"/>
          <a:ext cx="8715375" cy="226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65293A-53F8-47ED-95A8-4272FDF3C6A1}">
      <dsp:nvSpPr>
        <dsp:cNvPr id="0" name=""/>
        <dsp:cNvSpPr/>
      </dsp:nvSpPr>
      <dsp:spPr>
        <a:xfrm>
          <a:off x="414916" y="4218301"/>
          <a:ext cx="8298322" cy="7738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94" tIns="0" rIns="23059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¿Cómo se espera observar lo detallado o descrito en el nivel de desempeño? Se sugiere operacionalizar en relación a  conductas o evidencias observables, de otro modo, la rúbrica no podría ser aplicada. </a:t>
          </a:r>
          <a:endParaRPr lang="es-CL" sz="1600" kern="1200" dirty="0"/>
        </a:p>
      </dsp:txBody>
      <dsp:txXfrm>
        <a:off x="452692" y="4256077"/>
        <a:ext cx="8222770" cy="6982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AC338-A869-4320-8FB8-A920274D6328}" type="datetimeFigureOut">
              <a:rPr lang="es-CL" smtClean="0"/>
              <a:pPr/>
              <a:t>28-12-2020</a:t>
            </a:fld>
            <a:endParaRPr lang="es-C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A189C-FF38-402C-B0B8-2F8BFF0855C6}" type="slidenum">
              <a:rPr lang="es-CL" smtClean="0"/>
              <a:pPr/>
              <a:t>‹Nº›</a:t>
            </a:fld>
            <a:endParaRPr lang="es-C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A189C-FF38-402C-B0B8-2F8BFF0855C6}" type="slidenum">
              <a:rPr lang="es-CL" smtClean="0"/>
              <a:pPr/>
              <a:t>23</a:t>
            </a:fld>
            <a:endParaRPr lang="es-C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1790F-2FF8-44D5-A053-B25582D5354A}" type="datetimeFigureOut">
              <a:rPr lang="es-CL" smtClean="0"/>
              <a:pPr/>
              <a:t>28-12-2020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3070F-0AE8-4E85-A84C-CE35A7552307}" type="slidenum">
              <a:rPr lang="es-CL" smtClean="0"/>
              <a:pPr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1790F-2FF8-44D5-A053-B25582D5354A}" type="datetimeFigureOut">
              <a:rPr lang="es-CL" smtClean="0"/>
              <a:pPr/>
              <a:t>28-12-2020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3070F-0AE8-4E85-A84C-CE35A7552307}" type="slidenum">
              <a:rPr lang="es-CL" smtClean="0"/>
              <a:pPr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1790F-2FF8-44D5-A053-B25582D5354A}" type="datetimeFigureOut">
              <a:rPr lang="es-CL" smtClean="0"/>
              <a:pPr/>
              <a:t>28-12-2020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3070F-0AE8-4E85-A84C-CE35A7552307}" type="slidenum">
              <a:rPr lang="es-CL" smtClean="0"/>
              <a:pPr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1790F-2FF8-44D5-A053-B25582D5354A}" type="datetimeFigureOut">
              <a:rPr lang="es-CL" smtClean="0"/>
              <a:pPr/>
              <a:t>28-12-2020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3070F-0AE8-4E85-A84C-CE35A7552307}" type="slidenum">
              <a:rPr lang="es-CL" smtClean="0"/>
              <a:pPr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1790F-2FF8-44D5-A053-B25582D5354A}" type="datetimeFigureOut">
              <a:rPr lang="es-CL" smtClean="0"/>
              <a:pPr/>
              <a:t>28-12-2020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3070F-0AE8-4E85-A84C-CE35A7552307}" type="slidenum">
              <a:rPr lang="es-CL" smtClean="0"/>
              <a:pPr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1790F-2FF8-44D5-A053-B25582D5354A}" type="datetimeFigureOut">
              <a:rPr lang="es-CL" smtClean="0"/>
              <a:pPr/>
              <a:t>28-12-2020</a:t>
            </a:fld>
            <a:endParaRPr lang="es-C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3070F-0AE8-4E85-A84C-CE35A7552307}" type="slidenum">
              <a:rPr lang="es-CL" smtClean="0"/>
              <a:pPr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1790F-2FF8-44D5-A053-B25582D5354A}" type="datetimeFigureOut">
              <a:rPr lang="es-CL" smtClean="0"/>
              <a:pPr/>
              <a:t>28-12-2020</a:t>
            </a:fld>
            <a:endParaRPr lang="es-CL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3070F-0AE8-4E85-A84C-CE35A7552307}" type="slidenum">
              <a:rPr lang="es-CL" smtClean="0"/>
              <a:pPr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1790F-2FF8-44D5-A053-B25582D5354A}" type="datetimeFigureOut">
              <a:rPr lang="es-CL" smtClean="0"/>
              <a:pPr/>
              <a:t>28-12-2020</a:t>
            </a:fld>
            <a:endParaRPr lang="es-CL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3070F-0AE8-4E85-A84C-CE35A7552307}" type="slidenum">
              <a:rPr lang="es-CL" smtClean="0"/>
              <a:pPr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1790F-2FF8-44D5-A053-B25582D5354A}" type="datetimeFigureOut">
              <a:rPr lang="es-CL" smtClean="0"/>
              <a:pPr/>
              <a:t>28-12-2020</a:t>
            </a:fld>
            <a:endParaRPr lang="es-C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3070F-0AE8-4E85-A84C-CE35A7552307}" type="slidenum">
              <a:rPr lang="es-CL" smtClean="0"/>
              <a:pPr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1790F-2FF8-44D5-A053-B25582D5354A}" type="datetimeFigureOut">
              <a:rPr lang="es-CL" smtClean="0"/>
              <a:pPr/>
              <a:t>28-12-2020</a:t>
            </a:fld>
            <a:endParaRPr lang="es-C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3070F-0AE8-4E85-A84C-CE35A7552307}" type="slidenum">
              <a:rPr lang="es-CL" smtClean="0"/>
              <a:pPr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1790F-2FF8-44D5-A053-B25582D5354A}" type="datetimeFigureOut">
              <a:rPr lang="es-CL" smtClean="0"/>
              <a:pPr/>
              <a:t>28-12-2020</a:t>
            </a:fld>
            <a:endParaRPr lang="es-C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3070F-0AE8-4E85-A84C-CE35A7552307}" type="slidenum">
              <a:rPr lang="es-CL" smtClean="0"/>
              <a:pPr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1790F-2FF8-44D5-A053-B25582D5354A}" type="datetimeFigureOut">
              <a:rPr lang="es-CL" smtClean="0"/>
              <a:pPr/>
              <a:t>28-12-2020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3070F-0AE8-4E85-A84C-CE35A7552307}" type="slidenum">
              <a:rPr lang="es-CL" smtClean="0"/>
              <a:pPr/>
              <a:t>‹Nº›</a:t>
            </a:fld>
            <a:endParaRPr lang="es-C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2.w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75656" y="3140968"/>
            <a:ext cx="6400800" cy="1752600"/>
          </a:xfrm>
        </p:spPr>
        <p:txBody>
          <a:bodyPr>
            <a:normAutofit/>
          </a:bodyPr>
          <a:lstStyle/>
          <a:p>
            <a:r>
              <a:rPr lang="es-CL" sz="4800" dirty="0">
                <a:solidFill>
                  <a:schemeClr val="tx1"/>
                </a:solidFill>
              </a:rPr>
              <a:t>Rúbricas</a:t>
            </a:r>
          </a:p>
        </p:txBody>
      </p:sp>
      <p:sp>
        <p:nvSpPr>
          <p:cNvPr id="8" name="Subtítulo 4">
            <a:extLst>
              <a:ext uri="{FF2B5EF4-FFF2-40B4-BE49-F238E27FC236}">
                <a16:creationId xmlns:a16="http://schemas.microsoft.com/office/drawing/2014/main" id="{6A6C532B-B8A2-436F-B4D7-A4BF8F5D944A}"/>
              </a:ext>
            </a:extLst>
          </p:cNvPr>
          <p:cNvSpPr txBox="1">
            <a:spLocks/>
          </p:cNvSpPr>
          <p:nvPr/>
        </p:nvSpPr>
        <p:spPr>
          <a:xfrm>
            <a:off x="166686" y="4905635"/>
            <a:ext cx="4602234" cy="911117"/>
          </a:xfrm>
          <a:custGeom>
            <a:avLst/>
            <a:gdLst>
              <a:gd name="connsiteX0" fmla="*/ 0 w 4602234"/>
              <a:gd name="connsiteY0" fmla="*/ 0 h 911117"/>
              <a:gd name="connsiteX1" fmla="*/ 575279 w 4602234"/>
              <a:gd name="connsiteY1" fmla="*/ 0 h 911117"/>
              <a:gd name="connsiteX2" fmla="*/ 1058514 w 4602234"/>
              <a:gd name="connsiteY2" fmla="*/ 0 h 911117"/>
              <a:gd name="connsiteX3" fmla="*/ 1541748 w 4602234"/>
              <a:gd name="connsiteY3" fmla="*/ 0 h 911117"/>
              <a:gd name="connsiteX4" fmla="*/ 2163050 w 4602234"/>
              <a:gd name="connsiteY4" fmla="*/ 0 h 911117"/>
              <a:gd name="connsiteX5" fmla="*/ 2784352 w 4602234"/>
              <a:gd name="connsiteY5" fmla="*/ 0 h 911117"/>
              <a:gd name="connsiteX6" fmla="*/ 3221564 w 4602234"/>
              <a:gd name="connsiteY6" fmla="*/ 0 h 911117"/>
              <a:gd name="connsiteX7" fmla="*/ 3704798 w 4602234"/>
              <a:gd name="connsiteY7" fmla="*/ 0 h 911117"/>
              <a:gd name="connsiteX8" fmla="*/ 4602234 w 4602234"/>
              <a:gd name="connsiteY8" fmla="*/ 0 h 911117"/>
              <a:gd name="connsiteX9" fmla="*/ 4602234 w 4602234"/>
              <a:gd name="connsiteY9" fmla="*/ 446447 h 911117"/>
              <a:gd name="connsiteX10" fmla="*/ 4602234 w 4602234"/>
              <a:gd name="connsiteY10" fmla="*/ 911117 h 911117"/>
              <a:gd name="connsiteX11" fmla="*/ 4165022 w 4602234"/>
              <a:gd name="connsiteY11" fmla="*/ 911117 h 911117"/>
              <a:gd name="connsiteX12" fmla="*/ 3681787 w 4602234"/>
              <a:gd name="connsiteY12" fmla="*/ 911117 h 911117"/>
              <a:gd name="connsiteX13" fmla="*/ 3060486 w 4602234"/>
              <a:gd name="connsiteY13" fmla="*/ 911117 h 911117"/>
              <a:gd name="connsiteX14" fmla="*/ 2623273 w 4602234"/>
              <a:gd name="connsiteY14" fmla="*/ 911117 h 911117"/>
              <a:gd name="connsiteX15" fmla="*/ 1955949 w 4602234"/>
              <a:gd name="connsiteY15" fmla="*/ 911117 h 911117"/>
              <a:gd name="connsiteX16" fmla="*/ 1334648 w 4602234"/>
              <a:gd name="connsiteY16" fmla="*/ 911117 h 911117"/>
              <a:gd name="connsiteX17" fmla="*/ 897436 w 4602234"/>
              <a:gd name="connsiteY17" fmla="*/ 911117 h 911117"/>
              <a:gd name="connsiteX18" fmla="*/ 0 w 4602234"/>
              <a:gd name="connsiteY18" fmla="*/ 911117 h 911117"/>
              <a:gd name="connsiteX19" fmla="*/ 0 w 4602234"/>
              <a:gd name="connsiteY19" fmla="*/ 464670 h 911117"/>
              <a:gd name="connsiteX20" fmla="*/ 0 w 4602234"/>
              <a:gd name="connsiteY20" fmla="*/ 0 h 911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602234" h="911117" fill="none" extrusionOk="0">
                <a:moveTo>
                  <a:pt x="0" y="0"/>
                </a:moveTo>
                <a:cubicBezTo>
                  <a:pt x="156779" y="-25841"/>
                  <a:pt x="411206" y="5438"/>
                  <a:pt x="575279" y="0"/>
                </a:cubicBezTo>
                <a:cubicBezTo>
                  <a:pt x="739352" y="-5438"/>
                  <a:pt x="852350" y="25365"/>
                  <a:pt x="1058514" y="0"/>
                </a:cubicBezTo>
                <a:cubicBezTo>
                  <a:pt x="1264678" y="-25365"/>
                  <a:pt x="1368847" y="47858"/>
                  <a:pt x="1541748" y="0"/>
                </a:cubicBezTo>
                <a:cubicBezTo>
                  <a:pt x="1714649" y="-47858"/>
                  <a:pt x="1918651" y="27817"/>
                  <a:pt x="2163050" y="0"/>
                </a:cubicBezTo>
                <a:cubicBezTo>
                  <a:pt x="2407449" y="-27817"/>
                  <a:pt x="2597125" y="32846"/>
                  <a:pt x="2784352" y="0"/>
                </a:cubicBezTo>
                <a:cubicBezTo>
                  <a:pt x="2971579" y="-32846"/>
                  <a:pt x="3003088" y="42903"/>
                  <a:pt x="3221564" y="0"/>
                </a:cubicBezTo>
                <a:cubicBezTo>
                  <a:pt x="3440040" y="-42903"/>
                  <a:pt x="3464833" y="9308"/>
                  <a:pt x="3704798" y="0"/>
                </a:cubicBezTo>
                <a:cubicBezTo>
                  <a:pt x="3944763" y="-9308"/>
                  <a:pt x="4361505" y="59390"/>
                  <a:pt x="4602234" y="0"/>
                </a:cubicBezTo>
                <a:cubicBezTo>
                  <a:pt x="4634973" y="181874"/>
                  <a:pt x="4567106" y="241894"/>
                  <a:pt x="4602234" y="446447"/>
                </a:cubicBezTo>
                <a:cubicBezTo>
                  <a:pt x="4637362" y="651000"/>
                  <a:pt x="4579026" y="740758"/>
                  <a:pt x="4602234" y="911117"/>
                </a:cubicBezTo>
                <a:cubicBezTo>
                  <a:pt x="4429874" y="926717"/>
                  <a:pt x="4372062" y="858830"/>
                  <a:pt x="4165022" y="911117"/>
                </a:cubicBezTo>
                <a:cubicBezTo>
                  <a:pt x="3957982" y="963404"/>
                  <a:pt x="3902795" y="891456"/>
                  <a:pt x="3681787" y="911117"/>
                </a:cubicBezTo>
                <a:cubicBezTo>
                  <a:pt x="3460780" y="930778"/>
                  <a:pt x="3342056" y="837455"/>
                  <a:pt x="3060486" y="911117"/>
                </a:cubicBezTo>
                <a:cubicBezTo>
                  <a:pt x="2778916" y="984779"/>
                  <a:pt x="2841118" y="893278"/>
                  <a:pt x="2623273" y="911117"/>
                </a:cubicBezTo>
                <a:cubicBezTo>
                  <a:pt x="2405428" y="928956"/>
                  <a:pt x="2207713" y="906626"/>
                  <a:pt x="1955949" y="911117"/>
                </a:cubicBezTo>
                <a:cubicBezTo>
                  <a:pt x="1704185" y="915608"/>
                  <a:pt x="1584739" y="849139"/>
                  <a:pt x="1334648" y="911117"/>
                </a:cubicBezTo>
                <a:cubicBezTo>
                  <a:pt x="1084557" y="973095"/>
                  <a:pt x="1106827" y="875185"/>
                  <a:pt x="897436" y="911117"/>
                </a:cubicBezTo>
                <a:cubicBezTo>
                  <a:pt x="688045" y="947049"/>
                  <a:pt x="275520" y="894863"/>
                  <a:pt x="0" y="911117"/>
                </a:cubicBezTo>
                <a:cubicBezTo>
                  <a:pt x="-49667" y="800094"/>
                  <a:pt x="21853" y="628484"/>
                  <a:pt x="0" y="464670"/>
                </a:cubicBezTo>
                <a:cubicBezTo>
                  <a:pt x="-21853" y="300856"/>
                  <a:pt x="15743" y="128843"/>
                  <a:pt x="0" y="0"/>
                </a:cubicBezTo>
                <a:close/>
              </a:path>
              <a:path w="4602234" h="911117" stroke="0" extrusionOk="0">
                <a:moveTo>
                  <a:pt x="0" y="0"/>
                </a:moveTo>
                <a:cubicBezTo>
                  <a:pt x="310358" y="-32110"/>
                  <a:pt x="365307" y="61377"/>
                  <a:pt x="621302" y="0"/>
                </a:cubicBezTo>
                <a:cubicBezTo>
                  <a:pt x="877297" y="-61377"/>
                  <a:pt x="899925" y="10870"/>
                  <a:pt x="1104536" y="0"/>
                </a:cubicBezTo>
                <a:cubicBezTo>
                  <a:pt x="1309147" y="-10870"/>
                  <a:pt x="1512297" y="20239"/>
                  <a:pt x="1679815" y="0"/>
                </a:cubicBezTo>
                <a:cubicBezTo>
                  <a:pt x="1847333" y="-20239"/>
                  <a:pt x="2013833" y="62619"/>
                  <a:pt x="2209072" y="0"/>
                </a:cubicBezTo>
                <a:cubicBezTo>
                  <a:pt x="2404311" y="-62619"/>
                  <a:pt x="2631200" y="23752"/>
                  <a:pt x="2738329" y="0"/>
                </a:cubicBezTo>
                <a:cubicBezTo>
                  <a:pt x="2845458" y="-23752"/>
                  <a:pt x="3198244" y="9594"/>
                  <a:pt x="3405653" y="0"/>
                </a:cubicBezTo>
                <a:cubicBezTo>
                  <a:pt x="3613062" y="-9594"/>
                  <a:pt x="3650551" y="16126"/>
                  <a:pt x="3842865" y="0"/>
                </a:cubicBezTo>
                <a:cubicBezTo>
                  <a:pt x="4035179" y="-16126"/>
                  <a:pt x="4304749" y="48434"/>
                  <a:pt x="4602234" y="0"/>
                </a:cubicBezTo>
                <a:cubicBezTo>
                  <a:pt x="4607041" y="104231"/>
                  <a:pt x="4588198" y="328160"/>
                  <a:pt x="4602234" y="437336"/>
                </a:cubicBezTo>
                <a:cubicBezTo>
                  <a:pt x="4616270" y="546512"/>
                  <a:pt x="4555552" y="721920"/>
                  <a:pt x="4602234" y="911117"/>
                </a:cubicBezTo>
                <a:cubicBezTo>
                  <a:pt x="4343851" y="975974"/>
                  <a:pt x="4103884" y="896731"/>
                  <a:pt x="3934910" y="911117"/>
                </a:cubicBezTo>
                <a:cubicBezTo>
                  <a:pt x="3765936" y="925503"/>
                  <a:pt x="3518311" y="847825"/>
                  <a:pt x="3313608" y="911117"/>
                </a:cubicBezTo>
                <a:cubicBezTo>
                  <a:pt x="3108905" y="974409"/>
                  <a:pt x="2970160" y="870554"/>
                  <a:pt x="2646285" y="911117"/>
                </a:cubicBezTo>
                <a:cubicBezTo>
                  <a:pt x="2322410" y="951680"/>
                  <a:pt x="2397527" y="874851"/>
                  <a:pt x="2163050" y="911117"/>
                </a:cubicBezTo>
                <a:cubicBezTo>
                  <a:pt x="1928574" y="947383"/>
                  <a:pt x="1849829" y="870688"/>
                  <a:pt x="1633793" y="911117"/>
                </a:cubicBezTo>
                <a:cubicBezTo>
                  <a:pt x="1417757" y="951546"/>
                  <a:pt x="1374359" y="870405"/>
                  <a:pt x="1196581" y="911117"/>
                </a:cubicBezTo>
                <a:cubicBezTo>
                  <a:pt x="1018803" y="951829"/>
                  <a:pt x="805134" y="857806"/>
                  <a:pt x="621302" y="911117"/>
                </a:cubicBezTo>
                <a:cubicBezTo>
                  <a:pt x="437470" y="964428"/>
                  <a:pt x="133712" y="856792"/>
                  <a:pt x="0" y="911117"/>
                </a:cubicBezTo>
                <a:cubicBezTo>
                  <a:pt x="-49731" y="806246"/>
                  <a:pt x="47631" y="685633"/>
                  <a:pt x="0" y="464670"/>
                </a:cubicBezTo>
                <a:cubicBezTo>
                  <a:pt x="-47631" y="243707"/>
                  <a:pt x="22680" y="22636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2940614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L" sz="1700" b="1" dirty="0">
              <a:solidFill>
                <a:srgbClr val="002060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CEB97F2-B99E-4FD0-9BB0-8939F9D575D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5" r="-3" b="17165"/>
          <a:stretch/>
        </p:blipFill>
        <p:spPr bwMode="auto">
          <a:xfrm>
            <a:off x="179512" y="150735"/>
            <a:ext cx="2483748" cy="1052726"/>
          </a:xfrm>
          <a:custGeom>
            <a:avLst/>
            <a:gdLst/>
            <a:ahLst/>
            <a:cxnLst/>
            <a:rect l="l" t="t" r="r" b="b"/>
            <a:pathLst>
              <a:path w="5920618" h="2130951">
                <a:moveTo>
                  <a:pt x="0" y="0"/>
                </a:moveTo>
                <a:lnTo>
                  <a:pt x="5920618" y="0"/>
                </a:lnTo>
                <a:lnTo>
                  <a:pt x="4933709" y="2130951"/>
                </a:lnTo>
                <a:lnTo>
                  <a:pt x="0" y="2130951"/>
                </a:lnTo>
                <a:close/>
              </a:path>
            </a:pathLst>
          </a:custGeom>
          <a:noFill/>
        </p:spPr>
      </p:pic>
      <p:sp>
        <p:nvSpPr>
          <p:cNvPr id="11" name="Freeform 16">
            <a:extLst>
              <a:ext uri="{FF2B5EF4-FFF2-40B4-BE49-F238E27FC236}">
                <a16:creationId xmlns:a16="http://schemas.microsoft.com/office/drawing/2014/main" id="{89C8DBE0-E2F1-4ADD-9FE4-3B520BE9C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0814" y="0"/>
            <a:ext cx="5313186" cy="2130552"/>
          </a:xfrm>
          <a:custGeom>
            <a:avLst/>
            <a:gdLst>
              <a:gd name="connsiteX0" fmla="*/ 986725 w 7084249"/>
              <a:gd name="connsiteY0" fmla="*/ 0 h 2130552"/>
              <a:gd name="connsiteX1" fmla="*/ 7084249 w 7084249"/>
              <a:gd name="connsiteY1" fmla="*/ 0 h 2130552"/>
              <a:gd name="connsiteX2" fmla="*/ 7084249 w 7084249"/>
              <a:gd name="connsiteY2" fmla="*/ 2130552 h 2130552"/>
              <a:gd name="connsiteX3" fmla="*/ 0 w 7084249"/>
              <a:gd name="connsiteY3" fmla="*/ 2130552 h 2130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4249" h="2130552">
                <a:moveTo>
                  <a:pt x="986725" y="0"/>
                </a:moveTo>
                <a:lnTo>
                  <a:pt x="7084249" y="0"/>
                </a:lnTo>
                <a:lnTo>
                  <a:pt x="7084249" y="2130552"/>
                </a:lnTo>
                <a:lnTo>
                  <a:pt x="0" y="213055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9">
            <a:extLst>
              <a:ext uri="{FF2B5EF4-FFF2-40B4-BE49-F238E27FC236}">
                <a16:creationId xmlns:a16="http://schemas.microsoft.com/office/drawing/2014/main" id="{3F3ABA9A-0CF1-40F3-BC42-C8B99A9EB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00107" y="4683319"/>
            <a:ext cx="4443893" cy="2174681"/>
          </a:xfrm>
          <a:custGeom>
            <a:avLst/>
            <a:gdLst>
              <a:gd name="connsiteX0" fmla="*/ 1007162 w 5925190"/>
              <a:gd name="connsiteY0" fmla="*/ 0 h 2174681"/>
              <a:gd name="connsiteX1" fmla="*/ 5925190 w 5925190"/>
              <a:gd name="connsiteY1" fmla="*/ 0 h 2174681"/>
              <a:gd name="connsiteX2" fmla="*/ 5925190 w 5925190"/>
              <a:gd name="connsiteY2" fmla="*/ 2174681 h 2174681"/>
              <a:gd name="connsiteX3" fmla="*/ 0 w 5925190"/>
              <a:gd name="connsiteY3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4681">
                <a:moveTo>
                  <a:pt x="1007162" y="0"/>
                </a:moveTo>
                <a:lnTo>
                  <a:pt x="5925190" y="0"/>
                </a:lnTo>
                <a:lnTo>
                  <a:pt x="5925190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40FCC650-E8CB-4EF0-A24E-1F9C51E70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1728"/>
            <a:ext cx="5334159" cy="2176272"/>
          </a:xfrm>
          <a:custGeom>
            <a:avLst/>
            <a:gdLst>
              <a:gd name="connsiteX0" fmla="*/ 0 w 7112212"/>
              <a:gd name="connsiteY0" fmla="*/ 0 h 2176272"/>
              <a:gd name="connsiteX1" fmla="*/ 7112212 w 7112212"/>
              <a:gd name="connsiteY1" fmla="*/ 0 h 2176272"/>
              <a:gd name="connsiteX2" fmla="*/ 6104313 w 7112212"/>
              <a:gd name="connsiteY2" fmla="*/ 2176272 h 2176272"/>
              <a:gd name="connsiteX3" fmla="*/ 0 w 7112212"/>
              <a:gd name="connsiteY3" fmla="*/ 2176272 h 2176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2212" h="2176272">
                <a:moveTo>
                  <a:pt x="0" y="0"/>
                </a:moveTo>
                <a:lnTo>
                  <a:pt x="7112212" y="0"/>
                </a:lnTo>
                <a:lnTo>
                  <a:pt x="6104313" y="2176272"/>
                </a:lnTo>
                <a:lnTo>
                  <a:pt x="0" y="217627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5BCA3F9-ECD8-4053-831D-08DF73CD8580}"/>
              </a:ext>
            </a:extLst>
          </p:cNvPr>
          <p:cNvSpPr txBox="1"/>
          <p:nvPr/>
        </p:nvSpPr>
        <p:spPr>
          <a:xfrm>
            <a:off x="5580112" y="5361193"/>
            <a:ext cx="2880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>
                <a:solidFill>
                  <a:schemeClr val="bg1"/>
                </a:solidFill>
                <a:latin typeface="Freestyle Script" panose="020B0604020202020204" pitchFamily="66" charset="0"/>
              </a:rPr>
              <a:t>Relatora</a:t>
            </a:r>
          </a:p>
          <a:p>
            <a:pPr algn="ctr"/>
            <a:r>
              <a:rPr lang="es-CL" sz="2800" dirty="0">
                <a:solidFill>
                  <a:schemeClr val="bg1"/>
                </a:solidFill>
                <a:latin typeface="Freestyle Script" panose="020B0604020202020204" pitchFamily="66" charset="0"/>
              </a:rPr>
              <a:t>Pilar Salazar Norese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7A8A58FC-713E-4176-A786-A4372F1C9BC6}"/>
              </a:ext>
            </a:extLst>
          </p:cNvPr>
          <p:cNvSpPr txBox="1">
            <a:spLocks/>
          </p:cNvSpPr>
          <p:nvPr/>
        </p:nvSpPr>
        <p:spPr>
          <a:xfrm>
            <a:off x="457200" y="422300"/>
            <a:ext cx="8229600" cy="500066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dirty="0">
                <a:latin typeface="+mn-lt"/>
              </a:rPr>
              <a:t>Componentes de una rúbrica analítica</a:t>
            </a:r>
          </a:p>
        </p:txBody>
      </p:sp>
      <p:sp>
        <p:nvSpPr>
          <p:cNvPr id="4" name="AutoShape 1">
            <a:extLst>
              <a:ext uri="{FF2B5EF4-FFF2-40B4-BE49-F238E27FC236}">
                <a16:creationId xmlns:a16="http://schemas.microsoft.com/office/drawing/2014/main" id="{F4CF183D-9CB9-46B6-A83A-2567077E2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282" y="1500174"/>
            <a:ext cx="3643306" cy="1157734"/>
          </a:xfrm>
          <a:prstGeom prst="downArrowCallout">
            <a:avLst>
              <a:gd name="adj1" fmla="val 49970"/>
              <a:gd name="adj2" fmla="val 49970"/>
              <a:gd name="adj3" fmla="val 16667"/>
              <a:gd name="adj4" fmla="val 66667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Columna que desglosa los </a:t>
            </a:r>
            <a:r>
              <a:rPr kumimoji="0" lang="es-ES_tradn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aprendizajes o rasgos que se constituyen en el referente con el que se contrasta o evalúa el desempeño esperado</a:t>
            </a:r>
            <a:r>
              <a:rPr kumimoji="0" lang="es-C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07F58D5E-E582-489F-9134-5DD157A79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0760" y="1571612"/>
            <a:ext cx="3000396" cy="1085726"/>
          </a:xfrm>
          <a:prstGeom prst="downArrowCallout">
            <a:avLst>
              <a:gd name="adj1" fmla="val 42104"/>
              <a:gd name="adj2" fmla="val 42104"/>
              <a:gd name="adj3" fmla="val 16667"/>
              <a:gd name="adj4" fmla="val 66667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Columna que indica el desempeño real obtenido a partir de la aplicación de la escala determinada.</a:t>
            </a:r>
            <a:endParaRPr kumimoji="0" lang="es-CL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7 Tabla">
            <a:extLst>
              <a:ext uri="{FF2B5EF4-FFF2-40B4-BE49-F238E27FC236}">
                <a16:creationId xmlns:a16="http://schemas.microsoft.com/office/drawing/2014/main" id="{9F876790-9E05-406A-84CF-74CC1F103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518033"/>
              </p:ext>
            </p:extLst>
          </p:nvPr>
        </p:nvGraphicFramePr>
        <p:xfrm>
          <a:off x="1043608" y="2643182"/>
          <a:ext cx="7243168" cy="2808311"/>
        </p:xfrm>
        <a:graphic>
          <a:graphicData uri="http://schemas.openxmlformats.org/drawingml/2006/table">
            <a:tbl>
              <a:tblPr/>
              <a:tblGrid>
                <a:gridCol w="13852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58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44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5530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>
                          <a:latin typeface="Calibri"/>
                          <a:ea typeface="Calibri"/>
                          <a:cs typeface="Times New Roman"/>
                        </a:rPr>
                        <a:t>Criterio</a:t>
                      </a:r>
                      <a:endParaRPr lang="es-C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b="1">
                          <a:latin typeface="Calibri"/>
                          <a:ea typeface="Calibri"/>
                          <a:cs typeface="Times New Roman"/>
                        </a:rPr>
                        <a:t>Niveles de desempeño</a:t>
                      </a:r>
                      <a:endParaRPr lang="es-CL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b="1">
                          <a:latin typeface="Calibri"/>
                          <a:ea typeface="Calibri"/>
                          <a:cs typeface="Times New Roman"/>
                        </a:rPr>
                        <a:t>Calificación </a:t>
                      </a:r>
                      <a:endParaRPr lang="es-CL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b="1">
                          <a:latin typeface="Calibri"/>
                          <a:ea typeface="Calibri"/>
                          <a:cs typeface="Times New Roman"/>
                        </a:rPr>
                        <a:t>(Cuantitativa o cualitativa)</a:t>
                      </a:r>
                      <a:endParaRPr lang="es-CL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1204"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>
                          <a:latin typeface="Calibri"/>
                          <a:ea typeface="Calibri"/>
                          <a:cs typeface="Times New Roman"/>
                        </a:rPr>
                        <a:t>Insatisfactorio</a:t>
                      </a:r>
                      <a:endParaRPr lang="es-CL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>
                          <a:latin typeface="Calibri"/>
                          <a:ea typeface="Calibri"/>
                          <a:cs typeface="Times New Roman"/>
                        </a:rPr>
                        <a:t>(Puntaje o apreciación)</a:t>
                      </a:r>
                      <a:endParaRPr lang="es-C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>
                          <a:latin typeface="Calibri"/>
                          <a:ea typeface="Calibri"/>
                          <a:cs typeface="Times New Roman"/>
                        </a:rPr>
                        <a:t>Necesita apoyo</a:t>
                      </a:r>
                      <a:endParaRPr lang="es-CL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>
                          <a:latin typeface="Calibri"/>
                          <a:ea typeface="Calibri"/>
                          <a:cs typeface="Times New Roman"/>
                        </a:rPr>
                        <a:t>(Puntaje o apreciación)</a:t>
                      </a:r>
                      <a:endParaRPr lang="es-C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>
                          <a:latin typeface="Calibri"/>
                          <a:ea typeface="Calibri"/>
                          <a:cs typeface="Times New Roman"/>
                        </a:rPr>
                        <a:t>Satisfactorio</a:t>
                      </a:r>
                      <a:endParaRPr lang="es-CL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>
                          <a:latin typeface="Calibri"/>
                          <a:ea typeface="Calibri"/>
                          <a:cs typeface="Times New Roman"/>
                        </a:rPr>
                        <a:t>(Puntaje o apreciación)</a:t>
                      </a:r>
                      <a:endParaRPr lang="es-C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>
                          <a:latin typeface="Calibri"/>
                          <a:ea typeface="Calibri"/>
                          <a:cs typeface="Times New Roman"/>
                        </a:rPr>
                        <a:t>Excelente</a:t>
                      </a:r>
                      <a:endParaRPr lang="es-CL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>
                          <a:latin typeface="Calibri"/>
                          <a:ea typeface="Calibri"/>
                          <a:cs typeface="Times New Roman"/>
                        </a:rPr>
                        <a:t>(Puntaje o apreciación)</a:t>
                      </a:r>
                      <a:endParaRPr lang="es-C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12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es-C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i="1">
                          <a:latin typeface="Calibri"/>
                          <a:ea typeface="Calibri"/>
                          <a:cs typeface="Times New Roman"/>
                        </a:rPr>
                        <a:t>¿Cómo se describe este nivel de desempeño?</a:t>
                      </a:r>
                      <a:endParaRPr lang="es-CL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i="1" dirty="0">
                          <a:latin typeface="Calibri"/>
                          <a:ea typeface="Calibri"/>
                          <a:cs typeface="Times New Roman"/>
                        </a:rPr>
                        <a:t>¿Cómo se describe este nivel de desempeño?</a:t>
                      </a:r>
                      <a:endParaRPr lang="es-C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i="1">
                          <a:latin typeface="Calibri"/>
                          <a:ea typeface="Calibri"/>
                          <a:cs typeface="Times New Roman"/>
                        </a:rPr>
                        <a:t>¿Cómo se describe este nivel de desempeño?</a:t>
                      </a:r>
                      <a:endParaRPr lang="es-CL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i="1" dirty="0">
                          <a:latin typeface="Calibri"/>
                          <a:ea typeface="Calibri"/>
                          <a:cs typeface="Times New Roman"/>
                        </a:rPr>
                        <a:t>¿Cómo se describe este nivel de desempeño?</a:t>
                      </a:r>
                      <a:endParaRPr lang="es-C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b="1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3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100" b="1" dirty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AutoShape 3">
            <a:extLst>
              <a:ext uri="{FF2B5EF4-FFF2-40B4-BE49-F238E27FC236}">
                <a16:creationId xmlns:a16="http://schemas.microsoft.com/office/drawing/2014/main" id="{87223D29-5B2D-4F65-80B7-7CD3DC4ED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48" y="5286388"/>
            <a:ext cx="7776864" cy="1299294"/>
          </a:xfrm>
          <a:prstGeom prst="upArrowCallout">
            <a:avLst>
              <a:gd name="adj1" fmla="val 68604"/>
              <a:gd name="adj2" fmla="val 68604"/>
              <a:gd name="adj3" fmla="val 16667"/>
              <a:gd name="adj4" fmla="val 66667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Times New Roman" pitchFamily="18" charset="0"/>
              <a:buChar char="•"/>
              <a:tabLst/>
            </a:pPr>
            <a:r>
              <a:rPr kumimoji="0" lang="es-C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Descriptores que contienen las especificaciones que entregan el significado de cada dimensión a medir revelando las posibles concreciones de desempeño  y otorgando los atributos que </a:t>
            </a:r>
            <a:r>
              <a:rPr kumimoji="0" lang="es-E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pueden valorarse en función de elementos cualitativos, cuantitativos o ambos en cada nivel</a:t>
            </a:r>
            <a:r>
              <a:rPr kumimoji="0" lang="es-E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  <a:r>
              <a:rPr kumimoji="0" lang="es-E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endParaRPr kumimoji="0" lang="es-CL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217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3">
            <a:extLst>
              <a:ext uri="{FF2B5EF4-FFF2-40B4-BE49-F238E27FC236}">
                <a16:creationId xmlns:a16="http://schemas.microsoft.com/office/drawing/2014/main" id="{7896D8FE-5A69-4CB8-949A-AC98D97CB1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25295"/>
              </p:ext>
            </p:extLst>
          </p:nvPr>
        </p:nvGraphicFramePr>
        <p:xfrm>
          <a:off x="503547" y="1268760"/>
          <a:ext cx="8352930" cy="5172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0586">
                  <a:extLst>
                    <a:ext uri="{9D8B030D-6E8A-4147-A177-3AD203B41FA5}">
                      <a16:colId xmlns:a16="http://schemas.microsoft.com/office/drawing/2014/main" val="2175791208"/>
                    </a:ext>
                  </a:extLst>
                </a:gridCol>
                <a:gridCol w="1670586">
                  <a:extLst>
                    <a:ext uri="{9D8B030D-6E8A-4147-A177-3AD203B41FA5}">
                      <a16:colId xmlns:a16="http://schemas.microsoft.com/office/drawing/2014/main" val="1665268978"/>
                    </a:ext>
                  </a:extLst>
                </a:gridCol>
                <a:gridCol w="1670586">
                  <a:extLst>
                    <a:ext uri="{9D8B030D-6E8A-4147-A177-3AD203B41FA5}">
                      <a16:colId xmlns:a16="http://schemas.microsoft.com/office/drawing/2014/main" val="2416847948"/>
                    </a:ext>
                  </a:extLst>
                </a:gridCol>
                <a:gridCol w="1670586">
                  <a:extLst>
                    <a:ext uri="{9D8B030D-6E8A-4147-A177-3AD203B41FA5}">
                      <a16:colId xmlns:a16="http://schemas.microsoft.com/office/drawing/2014/main" val="836781837"/>
                    </a:ext>
                  </a:extLst>
                </a:gridCol>
                <a:gridCol w="1670586">
                  <a:extLst>
                    <a:ext uri="{9D8B030D-6E8A-4147-A177-3AD203B41FA5}">
                      <a16:colId xmlns:a16="http://schemas.microsoft.com/office/drawing/2014/main" val="878775840"/>
                    </a:ext>
                  </a:extLst>
                </a:gridCol>
              </a:tblGrid>
              <a:tr h="447824">
                <a:tc>
                  <a:txBody>
                    <a:bodyPr/>
                    <a:lstStyle/>
                    <a:p>
                      <a:r>
                        <a:rPr lang="es-CL" sz="1600" b="1">
                          <a:latin typeface="+mn-lt"/>
                        </a:rPr>
                        <a:t>Nivel 5</a:t>
                      </a:r>
                      <a:endParaRPr lang="es-CL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1600" b="1">
                          <a:latin typeface="+mn-lt"/>
                        </a:rPr>
                        <a:t>Nivel 4</a:t>
                      </a:r>
                      <a:endParaRPr lang="es-CL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1600" b="1">
                          <a:latin typeface="+mn-lt"/>
                        </a:rPr>
                        <a:t>Nivel 3</a:t>
                      </a:r>
                      <a:endParaRPr lang="es-CL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1600" b="1">
                          <a:latin typeface="+mn-lt"/>
                        </a:rPr>
                        <a:t>Nivel 2</a:t>
                      </a:r>
                      <a:endParaRPr lang="es-CL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sz="1600" b="1">
                          <a:latin typeface="+mn-lt"/>
                        </a:rPr>
                        <a:t>Nivel 1</a:t>
                      </a:r>
                      <a:endParaRPr lang="es-CL" sz="1600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737132"/>
                  </a:ext>
                </a:extLst>
              </a:tr>
              <a:tr h="141204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es-ES" altLang="es-CL" sz="1600" b="0">
                          <a:latin typeface="+mn-lt"/>
                        </a:rPr>
                        <a:t>Respuesta completa.</a:t>
                      </a:r>
                    </a:p>
                    <a:p>
                      <a:pPr>
                        <a:lnSpc>
                          <a:spcPct val="80000"/>
                        </a:lnSpc>
                        <a:buFont typeface="Wingdings" panose="05000000000000000000" pitchFamily="2" charset="2"/>
                        <a:buNone/>
                      </a:pPr>
                      <a:endParaRPr lang="es-ES" altLang="es-CL" sz="1600" b="0">
                        <a:latin typeface="+mn-lt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es-ES" altLang="es-CL" sz="1600" b="0">
                          <a:latin typeface="+mn-lt"/>
                        </a:rPr>
                        <a:t>Explicaciones claras del concepto.</a:t>
                      </a:r>
                    </a:p>
                    <a:p>
                      <a:pPr>
                        <a:lnSpc>
                          <a:spcPct val="80000"/>
                        </a:lnSpc>
                        <a:buFont typeface="Wingdings" panose="05000000000000000000" pitchFamily="2" charset="2"/>
                        <a:buNone/>
                      </a:pPr>
                      <a:endParaRPr lang="es-ES" altLang="es-CL" sz="1600" b="0">
                        <a:latin typeface="+mn-lt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es-ES" altLang="es-CL" sz="1600" b="0">
                          <a:latin typeface="+mn-lt"/>
                        </a:rPr>
                        <a:t>Identifica todos los elementos importantes.</a:t>
                      </a:r>
                    </a:p>
                    <a:p>
                      <a:pPr>
                        <a:lnSpc>
                          <a:spcPct val="80000"/>
                        </a:lnSpc>
                        <a:buFont typeface="Wingdings" panose="05000000000000000000" pitchFamily="2" charset="2"/>
                        <a:buNone/>
                      </a:pPr>
                      <a:endParaRPr lang="es-ES" altLang="es-CL" sz="1600" b="0">
                        <a:latin typeface="+mn-lt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es-ES" altLang="es-CL" sz="1600" b="0">
                          <a:latin typeface="+mn-lt"/>
                        </a:rPr>
                        <a:t>Provee buenos ejemplos.</a:t>
                      </a:r>
                    </a:p>
                    <a:p>
                      <a:pPr>
                        <a:lnSpc>
                          <a:spcPct val="80000"/>
                        </a:lnSpc>
                        <a:buFont typeface="Wingdings" panose="05000000000000000000" pitchFamily="2" charset="2"/>
                        <a:buNone/>
                      </a:pPr>
                      <a:endParaRPr lang="es-ES" altLang="es-CL" sz="1600" b="0">
                        <a:latin typeface="+mn-lt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es-ES" altLang="es-CL" sz="1600" b="0">
                          <a:latin typeface="+mn-lt"/>
                        </a:rPr>
                        <a:t>Ofrece información que va más allá de lo enseñado en clase.</a:t>
                      </a:r>
                    </a:p>
                    <a:p>
                      <a:endParaRPr lang="es-CL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altLang="es-CL" sz="1600" b="0">
                          <a:latin typeface="+mn-lt"/>
                        </a:rPr>
                        <a:t>Respuesta bastante completa.</a:t>
                      </a:r>
                    </a:p>
                    <a:p>
                      <a:endParaRPr lang="es-ES" altLang="es-CL" sz="1600" b="0">
                        <a:latin typeface="+mn-lt"/>
                      </a:endParaRPr>
                    </a:p>
                    <a:p>
                      <a:r>
                        <a:rPr lang="es-ES" altLang="es-CL" sz="1600" b="0">
                          <a:latin typeface="+mn-lt"/>
                        </a:rPr>
                        <a:t>Presenta comprensión del concepto.</a:t>
                      </a:r>
                    </a:p>
                    <a:p>
                      <a:endParaRPr lang="es-ES" altLang="es-CL" sz="1600" b="0">
                        <a:latin typeface="+mn-lt"/>
                      </a:endParaRPr>
                    </a:p>
                    <a:p>
                      <a:r>
                        <a:rPr lang="es-ES" altLang="es-CL" sz="1600" b="0">
                          <a:latin typeface="+mn-lt"/>
                        </a:rPr>
                        <a:t>Identifica bastantes elementos importantes.</a:t>
                      </a:r>
                    </a:p>
                    <a:p>
                      <a:endParaRPr lang="es-ES" altLang="es-CL" sz="1600" b="0">
                        <a:latin typeface="+mn-lt"/>
                      </a:endParaRPr>
                    </a:p>
                    <a:p>
                      <a:r>
                        <a:rPr lang="es-ES" altLang="es-CL" sz="1600" b="0">
                          <a:latin typeface="+mn-lt"/>
                        </a:rPr>
                        <a:t>Ofrece información relacionada a lo enseñado en clase.</a:t>
                      </a:r>
                    </a:p>
                    <a:p>
                      <a:endParaRPr lang="es-CL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altLang="es-CL" sz="1600" b="0">
                          <a:latin typeface="+mn-lt"/>
                        </a:rPr>
                        <a:t>Respuesta refleja un poco de confusión.</a:t>
                      </a:r>
                    </a:p>
                    <a:p>
                      <a:endParaRPr lang="es-ES" altLang="es-CL" sz="1600" b="0">
                        <a:latin typeface="+mn-lt"/>
                      </a:endParaRPr>
                    </a:p>
                    <a:p>
                      <a:r>
                        <a:rPr lang="es-ES" altLang="es-CL" sz="1600" b="0">
                          <a:latin typeface="+mn-lt"/>
                        </a:rPr>
                        <a:t>Comprensión incompleta del concepto.</a:t>
                      </a:r>
                    </a:p>
                    <a:p>
                      <a:endParaRPr lang="es-ES" altLang="es-CL" sz="1600" b="0">
                        <a:latin typeface="+mn-lt"/>
                      </a:endParaRPr>
                    </a:p>
                    <a:p>
                      <a:r>
                        <a:rPr lang="es-ES" altLang="es-CL" sz="1600" b="0">
                          <a:latin typeface="+mn-lt"/>
                        </a:rPr>
                        <a:t>Identifica algunos elementos importantes.</a:t>
                      </a:r>
                    </a:p>
                    <a:p>
                      <a:endParaRPr lang="es-ES" altLang="es-CL" sz="1600" b="0">
                        <a:latin typeface="+mn-lt"/>
                      </a:endParaRPr>
                    </a:p>
                    <a:p>
                      <a:r>
                        <a:rPr lang="es-ES" altLang="es-CL" sz="1600" b="0">
                          <a:latin typeface="+mn-lt"/>
                        </a:rPr>
                        <a:t>Provee información incompleta de lo discutido en clase.</a:t>
                      </a:r>
                    </a:p>
                    <a:p>
                      <a:endParaRPr lang="es-CL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altLang="es-CL" sz="1600" b="0">
                          <a:latin typeface="+mn-lt"/>
                        </a:rPr>
                        <a:t>No logra demostrar que comprende el concepto.</a:t>
                      </a:r>
                    </a:p>
                    <a:p>
                      <a:endParaRPr lang="es-ES" altLang="es-CL" sz="1600" b="0">
                        <a:latin typeface="+mn-lt"/>
                      </a:endParaRPr>
                    </a:p>
                    <a:p>
                      <a:r>
                        <a:rPr lang="es-ES" altLang="es-CL" sz="1600" b="0">
                          <a:latin typeface="+mn-lt"/>
                        </a:rPr>
                        <a:t>No provee contestación completa.</a:t>
                      </a:r>
                    </a:p>
                    <a:p>
                      <a:endParaRPr lang="es-ES" altLang="es-CL" sz="1600" b="0">
                        <a:latin typeface="+mn-lt"/>
                      </a:endParaRPr>
                    </a:p>
                    <a:p>
                      <a:r>
                        <a:rPr lang="es-ES" altLang="es-CL" sz="1600" b="0">
                          <a:latin typeface="+mn-lt"/>
                        </a:rPr>
                        <a:t>Omite elementos importantes.</a:t>
                      </a:r>
                    </a:p>
                    <a:p>
                      <a:endParaRPr lang="es-ES" altLang="es-CL" sz="1600" b="0">
                        <a:latin typeface="+mn-lt"/>
                      </a:endParaRPr>
                    </a:p>
                    <a:p>
                      <a:r>
                        <a:rPr lang="es-ES" altLang="es-CL" sz="1600" b="0">
                          <a:latin typeface="+mn-lt"/>
                        </a:rPr>
                        <a:t>Hace mal uso de los términos</a:t>
                      </a:r>
                      <a:endParaRPr lang="es-CL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s-ES" altLang="es-CL" sz="1600" b="0">
                          <a:latin typeface="+mn-lt"/>
                        </a:rPr>
                        <a:t>La explicación es incompleta / no se entiende.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endParaRPr lang="es-ES" altLang="es-CL" sz="1600" b="0">
                        <a:latin typeface="+mn-lt"/>
                      </a:endParaRP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es-ES" altLang="es-CL" sz="1600" b="0">
                          <a:latin typeface="+mn-lt"/>
                        </a:rPr>
                        <a:t>Omite las partes fundamentales del concepto.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endParaRPr lang="es-ES" altLang="es-CL" sz="1600" b="0">
                        <a:latin typeface="+mn-lt"/>
                      </a:endParaRP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es-ES" altLang="es-CL" sz="1600" b="0">
                          <a:latin typeface="+mn-lt"/>
                        </a:rPr>
                        <a:t>Presenta concepciones erróneas.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endParaRPr lang="es-ES" altLang="es-CL" sz="1600" b="0">
                        <a:latin typeface="+mn-lt"/>
                      </a:endParaRP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es-ES" altLang="es-CL" sz="1600" b="0">
                          <a:latin typeface="+mn-lt"/>
                        </a:rPr>
                        <a:t>Plantea incorrectamente lo solicitado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endParaRPr lang="es-ES" altLang="es-CL" sz="1600" b="0">
                        <a:latin typeface="+mn-lt"/>
                      </a:endParaRP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es-ES" altLang="es-CL" sz="1600" b="0">
                          <a:latin typeface="+mn-lt"/>
                        </a:rPr>
                        <a:t>Vago intento de contestar.</a:t>
                      </a:r>
                    </a:p>
                    <a:p>
                      <a:endParaRPr lang="es-CL" sz="16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5983503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91496958-A946-4378-9B7F-E03BF4C34BE0}"/>
              </a:ext>
            </a:extLst>
          </p:cNvPr>
          <p:cNvSpPr txBox="1"/>
          <p:nvPr/>
        </p:nvSpPr>
        <p:spPr>
          <a:xfrm>
            <a:off x="1691680" y="476672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/>
              <a:t>Criterios para los niveles de desempeño</a:t>
            </a:r>
            <a:endParaRPr lang="es-CL" sz="2400" dirty="0"/>
          </a:p>
        </p:txBody>
      </p:sp>
    </p:spTree>
    <p:extLst>
      <p:ext uri="{BB962C8B-B14F-4D97-AF65-F5344CB8AC3E}">
        <p14:creationId xmlns:p14="http://schemas.microsoft.com/office/powerpoint/2010/main" val="3462846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6F1F2C8-798B-4CCE-A851-94AFAF35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86D584A-EA8E-4BB3-839C-7C40E3143564}"/>
              </a:ext>
            </a:extLst>
          </p:cNvPr>
          <p:cNvSpPr txBox="1"/>
          <p:nvPr/>
        </p:nvSpPr>
        <p:spPr>
          <a:xfrm>
            <a:off x="728181" y="1220919"/>
            <a:ext cx="4069335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i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ALGUNOS EJEMPLOS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521" y="1"/>
            <a:ext cx="851299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2624479"/>
            <a:ext cx="609320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Block Arc 12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85863" y="1500844"/>
            <a:ext cx="2387600" cy="17907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0"/>
            <a:ext cx="1736438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9347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54162" y="4112081"/>
            <a:ext cx="889838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4565205" y="4145122"/>
            <a:ext cx="3062574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4962670"/>
            <a:ext cx="1982514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138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127D3A88-27B1-4477-AE51-5F9740D2B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617" y="246889"/>
            <a:ext cx="784899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s-ES" altLang="es-CL" sz="1400" i="1" dirty="0">
                <a:latin typeface="Comic Sans MS" panose="030F0702030302020204" pitchFamily="66" charset="0"/>
                <a:cs typeface="Times New Roman" panose="02020603050405020304" pitchFamily="18" charset="0"/>
              </a:rPr>
              <a:t>RÚBRICA PARA  LA  EVALUACIÓN DE LA PRODUCCIÓN TEXTUAL DE UNA CARTA</a:t>
            </a:r>
            <a:endParaRPr lang="es-ES" altLang="es-CL" sz="1400" dirty="0"/>
          </a:p>
          <a:p>
            <a:pPr algn="ctr" eaLnBrk="0" hangingPunct="0"/>
            <a:r>
              <a:rPr lang="es-ES" altLang="es-CL" sz="1400" i="1" dirty="0">
                <a:latin typeface="Comic Sans MS" panose="030F0702030302020204" pitchFamily="66" charset="0"/>
                <a:cs typeface="Times New Roman" panose="02020603050405020304" pitchFamily="18" charset="0"/>
              </a:rPr>
              <a:t> 5º BÁSICO </a:t>
            </a:r>
            <a:endParaRPr lang="es-ES" altLang="es-CL" sz="1400" dirty="0"/>
          </a:p>
          <a:p>
            <a:pPr eaLnBrk="0" hangingPunct="0"/>
            <a:endParaRPr lang="es-ES" altLang="es-CL" sz="1400" dirty="0">
              <a:latin typeface="Arial" panose="020B060402020202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4C028F01-AA6C-428F-9EB8-238F16EB1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32" y="1036638"/>
            <a:ext cx="1158867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s-CL"/>
          </a:p>
        </p:txBody>
      </p:sp>
      <p:graphicFrame>
        <p:nvGraphicFramePr>
          <p:cNvPr id="5" name="Group 166">
            <a:extLst>
              <a:ext uri="{FF2B5EF4-FFF2-40B4-BE49-F238E27FC236}">
                <a16:creationId xmlns:a16="http://schemas.microsoft.com/office/drawing/2014/main" id="{57CAD0A4-5E4B-4D6E-94FA-095F4EC994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112285"/>
              </p:ext>
            </p:extLst>
          </p:nvPr>
        </p:nvGraphicFramePr>
        <p:xfrm>
          <a:off x="395536" y="1125538"/>
          <a:ext cx="8424936" cy="5398136"/>
        </p:xfrm>
        <a:graphic>
          <a:graphicData uri="http://schemas.openxmlformats.org/drawingml/2006/table">
            <a:tbl>
              <a:tblPr/>
              <a:tblGrid>
                <a:gridCol w="1227174">
                  <a:extLst>
                    <a:ext uri="{9D8B030D-6E8A-4147-A177-3AD203B41FA5}">
                      <a16:colId xmlns:a16="http://schemas.microsoft.com/office/drawing/2014/main" val="3043776055"/>
                    </a:ext>
                  </a:extLst>
                </a:gridCol>
                <a:gridCol w="2610852">
                  <a:extLst>
                    <a:ext uri="{9D8B030D-6E8A-4147-A177-3AD203B41FA5}">
                      <a16:colId xmlns:a16="http://schemas.microsoft.com/office/drawing/2014/main" val="2596319160"/>
                    </a:ext>
                  </a:extLst>
                </a:gridCol>
                <a:gridCol w="2454348">
                  <a:extLst>
                    <a:ext uri="{9D8B030D-6E8A-4147-A177-3AD203B41FA5}">
                      <a16:colId xmlns:a16="http://schemas.microsoft.com/office/drawing/2014/main" val="3981713882"/>
                    </a:ext>
                  </a:extLst>
                </a:gridCol>
                <a:gridCol w="2132562">
                  <a:extLst>
                    <a:ext uri="{9D8B030D-6E8A-4147-A177-3AD203B41FA5}">
                      <a16:colId xmlns:a16="http://schemas.microsoft.com/office/drawing/2014/main" val="2039569935"/>
                    </a:ext>
                  </a:extLst>
                </a:gridCol>
              </a:tblGrid>
              <a:tr h="752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Nivel de ejecución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CL" sz="12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s-CL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Criterio</a:t>
                      </a:r>
                      <a:endParaRPr kumimoji="0" lang="es-ES" altLang="es-CL" sz="12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CL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Logrado</a:t>
                      </a:r>
                      <a:endParaRPr kumimoji="0" lang="es-ES" altLang="es-CL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2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Semi logrado</a:t>
                      </a:r>
                      <a:endParaRPr kumimoji="0" lang="es-ES" altLang="es-CL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No logrado</a:t>
                      </a:r>
                      <a:endParaRPr kumimoji="0" lang="es-ES" altLang="es-CL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6676754"/>
                  </a:ext>
                </a:extLst>
              </a:tr>
              <a:tr h="782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SUPER ESTRUCTURA </a:t>
                      </a:r>
                      <a:endParaRPr kumimoji="0" lang="es-ES" altLang="es-CL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Aparece claramente  la estructura de la carta, destinatario, fecha, cuerpo, despedida, firma</a:t>
                      </a:r>
                      <a:endParaRPr kumimoji="0" lang="es-ES" altLang="es-CL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Aparecen tres elementos de la  estructura de la carta, </a:t>
                      </a:r>
                      <a:endParaRPr kumimoji="0" lang="es-ES" altLang="es-CL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Aparece uno o menos elementos de la estructura de la carta.</a:t>
                      </a:r>
                      <a:endParaRPr kumimoji="0" lang="es-ES" altLang="es-CL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8570393"/>
                  </a:ext>
                </a:extLst>
              </a:tr>
              <a:tr h="1003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PROPÓSITO DE LA CARTA</a:t>
                      </a:r>
                      <a:endParaRPr kumimoji="0" lang="es-ES" altLang="es-CL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La   carta  es coherente con el propósito entregado en la instrucción.: destinatario y petición</a:t>
                      </a:r>
                      <a:endParaRPr kumimoji="0" lang="es-ES" altLang="es-CL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La   carta  es coherente con el propósito entregado en la instrucción. En una sola de las instrucciones (destinatario o tema a plantear).</a:t>
                      </a:r>
                      <a:endParaRPr kumimoji="0" lang="es-ES" altLang="es-CL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La carta no incluye lo señalado  en la instrucción o corresponde a una opinión personal del que escribe..</a:t>
                      </a:r>
                      <a:endParaRPr kumimoji="0" lang="es-ES" altLang="es-CL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6451395"/>
                  </a:ext>
                </a:extLst>
              </a:tr>
              <a:tr h="1003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VOCABULARIO FORMAL</a:t>
                      </a:r>
                      <a:endParaRPr kumimoji="0" lang="es-ES" altLang="es-CL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En la carta, se dirige al destinatario con un  lenguaje formal, en su totalidad</a:t>
                      </a:r>
                      <a:endParaRPr kumimoji="0" lang="es-ES" altLang="es-CL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En la carta, se dirige al destinatario con un  lenguaje poco formal utilizando algunas palabras del lenguaje coloquial.</a:t>
                      </a:r>
                      <a:endParaRPr kumimoji="0" lang="es-ES" altLang="es-CL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En la carta no hay presencia de vocabulario formal.</a:t>
                      </a:r>
                      <a:endParaRPr kumimoji="0" lang="es-ES" altLang="es-CL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9470207"/>
                  </a:ext>
                </a:extLst>
              </a:tr>
              <a:tr h="1003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LEGIBILIDAD</a:t>
                      </a:r>
                      <a:endParaRPr kumimoji="0" lang="es-ES" altLang="es-CL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La  escritura es clara, fácil de leer y adecuadamente organizada en el texto</a:t>
                      </a:r>
                      <a:endParaRPr kumimoji="0" lang="es-ES" altLang="es-CL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La escritura  es medianamente clara, mezcla distintos tipos de escritura y la organización en el texto es medianamente adecuada</a:t>
                      </a:r>
                      <a:endParaRPr kumimoji="0" lang="es-ES" altLang="es-CL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La escritura tiene deficiencias importantes  lo que dificulta la lectura del texto.</a:t>
                      </a:r>
                      <a:endParaRPr kumimoji="0" lang="es-ES" altLang="es-CL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903737"/>
                  </a:ext>
                </a:extLst>
              </a:tr>
              <a:tr h="7826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ORTOGRAFÍA</a:t>
                      </a:r>
                      <a:endParaRPr kumimoji="0" lang="es-ES" altLang="es-CL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Escribe respetando los signos convencionales de puntuación, los acentos y las reglas de ortografía literal.</a:t>
                      </a:r>
                      <a:endParaRPr kumimoji="0" lang="es-ES" altLang="es-CL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Escribe con algunos errores ortográficos de puntuación, acentuación y  ortografía literal</a:t>
                      </a:r>
                      <a:endParaRPr kumimoji="0" lang="es-ES" altLang="es-CL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CL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Escribe sin patrones ortográficos claros, cometiendo errores en los tres ámbitos.</a:t>
                      </a:r>
                      <a:endParaRPr kumimoji="0" lang="es-ES" altLang="es-CL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6498356"/>
                  </a:ext>
                </a:extLst>
              </a:tr>
            </a:tbl>
          </a:graphicData>
        </a:graphic>
      </p:graphicFrame>
      <p:sp>
        <p:nvSpPr>
          <p:cNvPr id="6" name="Line 164">
            <a:extLst>
              <a:ext uri="{FF2B5EF4-FFF2-40B4-BE49-F238E27FC236}">
                <a16:creationId xmlns:a16="http://schemas.microsoft.com/office/drawing/2014/main" id="{2EFA8CE8-9D51-4465-9CC6-635F2EF37D0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95536" y="1196752"/>
            <a:ext cx="1224136" cy="7598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22790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A7B77309-C28B-4566-98E1-4B89735A69C8}"/>
              </a:ext>
            </a:extLst>
          </p:cNvPr>
          <p:cNvSpPr txBox="1">
            <a:spLocks/>
          </p:cNvSpPr>
          <p:nvPr/>
        </p:nvSpPr>
        <p:spPr>
          <a:xfrm>
            <a:off x="317254" y="188640"/>
            <a:ext cx="8229600" cy="11430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1800" dirty="0"/>
              <a:t>Asignatura: Ciencias Sociales    1º básico</a:t>
            </a:r>
            <a:br>
              <a:rPr lang="es-ES" sz="1800" dirty="0"/>
            </a:br>
            <a:r>
              <a:rPr lang="es-ES" sz="1800" dirty="0"/>
              <a:t>Tema:  Representación dramatizada de profesiones y oficios</a:t>
            </a:r>
            <a:br>
              <a:rPr lang="es-ES" sz="1800" dirty="0"/>
            </a:br>
            <a:r>
              <a:rPr lang="es-ES" sz="1800" dirty="0"/>
              <a:t>Estímulo:  Apoderados del curso van a  la sala a contar en qué trabajan y cuáles son sus actividades propias de su trabajo.</a:t>
            </a:r>
            <a:br>
              <a:rPr lang="es-ES" sz="1800" dirty="0"/>
            </a:br>
            <a:endParaRPr lang="es-ES" sz="1800" dirty="0"/>
          </a:p>
        </p:txBody>
      </p:sp>
      <p:graphicFrame>
        <p:nvGraphicFramePr>
          <p:cNvPr id="3" name="3 Marcador de contenido">
            <a:extLst>
              <a:ext uri="{FF2B5EF4-FFF2-40B4-BE49-F238E27FC236}">
                <a16:creationId xmlns:a16="http://schemas.microsoft.com/office/drawing/2014/main" id="{080F5249-FABA-423F-BCEE-FFC159DCA8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0417198"/>
              </p:ext>
            </p:extLst>
          </p:nvPr>
        </p:nvGraphicFramePr>
        <p:xfrm>
          <a:off x="179512" y="1124744"/>
          <a:ext cx="8784975" cy="476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1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8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0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860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b="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CRITERIOS</a:t>
                      </a:r>
                      <a:endParaRPr lang="es-E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NIVELES DE DESEMPEÑO</a:t>
                      </a:r>
                      <a:endParaRPr lang="es-E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48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   3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(LOGRADO)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   2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(SEMI LOGRADO)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   1  (NO LOGRADO- EN DESARROLLO)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23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6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Dominio del tema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El alumno es capaz de comunicar todas las características de la profesión u oficio elegido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El alumno es capaz de comunicar algunas (50%) de  las características de la profesión u oficio elegido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El alumno no es capaz de comunicar espontáneamente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46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Presentación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El alumno se presenta con vestuario relacionado con el oficio o trabajo elegido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El alumno se presenta con algún vestuario que se relaciona con </a:t>
                      </a:r>
                      <a:r>
                        <a:rPr lang="es-ES" sz="16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Calibri"/>
                        </a:rPr>
                        <a:t>el oficio o trabajo elegido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El alumno no se presenta con vestuario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46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Material de apoyo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El alumno utiliza el material de apoyo en todo momento</a:t>
                      </a:r>
                      <a:endParaRPr lang="es-E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El alumno utiliza esporádicamente el material de apoyo </a:t>
                      </a:r>
                      <a:endParaRPr lang="es-E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El alumno no  utiliza el material de apoyo 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23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6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Expresión oral</a:t>
                      </a:r>
                      <a:endParaRPr lang="es-E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El alumno se  expresa  en forma  correcta y completa según lo solicitado.</a:t>
                      </a:r>
                      <a:endParaRPr lang="es-E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El alumno se  expresa  en forma  incompleta  y titubea.</a:t>
                      </a:r>
                      <a:endParaRPr lang="es-E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El alumno no se  expresa  claramente ni con ideas claras.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723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C354197C-F011-421A-83F0-1878D555F444}"/>
              </a:ext>
            </a:extLst>
          </p:cNvPr>
          <p:cNvSpPr txBox="1">
            <a:spLocks/>
          </p:cNvSpPr>
          <p:nvPr/>
        </p:nvSpPr>
        <p:spPr>
          <a:xfrm>
            <a:off x="285720" y="274638"/>
            <a:ext cx="8572560" cy="1143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800"/>
              <a:t>Asignatura: Educación Física y salud  8º básico</a:t>
            </a:r>
            <a:br>
              <a:rPr lang="es-ES" sz="1800"/>
            </a:br>
            <a:r>
              <a:rPr lang="es-ES" sz="1800"/>
              <a:t>Tema :Dominio Técnico de voley ball como trabajo en equipo y colaborativo</a:t>
            </a:r>
            <a:br>
              <a:rPr lang="es-ES" sz="1800"/>
            </a:br>
            <a:r>
              <a:rPr lang="es-ES" sz="1800"/>
              <a:t>Estímulo: Formar selección de voley ball de la escuela para representarlo en campeonato interescolar</a:t>
            </a:r>
            <a:endParaRPr lang="es-ES" sz="1800" dirty="0"/>
          </a:p>
        </p:txBody>
      </p:sp>
      <p:graphicFrame>
        <p:nvGraphicFramePr>
          <p:cNvPr id="3" name="3 Marcador de contenido">
            <a:extLst>
              <a:ext uri="{FF2B5EF4-FFF2-40B4-BE49-F238E27FC236}">
                <a16:creationId xmlns:a16="http://schemas.microsoft.com/office/drawing/2014/main" id="{8733B7BF-D205-4E54-A7E0-B5EBDA17EDF6}"/>
              </a:ext>
            </a:extLst>
          </p:cNvPr>
          <p:cNvGraphicFramePr>
            <a:graphicFrameLocks/>
          </p:cNvGraphicFramePr>
          <p:nvPr/>
        </p:nvGraphicFramePr>
        <p:xfrm>
          <a:off x="214281" y="1600200"/>
          <a:ext cx="8715438" cy="4715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1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9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5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88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CRITERIOS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NIVELES DE DESEMPEÑO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   3  (LOGRADO)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 pts.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   2  (SEMI LOGRADO)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 pts.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   1 (NO LOGRADO- EN DESARROLLO) 1 </a:t>
                      </a:r>
                      <a:r>
                        <a:rPr lang="es-ES" sz="14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pto</a:t>
                      </a:r>
                      <a:r>
                        <a:rPr lang="es-E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.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Técnica golpe de dedos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Da golpes seguidos  y correctos con los dedos (autopases) sin que el balón caiga al suelo.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Da golpes seguidos  y correctos con los dedos (autopases) pero  el balón se cae al suelo con frecuencia.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Da golpes deficientes  con los dedos (autopases) y  el balón cae constantemente.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Recepción de balón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Mantiene postura correcta del cuerpo y antebrazos,  permitiendo la correcta recepción del balón para ponerlo en juego.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Mantiene postura correcta del cuerpo  pero con deficiencia en los  antebrazos.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No tiene una  postura correcta del cuerpo para la recepción del balón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Saque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Ejecuta correctamente el saque de tenis y flotante y logra traspasar la red.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Ejecuta  de manera débil y defectuosa  el saque y no logra traspasar la red.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No logra coordinar técnicamente su cuerpo para ejecutar golpes básicos y no traspasa la red.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Posición durante el juego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Se ubica correctamente en las posiciones de la cancha y domina la rotación en forma correcta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Se ubica correctamente en las posiciones de la cancha pero presenta dificultades en los movimientos de rotación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No domina las  técnicas de las posiciones  durante el juego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6831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08B8F8BF-6FAA-46EF-BD84-69792BF83696}"/>
              </a:ext>
            </a:extLst>
          </p:cNvPr>
          <p:cNvSpPr txBox="1">
            <a:spLocks/>
          </p:cNvSpPr>
          <p:nvPr/>
        </p:nvSpPr>
        <p:spPr>
          <a:xfrm>
            <a:off x="457200" y="255784"/>
            <a:ext cx="8229600" cy="108498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000" dirty="0" err="1"/>
              <a:t>Ambito</a:t>
            </a:r>
            <a:r>
              <a:rPr lang="es-ES" sz="2000" dirty="0"/>
              <a:t>/ Núcleo: Lenguaje verbal     </a:t>
            </a:r>
            <a:r>
              <a:rPr lang="es-ES" sz="2000" dirty="0" err="1"/>
              <a:t>Kinder</a:t>
            </a:r>
            <a:br>
              <a:rPr lang="es-ES" sz="2000" dirty="0"/>
            </a:br>
            <a:r>
              <a:rPr lang="es-ES" sz="2000" dirty="0"/>
              <a:t>Tema: Declamación de un poema para evaluar el OA de expresión oral</a:t>
            </a:r>
            <a:br>
              <a:rPr lang="es-ES" sz="2000" dirty="0"/>
            </a:br>
            <a:endParaRPr lang="es-ES" sz="2000" dirty="0"/>
          </a:p>
        </p:txBody>
      </p:sp>
      <p:graphicFrame>
        <p:nvGraphicFramePr>
          <p:cNvPr id="3" name="3 Marcador de contenido">
            <a:extLst>
              <a:ext uri="{FF2B5EF4-FFF2-40B4-BE49-F238E27FC236}">
                <a16:creationId xmlns:a16="http://schemas.microsoft.com/office/drawing/2014/main" id="{C66A3C5D-BFCC-41BC-9004-13D9A9A3EF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2831154"/>
              </p:ext>
            </p:extLst>
          </p:nvPr>
        </p:nvGraphicFramePr>
        <p:xfrm>
          <a:off x="395536" y="1124744"/>
          <a:ext cx="8229600" cy="4335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6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CRITERIOS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NIVELES DE DESEMPEÑO</a:t>
                      </a:r>
                      <a:endParaRPr lang="es-ES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   3 (LOGRADO)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   2  (SEMI LOGRADO)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   1 (NO LOGRADO- EN DESARROLLO)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8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Memorización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Es capaz de recordar la totalidad de la poesía</a:t>
                      </a:r>
                      <a:endParaRPr lang="es-ES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Es capaz de recordar  parcialmente la poesía olvidando algunos versos.</a:t>
                      </a:r>
                      <a:endParaRPr lang="es-ES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Recuerda en forma dispersa algunos versos del poema.</a:t>
                      </a:r>
                      <a:endParaRPr lang="es-ES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Pronunciación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Pronuncia correctamente el 100% de acuerdo a su edad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Pronuncia las palabras del poema, aceptando tres errores.</a:t>
                      </a:r>
                      <a:endParaRPr lang="es-ES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Presenta errores permanentes en la pronunciación</a:t>
                      </a:r>
                      <a:endParaRPr lang="es-ES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69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Expresión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Pronuncia con énfasis palabras importantes</a:t>
                      </a:r>
                      <a:endParaRPr lang="es-ES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No pone  énfasis palabras importantes</a:t>
                      </a:r>
                      <a:endParaRPr lang="es-ES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Deficiente pronunciación</a:t>
                      </a:r>
                      <a:endParaRPr lang="es-ES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Calibri"/>
                          <a:ea typeface="Calibri"/>
                          <a:cs typeface="Times New Roman"/>
                        </a:rPr>
                        <a:t>Se expresa oralmente en forma clara y comprensible usando oraciones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42379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85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Tono de voz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Se hace escuchar con tono de voz segura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Se hace escuchar  sin embargo, su  tono de voz es bajo.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su  tono de voz es bajo y no logra ser escuchado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A3775425-E8D2-4E5F-B955-A012DE6E17A4}"/>
              </a:ext>
            </a:extLst>
          </p:cNvPr>
          <p:cNvSpPr txBox="1"/>
          <p:nvPr/>
        </p:nvSpPr>
        <p:spPr>
          <a:xfrm>
            <a:off x="647564" y="558924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/>
              <a:t>Críticas: la memorización no es parte de la expresión oral.</a:t>
            </a:r>
          </a:p>
          <a:p>
            <a:r>
              <a:rPr lang="es-CL" dirty="0"/>
              <a:t>La declamación no corresponde a los objetivos del nivel, es de 1° básico</a:t>
            </a:r>
          </a:p>
        </p:txBody>
      </p:sp>
    </p:spTree>
    <p:extLst>
      <p:ext uri="{BB962C8B-B14F-4D97-AF65-F5344CB8AC3E}">
        <p14:creationId xmlns:p14="http://schemas.microsoft.com/office/powerpoint/2010/main" val="2890490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42E224D8-1D3F-42BA-8B94-641DE555A3F8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9397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/>
              <a:t>Asignatura: Matemáticas 2º básico</a:t>
            </a:r>
            <a:br>
              <a:rPr lang="es-ES" sz="2000"/>
            </a:br>
            <a:r>
              <a:rPr lang="es-ES" sz="2000"/>
              <a:t>Tema: Seguimiento de procesos</a:t>
            </a:r>
            <a:endParaRPr lang="es-ES" sz="2000" dirty="0"/>
          </a:p>
        </p:txBody>
      </p:sp>
      <p:graphicFrame>
        <p:nvGraphicFramePr>
          <p:cNvPr id="3" name="3 Marcador de contenido">
            <a:extLst>
              <a:ext uri="{FF2B5EF4-FFF2-40B4-BE49-F238E27FC236}">
                <a16:creationId xmlns:a16="http://schemas.microsoft.com/office/drawing/2014/main" id="{73891D53-19EC-497D-9E06-634B1C0D5E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5315793"/>
              </p:ext>
            </p:extLst>
          </p:nvPr>
        </p:nvGraphicFramePr>
        <p:xfrm>
          <a:off x="453546" y="1340768"/>
          <a:ext cx="8229600" cy="471532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71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8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dirty="0"/>
                        <a:t>CRITERIOS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NIVELES DE DESEMPEÑO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/>
                        <a:t>NIVEL   3 (LOGRADO)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/>
                        <a:t>NIVEL   2  (SEMI LOGRADO)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/>
                        <a:t>NIVEL   1  (NO LOGRADO- EN DESARROLLO)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Conceptos Matemáticos Previos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/>
                        <a:t>Logra identificar elementos de cuantificación, valor posicional, dimensión y tamaño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/>
                        <a:t>Logra identificar elementos de cuantificación, y tamaño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/>
                        <a:t>No ha  consolidado aún los  conceptos matemáticos previos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/>
                        <a:t>Numeración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Identifica en la recta numérica hasta la centena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/>
                        <a:t>Identifica en la recta numérica solo hasta la decena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/>
                        <a:t>Identifica en la recta  solo  unidades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/>
                        <a:t>Operatoria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/>
                        <a:t>Realiza cálculos de adición en situación problemática, con incógnita, de forma horizontal y vertical hasta la centena, con y sin reserva 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/>
                        <a:t>Realiza cálculos de adición en situación problemática, con incógnita, solo de forma  vertical hasta la decena, con y sin  reserva 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/>
                        <a:t>Realiza cálculos de adición solo de forma  vertical sin reserva.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/>
                        <a:t>Resolución de problemas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/>
                        <a:t>Identifica datos dentro de un problema matemático seleccionando la operatoria adecuada y resolviendo correctamente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/>
                        <a:t>Identifica datos dentro de un problema matemático seleccionando la operatoria adecuada pero no resuelve correctamente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/>
                        <a:t>No logra aún  identificar datos dentro de un problema matemático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4245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59C89468-0F28-4623-A66A-FC5CE6FE4BD5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000"/>
              <a:t>Asignatura: Matemáticas 7º</a:t>
            </a:r>
            <a:br>
              <a:rPr lang="es-ES" sz="2000"/>
            </a:br>
            <a:r>
              <a:rPr lang="es-ES" sz="2000"/>
              <a:t>Tema: Desafío Matemático: Determinar el área de una superficie para luego pintar</a:t>
            </a:r>
            <a:br>
              <a:rPr lang="es-ES" sz="2000"/>
            </a:br>
            <a:endParaRPr lang="es-ES" sz="2000" dirty="0"/>
          </a:p>
        </p:txBody>
      </p:sp>
      <p:graphicFrame>
        <p:nvGraphicFramePr>
          <p:cNvPr id="3" name="3 Marcador de contenido">
            <a:extLst>
              <a:ext uri="{FF2B5EF4-FFF2-40B4-BE49-F238E27FC236}">
                <a16:creationId xmlns:a16="http://schemas.microsoft.com/office/drawing/2014/main" id="{9DBDF24F-059B-4962-A260-5CD3B0E55EE6}"/>
              </a:ext>
            </a:extLst>
          </p:cNvPr>
          <p:cNvGraphicFramePr>
            <a:graphicFrameLocks/>
          </p:cNvGraphicFramePr>
          <p:nvPr/>
        </p:nvGraphicFramePr>
        <p:xfrm>
          <a:off x="457200" y="1600200"/>
          <a:ext cx="8229600" cy="44699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CRITERIOS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NIVELES DE DESEMPEÑO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   3 (LOGRADO)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   2 (SEMI LOGRADO)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NIVEL   1 (NO LOGRADO- EN DESARROLLO)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Maneja conceptos propios del tema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Maneja la totalidad de los conceptos involucrados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Maneja parcialmente los conceptos involucrados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No maneja  los conceptos involucrados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Ejecuta procedimientos utilizando las herramientas adecuadas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Toma todas las medidas con exactitud usando las herramientas adecuadas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Toma todas las medidas con algunas  imprecisiones debido al poco uso   las herramientas adecuadas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No toma correctamente  las medidas y no  usa las herramientas adecuadas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Aplica las fórmulas y da solución al problema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Resuelve con exactitud el problema aplicando las fórmulas de manera efectiva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Resuelve parcialmente el problema.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No resuelve el problema, no aplica ni procedimientos ni fórmulas.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4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Mantiene actitud colaborativa durante el proceso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Mantiene actitud colaborativa en todo el proceso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Mantiene actitud colaborativa solo en algunas etapas del proceso</a:t>
                      </a:r>
                      <a:endParaRPr lang="es-E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No mantiene actitud colaborativa durante  el proceso</a:t>
                      </a:r>
                      <a:endParaRPr lang="es-E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238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3CB77B7-64F3-4CB6-86CF-390F8F3E92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744776"/>
              </p:ext>
            </p:extLst>
          </p:nvPr>
        </p:nvGraphicFramePr>
        <p:xfrm>
          <a:off x="179512" y="620688"/>
          <a:ext cx="8496944" cy="6207484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1429703">
                  <a:extLst>
                    <a:ext uri="{9D8B030D-6E8A-4147-A177-3AD203B41FA5}">
                      <a16:colId xmlns:a16="http://schemas.microsoft.com/office/drawing/2014/main" val="1382375924"/>
                    </a:ext>
                  </a:extLst>
                </a:gridCol>
                <a:gridCol w="2615586">
                  <a:extLst>
                    <a:ext uri="{9D8B030D-6E8A-4147-A177-3AD203B41FA5}">
                      <a16:colId xmlns:a16="http://schemas.microsoft.com/office/drawing/2014/main" val="1441656484"/>
                    </a:ext>
                  </a:extLst>
                </a:gridCol>
                <a:gridCol w="2247383">
                  <a:extLst>
                    <a:ext uri="{9D8B030D-6E8A-4147-A177-3AD203B41FA5}">
                      <a16:colId xmlns:a16="http://schemas.microsoft.com/office/drawing/2014/main" val="2817481877"/>
                    </a:ext>
                  </a:extLst>
                </a:gridCol>
                <a:gridCol w="2204272">
                  <a:extLst>
                    <a:ext uri="{9D8B030D-6E8A-4147-A177-3AD203B41FA5}">
                      <a16:colId xmlns:a16="http://schemas.microsoft.com/office/drawing/2014/main" val="1161914175"/>
                    </a:ext>
                  </a:extLst>
                </a:gridCol>
              </a:tblGrid>
              <a:tr h="2208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CRITERIOS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NIVEL   3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NIVEL   2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NIVEL   1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0151276"/>
                  </a:ext>
                </a:extLst>
              </a:tr>
              <a:tr h="455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Domina el tema que expone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Expresa con claridad y fluidez las ideas y detalles del tema.           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Ocasionalmente es clara en sus ideas y detalles.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No demuestra claridad y consistencia   en sus ideas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2585871"/>
                  </a:ext>
                </a:extLst>
              </a:tr>
              <a:tr h="9247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Seguridad en la exposición de  su trabajo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En  su puesta en común actúa con seguridad en la exposición y presentación del trabajo.</a:t>
                      </a:r>
                      <a:endParaRPr lang="es-C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Durante su puesta en común no siempre actúa con seguridad en la exposición de su trabajo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Durante su puesta en común no expone con seguridad su trabajo.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1747536"/>
                  </a:ext>
                </a:extLst>
              </a:tr>
              <a:tr h="690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Vocabulario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Es capaz de utilizar u vocabulario amplio y sin repetir palabras.</a:t>
                      </a:r>
                      <a:endParaRPr lang="es-CL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 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Utiliza vocabulario limitado.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Utiliza un vocabulario limitado y repite palabras.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885550"/>
                  </a:ext>
                </a:extLst>
              </a:tr>
              <a:tr h="455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Opinión Personal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Da a conocer su opinión personal con respecto al tema.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Da a conocer su opinión en forma poco clara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No da a conocer su opinión personal..</a:t>
                      </a:r>
                      <a:endParaRPr lang="es-C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772163"/>
                  </a:ext>
                </a:extLst>
              </a:tr>
              <a:tr h="9247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Aporta con material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Aporta con material, cuya presentación es de buena calidad, adecuada a su investigación y hace uso de él.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Aporta material cuya presentación es de mala calidad, haciendo mal uso de éste o no usándolo.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No aporta material a su exposición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2137529"/>
                  </a:ext>
                </a:extLst>
              </a:tr>
              <a:tr h="455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Tono de voz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Habla fuerte y claro. Se le escucha bien.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Habla con claridad, pero no siempre se le escucha bien.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Habla con muy poca claridad.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8097322"/>
                  </a:ext>
                </a:extLst>
              </a:tr>
              <a:tr h="9247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Postura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Muestra una buena posición corporal, manteniéndose erguida durante su disertación, mirando</a:t>
                      </a:r>
                      <a:endParaRPr lang="es-CL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Permanentemente a su curso.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Ocasionalmente logra mantenerse erguida. Tiende a apoyarse y moverse y/o a mirar a su curso.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No logra mantenerse erguida. Tiende a apoyarse y moverse. No mira al curso durante su exposición.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890984"/>
                  </a:ext>
                </a:extLst>
              </a:tr>
              <a:tr h="9247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Pronunciación y Modulación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Es capaz de pronunciar y modular correctamente todas las palabras.</a:t>
                      </a:r>
                      <a:endParaRPr lang="es-C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Pronuncia y modula correctamente, (se aceptan dos errores)</a:t>
                      </a:r>
                      <a:endParaRPr lang="es-C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Existe poca claridad en la pronunciación y modulación de palabras.</a:t>
                      </a:r>
                      <a:endParaRPr lang="es-C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53" marR="6735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5624045"/>
                  </a:ext>
                </a:extLst>
              </a:tr>
            </a:tbl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id="{52E6F0DA-5571-45D2-9A10-32E824C2EF24}"/>
              </a:ext>
            </a:extLst>
          </p:cNvPr>
          <p:cNvSpPr/>
          <p:nvPr/>
        </p:nvSpPr>
        <p:spPr>
          <a:xfrm>
            <a:off x="539552" y="188640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</a:rPr>
              <a:t>Rúbrica para evaluar la expresión oral o disertación de un </a:t>
            </a: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</a:t>
            </a:r>
            <a:r>
              <a:rPr lang="es-ES" dirty="0">
                <a:latin typeface="Calibri" panose="020F0502020204030204" pitchFamily="34" charset="0"/>
                <a:ea typeface="Times New Roman" panose="02020603050405020304" pitchFamily="18" charset="0"/>
              </a:rPr>
              <a:t>Trabajo de Investigación 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503828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¿Qué es una rúbrica?</a:t>
            </a:r>
            <a:b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5 Rectángulo redondeado"/>
          <p:cNvSpPr/>
          <p:nvPr/>
        </p:nvSpPr>
        <p:spPr>
          <a:xfrm>
            <a:off x="3335481" y="591344"/>
            <a:ext cx="5179868" cy="558561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Una rúbrica es una herramienta de evaluación  que explicita los distintos niveles posibles de desempeño frente a una tarea, distinguiendo las dimensiones del aprendizaje que están siendo evaluadas y por lo tanto, los criterios de corrección.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Según Condemarín y Medina, (2000) </a:t>
            </a:r>
            <a:r>
              <a:rPr lang="en-US" i="1">
                <a:solidFill>
                  <a:schemeClr val="tx1"/>
                </a:solidFill>
              </a:rPr>
              <a:t> “Una pauta de valoración que ofrece una descripción del desempeño de un estudiante en un aspecto determinado (aprendizajes logrados) a través de un continuo, dando mayor consistencia a los resultados”</a:t>
            </a:r>
            <a:r>
              <a:rPr lang="en-US">
                <a:solidFill>
                  <a:schemeClr val="tx1"/>
                </a:solidFill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ABE68B49-9098-41EF-8743-ACF782123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25538"/>
            <a:ext cx="8064500" cy="5327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L"/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9C39C18D-EBD6-41CD-AFF5-EE1022BBCC44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" y="1828800"/>
            <a:ext cx="806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L"/>
          </a:p>
        </p:txBody>
      </p:sp>
      <p:sp>
        <p:nvSpPr>
          <p:cNvPr id="6" name="Line 6">
            <a:extLst>
              <a:ext uri="{FF2B5EF4-FFF2-40B4-BE49-F238E27FC236}">
                <a16:creationId xmlns:a16="http://schemas.microsoft.com/office/drawing/2014/main" id="{FE46F2A2-A6A0-4DA4-9CBF-3EF63B0B6283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8538" y="1125538"/>
            <a:ext cx="0" cy="525621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L"/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B115BA5C-933E-4FAA-B2A2-47A2EC18C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196975"/>
            <a:ext cx="143986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CL" sz="1600" b="1" i="1">
                <a:solidFill>
                  <a:schemeClr val="folHlink"/>
                </a:solidFill>
                <a:latin typeface="Arial" panose="020B0604020202020204" pitchFamily="34" charset="0"/>
              </a:rPr>
              <a:t>NIVEL DE</a:t>
            </a:r>
            <a:r>
              <a:rPr lang="es-ES" altLang="es-CL" sz="1600" b="1" i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s-ES" altLang="es-CL" sz="1600" b="1" i="1">
                <a:solidFill>
                  <a:schemeClr val="folHlink"/>
                </a:solidFill>
                <a:latin typeface="Arial" panose="020B0604020202020204" pitchFamily="34" charset="0"/>
              </a:rPr>
              <a:t>EJECUCIÒN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56DE3590-28E2-4CAB-9F28-E9D050757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205038"/>
            <a:ext cx="1728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CL" sz="1400" b="1">
                <a:latin typeface="Arial" panose="020B0604020202020204" pitchFamily="34" charset="0"/>
              </a:rPr>
              <a:t>EXCELENTE (4)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E73888FB-5D18-420F-9887-CAD0777DB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200400"/>
            <a:ext cx="18002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CL" sz="1400" b="1">
                <a:latin typeface="Arial" panose="020B0604020202020204" pitchFamily="34" charset="0"/>
              </a:rPr>
              <a:t>RESPUESTAS</a:t>
            </a:r>
            <a:r>
              <a:rPr lang="es-ES" altLang="es-CL" sz="1400" b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s-ES" altLang="es-CL" sz="1400" b="1">
                <a:latin typeface="Arial" panose="020B0604020202020204" pitchFamily="34" charset="0"/>
              </a:rPr>
              <a:t>COMPETENTES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8558A41C-E566-43AD-BCDA-17AA6D86E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149725"/>
            <a:ext cx="18002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CL" sz="1400" b="1">
                <a:latin typeface="Arial" panose="020B0604020202020204" pitchFamily="34" charset="0"/>
              </a:rPr>
              <a:t>DEFECTOS MENORES (2)</a:t>
            </a:r>
          </a:p>
        </p:txBody>
      </p:sp>
      <p:sp>
        <p:nvSpPr>
          <p:cNvPr id="11" name="Text Box 11">
            <a:extLst>
              <a:ext uri="{FF2B5EF4-FFF2-40B4-BE49-F238E27FC236}">
                <a16:creationId xmlns:a16="http://schemas.microsoft.com/office/drawing/2014/main" id="{EA84E3D3-4B26-44ED-8D3B-D2B4E334A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1341438"/>
            <a:ext cx="792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CL" altLang="es-CL" sz="2400">
              <a:latin typeface="Times New Roman" panose="02020603050405020304" pitchFamily="18" charset="0"/>
            </a:endParaRPr>
          </a:p>
        </p:txBody>
      </p:sp>
      <p:sp>
        <p:nvSpPr>
          <p:cNvPr id="12" name="Line 12">
            <a:extLst>
              <a:ext uri="{FF2B5EF4-FFF2-40B4-BE49-F238E27FC236}">
                <a16:creationId xmlns:a16="http://schemas.microsoft.com/office/drawing/2014/main" id="{C0B8BA76-3069-486F-A921-0DAEA07512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9750" y="2997200"/>
            <a:ext cx="7994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L"/>
          </a:p>
        </p:txBody>
      </p:sp>
      <p:sp>
        <p:nvSpPr>
          <p:cNvPr id="13" name="Text Box 13">
            <a:extLst>
              <a:ext uri="{FF2B5EF4-FFF2-40B4-BE49-F238E27FC236}">
                <a16:creationId xmlns:a16="http://schemas.microsoft.com/office/drawing/2014/main" id="{7A2AD7C8-E1C5-42A8-92EA-AA62F9344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1341438"/>
            <a:ext cx="5127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CL" sz="1600" b="1" i="1">
                <a:solidFill>
                  <a:schemeClr val="folHlink"/>
                </a:solidFill>
                <a:latin typeface="Arial" panose="020B0604020202020204" pitchFamily="34" charset="0"/>
              </a:rPr>
              <a:t>ESPECIFICACIÒN DE CADA NIVEL ALCANZADO</a:t>
            </a: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53199193-824C-45B1-93FE-890735AFD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828800"/>
            <a:ext cx="601980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CL" sz="1400" b="1">
                <a:latin typeface="Arial" panose="020B0604020202020204" pitchFamily="34" charset="0"/>
              </a:rPr>
              <a:t>Respuesta completa con claras explicaciones del concepto/tarea/problema/caso. Identifica todos los elementos fundamentales o importantes, sus argumentos están plenamente justificados, provee ejemplos adecuados y pertinentes, ofrece información más allá de lo esperado</a:t>
            </a:r>
          </a:p>
        </p:txBody>
      </p:sp>
      <p:sp>
        <p:nvSpPr>
          <p:cNvPr id="15" name="Text Box 15">
            <a:extLst>
              <a:ext uri="{FF2B5EF4-FFF2-40B4-BE49-F238E27FC236}">
                <a16:creationId xmlns:a16="http://schemas.microsoft.com/office/drawing/2014/main" id="{F95AD7CF-C846-40C0-B0BD-9DF90D2D2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971800"/>
            <a:ext cx="60198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CL" sz="1400" b="1">
                <a:latin typeface="Arial" panose="020B0604020202020204" pitchFamily="34" charset="0"/>
              </a:rPr>
              <a:t>Respuesta bastante completa, presenta comprensión del concepto/tarea/problema/caso; presenta argumentos sólidos; provee e identifica la mayoría de los elementos fundamentales o importantes.  </a:t>
            </a:r>
          </a:p>
        </p:txBody>
      </p:sp>
      <p:sp>
        <p:nvSpPr>
          <p:cNvPr id="16" name="Line 16">
            <a:extLst>
              <a:ext uri="{FF2B5EF4-FFF2-40B4-BE49-F238E27FC236}">
                <a16:creationId xmlns:a16="http://schemas.microsoft.com/office/drawing/2014/main" id="{C4EEF49B-6147-40B1-9169-AE09BF042C2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9750" y="3933825"/>
            <a:ext cx="807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L"/>
          </a:p>
        </p:txBody>
      </p:sp>
      <p:sp>
        <p:nvSpPr>
          <p:cNvPr id="17" name="Text Box 17">
            <a:extLst>
              <a:ext uri="{FF2B5EF4-FFF2-40B4-BE49-F238E27FC236}">
                <a16:creationId xmlns:a16="http://schemas.microsoft.com/office/drawing/2014/main" id="{903B71C2-A725-4E43-9098-FC740617E7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962400"/>
            <a:ext cx="60198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CL" sz="1400" b="1">
                <a:latin typeface="Arial" panose="020B0604020202020204" pitchFamily="34" charset="0"/>
              </a:rPr>
              <a:t>La respuesta refleja un poco de confusión al explicar el concepto/tarea/problema/caso; presenta un argumento incompleto; provee e identifica algunos de los elementos fundamentales</a:t>
            </a:r>
          </a:p>
        </p:txBody>
      </p:sp>
      <p:sp>
        <p:nvSpPr>
          <p:cNvPr id="18" name="Line 18">
            <a:extLst>
              <a:ext uri="{FF2B5EF4-FFF2-40B4-BE49-F238E27FC236}">
                <a16:creationId xmlns:a16="http://schemas.microsoft.com/office/drawing/2014/main" id="{D598363E-85D4-46A4-B215-2F3CA19B89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9750" y="4797425"/>
            <a:ext cx="8070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L"/>
          </a:p>
        </p:txBody>
      </p:sp>
      <p:sp>
        <p:nvSpPr>
          <p:cNvPr id="19" name="Text Box 19">
            <a:extLst>
              <a:ext uri="{FF2B5EF4-FFF2-40B4-BE49-F238E27FC236}">
                <a16:creationId xmlns:a16="http://schemas.microsoft.com/office/drawing/2014/main" id="{6C0D9E23-22D9-4B0F-9AA7-698812579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013325"/>
            <a:ext cx="18002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CL" sz="1400" b="1">
                <a:latin typeface="Arial" panose="020B0604020202020204" pitchFamily="34" charset="0"/>
              </a:rPr>
              <a:t>SERIOS DEFECTOS (1)</a:t>
            </a:r>
          </a:p>
        </p:txBody>
      </p:sp>
      <p:sp>
        <p:nvSpPr>
          <p:cNvPr id="20" name="Text Box 20">
            <a:extLst>
              <a:ext uri="{FF2B5EF4-FFF2-40B4-BE49-F238E27FC236}">
                <a16:creationId xmlns:a16="http://schemas.microsoft.com/office/drawing/2014/main" id="{3F4B8870-C73C-4CAD-80E7-F799DFE1C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4868863"/>
            <a:ext cx="60198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CL" sz="1400" b="1">
                <a:latin typeface="Arial" panose="020B0604020202020204" pitchFamily="34" charset="0"/>
              </a:rPr>
              <a:t>La respuesta no muestra comprensión total del concepto/tarea/problema/caso; es incompleta; omite partes importantes; hace mal uso de los términos; la estrategia utilizada en la solución del problema o en las explicaciones es inapropiada</a:t>
            </a:r>
          </a:p>
        </p:txBody>
      </p:sp>
      <p:sp>
        <p:nvSpPr>
          <p:cNvPr id="21" name="Line 21">
            <a:extLst>
              <a:ext uri="{FF2B5EF4-FFF2-40B4-BE49-F238E27FC236}">
                <a16:creationId xmlns:a16="http://schemas.microsoft.com/office/drawing/2014/main" id="{8E5EDBD0-CCDA-4A94-9773-1FFFD70901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3400" y="5867400"/>
            <a:ext cx="8077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L"/>
          </a:p>
        </p:txBody>
      </p:sp>
      <p:sp>
        <p:nvSpPr>
          <p:cNvPr id="22" name="Text Box 22">
            <a:extLst>
              <a:ext uri="{FF2B5EF4-FFF2-40B4-BE49-F238E27FC236}">
                <a16:creationId xmlns:a16="http://schemas.microsoft.com/office/drawing/2014/main" id="{9C0A98B9-620B-45E1-BA23-B6F2C75BF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867400"/>
            <a:ext cx="18002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CL" sz="1400" b="1" dirty="0">
                <a:latin typeface="Arial" panose="020B0604020202020204" pitchFamily="34" charset="0"/>
              </a:rPr>
              <a:t>INTENTO INEFECTIVO (0)</a:t>
            </a:r>
          </a:p>
        </p:txBody>
      </p:sp>
      <p:sp>
        <p:nvSpPr>
          <p:cNvPr id="23" name="Text Box 23">
            <a:extLst>
              <a:ext uri="{FF2B5EF4-FFF2-40B4-BE49-F238E27FC236}">
                <a16:creationId xmlns:a16="http://schemas.microsoft.com/office/drawing/2014/main" id="{E1548A07-DA99-45C1-A662-DE2EBD13C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5949950"/>
            <a:ext cx="6019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CL" sz="1400" b="1">
                <a:latin typeface="Arial" panose="020B0604020202020204" pitchFamily="34" charset="0"/>
              </a:rPr>
              <a:t>Vago intento por responder / papel en blanco</a:t>
            </a:r>
          </a:p>
        </p:txBody>
      </p:sp>
      <p:sp>
        <p:nvSpPr>
          <p:cNvPr id="24" name="Text Box 24">
            <a:extLst>
              <a:ext uri="{FF2B5EF4-FFF2-40B4-BE49-F238E27FC236}">
                <a16:creationId xmlns:a16="http://schemas.microsoft.com/office/drawing/2014/main" id="{D93845C8-FC31-44D3-9D31-70F5F8278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57200"/>
            <a:ext cx="640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CL" sz="2400" b="1">
                <a:solidFill>
                  <a:schemeClr val="folHlink"/>
                </a:solidFill>
              </a:rPr>
              <a:t>RUBRICA HOLÌSTICA</a:t>
            </a:r>
          </a:p>
        </p:txBody>
      </p:sp>
      <p:sp>
        <p:nvSpPr>
          <p:cNvPr id="25" name="Line 25">
            <a:extLst>
              <a:ext uri="{FF2B5EF4-FFF2-40B4-BE49-F238E27FC236}">
                <a16:creationId xmlns:a16="http://schemas.microsoft.com/office/drawing/2014/main" id="{CEF4FCB6-7FA4-45D4-AA2F-5BAAFEA762D0}"/>
              </a:ext>
            </a:extLst>
          </p:cNvPr>
          <p:cNvSpPr>
            <a:spLocks noChangeShapeType="1"/>
          </p:cNvSpPr>
          <p:nvPr/>
        </p:nvSpPr>
        <p:spPr bwMode="auto">
          <a:xfrm>
            <a:off x="2195513" y="1125538"/>
            <a:ext cx="71437" cy="5327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L"/>
          </a:p>
        </p:txBody>
      </p: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C68A9E99-81B5-4C65-AD1C-8311669F7A6F}"/>
              </a:ext>
            </a:extLst>
          </p:cNvPr>
          <p:cNvCxnSpPr>
            <a:cxnSpLocks/>
          </p:cNvCxnSpPr>
          <p:nvPr/>
        </p:nvCxnSpPr>
        <p:spPr>
          <a:xfrm>
            <a:off x="527050" y="5811838"/>
            <a:ext cx="8089900" cy="555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1468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ABE68B49-9098-41EF-8743-ACF782123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95" y="994347"/>
            <a:ext cx="8064500" cy="5327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L"/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9C39C18D-EBD6-41CD-AFF5-EE1022BBCC44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702" y="1570038"/>
            <a:ext cx="806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L"/>
          </a:p>
        </p:txBody>
      </p:sp>
      <p:sp>
        <p:nvSpPr>
          <p:cNvPr id="6" name="Line 6">
            <a:extLst>
              <a:ext uri="{FF2B5EF4-FFF2-40B4-BE49-F238E27FC236}">
                <a16:creationId xmlns:a16="http://schemas.microsoft.com/office/drawing/2014/main" id="{FE46F2A2-A6A0-4DA4-9CBF-3EF63B0B6283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8538" y="1125538"/>
            <a:ext cx="0" cy="525621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L"/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B115BA5C-933E-4FAA-B2A2-47A2EC18C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2" y="976154"/>
            <a:ext cx="143986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CL" sz="1600" b="1" i="1" dirty="0">
                <a:solidFill>
                  <a:schemeClr val="folHlink"/>
                </a:solidFill>
                <a:latin typeface="Arial" panose="020B0604020202020204" pitchFamily="34" charset="0"/>
              </a:rPr>
              <a:t>NIVEL DE</a:t>
            </a:r>
            <a:r>
              <a:rPr lang="es-ES" altLang="es-CL" sz="1600" b="1" i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s-ES" altLang="es-CL" sz="1600" b="1" i="1" dirty="0">
                <a:solidFill>
                  <a:schemeClr val="folHlink"/>
                </a:solidFill>
                <a:latin typeface="Arial" panose="020B0604020202020204" pitchFamily="34" charset="0"/>
              </a:rPr>
              <a:t>EJECUCIÒN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56DE3590-28E2-4CAB-9F28-E9D050757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205038"/>
            <a:ext cx="1728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CL" sz="1400" b="1">
                <a:latin typeface="Arial" panose="020B0604020202020204" pitchFamily="34" charset="0"/>
              </a:rPr>
              <a:t>EXCELENTE (4)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E73888FB-5D18-420F-9887-CAD0777DB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599" y="2927497"/>
            <a:ext cx="18002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CL" sz="1400" b="1" dirty="0">
                <a:latin typeface="Arial" panose="020B0604020202020204" pitchFamily="34" charset="0"/>
              </a:rPr>
              <a:t>RESPUESTAS</a:t>
            </a:r>
            <a:r>
              <a:rPr lang="es-ES" altLang="es-CL" sz="1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s-ES" altLang="es-CL" sz="1400" b="1" dirty="0">
                <a:latin typeface="Arial" panose="020B0604020202020204" pitchFamily="34" charset="0"/>
              </a:rPr>
              <a:t>COMPETENTES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8558A41C-E566-43AD-BCDA-17AA6D86E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816" y="3933682"/>
            <a:ext cx="18002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CL" sz="1400" b="1" dirty="0">
                <a:latin typeface="Arial" panose="020B0604020202020204" pitchFamily="34" charset="0"/>
              </a:rPr>
              <a:t>DEFECTOS MENORES (2)</a:t>
            </a:r>
          </a:p>
        </p:txBody>
      </p:sp>
      <p:sp>
        <p:nvSpPr>
          <p:cNvPr id="11" name="Text Box 11">
            <a:extLst>
              <a:ext uri="{FF2B5EF4-FFF2-40B4-BE49-F238E27FC236}">
                <a16:creationId xmlns:a16="http://schemas.microsoft.com/office/drawing/2014/main" id="{EA84E3D3-4B26-44ED-8D3B-D2B4E334A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1341438"/>
            <a:ext cx="792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CL" altLang="es-CL" sz="2400">
              <a:latin typeface="Times New Roman" panose="02020603050405020304" pitchFamily="18" charset="0"/>
            </a:endParaRPr>
          </a:p>
        </p:txBody>
      </p:sp>
      <p:sp>
        <p:nvSpPr>
          <p:cNvPr id="12" name="Line 12">
            <a:extLst>
              <a:ext uri="{FF2B5EF4-FFF2-40B4-BE49-F238E27FC236}">
                <a16:creationId xmlns:a16="http://schemas.microsoft.com/office/drawing/2014/main" id="{C0B8BA76-3069-486F-A921-0DAEA07512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8325" y="2735506"/>
            <a:ext cx="7994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L"/>
          </a:p>
        </p:txBody>
      </p:sp>
      <p:sp>
        <p:nvSpPr>
          <p:cNvPr id="13" name="Text Box 13">
            <a:extLst>
              <a:ext uri="{FF2B5EF4-FFF2-40B4-BE49-F238E27FC236}">
                <a16:creationId xmlns:a16="http://schemas.microsoft.com/office/drawing/2014/main" id="{7A2AD7C8-E1C5-42A8-92EA-AA62F9344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1040358"/>
            <a:ext cx="5127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CL" sz="1600" b="1" i="1" dirty="0">
                <a:solidFill>
                  <a:schemeClr val="folHlink"/>
                </a:solidFill>
                <a:latin typeface="Arial" panose="020B0604020202020204" pitchFamily="34" charset="0"/>
              </a:rPr>
              <a:t>ESPECIFICACIÒN DE CADA NIVEL ALCANZADO</a:t>
            </a: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53199193-824C-45B1-93FE-890735AFD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0103" y="1611749"/>
            <a:ext cx="60198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CL" sz="1400" dirty="0"/>
              <a:t>Expone su trabajo con claridad, usando un tono de voz audible. Usa un vocabulario adecuado a su nivel y al tema que expone. Presenta apoyo de láminas, fotos, imágenes  maqueta,  </a:t>
            </a:r>
            <a:r>
              <a:rPr lang="es-ES" altLang="es-CL" sz="1400" dirty="0" err="1"/>
              <a:t>ppt</a:t>
            </a:r>
            <a:r>
              <a:rPr lang="es-ES" altLang="es-CL" sz="1400" dirty="0"/>
              <a:t>, o video  de manera correcta. Muestra conocimiento del tema que expone mostrando fluidez en el relato. El uso del tiempo es exacto. La presentación va más allá de lo esperado</a:t>
            </a:r>
          </a:p>
        </p:txBody>
      </p:sp>
      <p:sp>
        <p:nvSpPr>
          <p:cNvPr id="16" name="Line 16">
            <a:extLst>
              <a:ext uri="{FF2B5EF4-FFF2-40B4-BE49-F238E27FC236}">
                <a16:creationId xmlns:a16="http://schemas.microsoft.com/office/drawing/2014/main" id="{C4EEF49B-6147-40B1-9169-AE09BF042C2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8325" y="3727451"/>
            <a:ext cx="807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L"/>
          </a:p>
        </p:txBody>
      </p:sp>
      <p:sp>
        <p:nvSpPr>
          <p:cNvPr id="18" name="Line 18">
            <a:extLst>
              <a:ext uri="{FF2B5EF4-FFF2-40B4-BE49-F238E27FC236}">
                <a16:creationId xmlns:a16="http://schemas.microsoft.com/office/drawing/2014/main" id="{D598363E-85D4-46A4-B215-2F3CA19B89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1975" y="4543326"/>
            <a:ext cx="8070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L"/>
          </a:p>
        </p:txBody>
      </p:sp>
      <p:sp>
        <p:nvSpPr>
          <p:cNvPr id="19" name="Text Box 19">
            <a:extLst>
              <a:ext uri="{FF2B5EF4-FFF2-40B4-BE49-F238E27FC236}">
                <a16:creationId xmlns:a16="http://schemas.microsoft.com/office/drawing/2014/main" id="{6C0D9E23-22D9-4B0F-9AA7-698812579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777" y="4679949"/>
            <a:ext cx="18002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CL" sz="1400" b="1" dirty="0">
                <a:latin typeface="Arial" panose="020B0604020202020204" pitchFamily="34" charset="0"/>
              </a:rPr>
              <a:t>SERIOS DEFECTOS (1)</a:t>
            </a:r>
          </a:p>
        </p:txBody>
      </p:sp>
      <p:sp>
        <p:nvSpPr>
          <p:cNvPr id="21" name="Line 21">
            <a:extLst>
              <a:ext uri="{FF2B5EF4-FFF2-40B4-BE49-F238E27FC236}">
                <a16:creationId xmlns:a16="http://schemas.microsoft.com/office/drawing/2014/main" id="{8E5EDBD0-CCDA-4A94-9773-1FFFD70901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3400" y="5867400"/>
            <a:ext cx="8077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L"/>
          </a:p>
        </p:txBody>
      </p:sp>
      <p:sp>
        <p:nvSpPr>
          <p:cNvPr id="22" name="Text Box 22">
            <a:extLst>
              <a:ext uri="{FF2B5EF4-FFF2-40B4-BE49-F238E27FC236}">
                <a16:creationId xmlns:a16="http://schemas.microsoft.com/office/drawing/2014/main" id="{9C0A98B9-620B-45E1-BA23-B6F2C75BF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975" y="5651522"/>
            <a:ext cx="18002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CL" sz="1400" b="1" dirty="0">
                <a:latin typeface="Arial" panose="020B0604020202020204" pitchFamily="34" charset="0"/>
              </a:rPr>
              <a:t>INTENTO INEFECTIVO (0)</a:t>
            </a:r>
          </a:p>
        </p:txBody>
      </p:sp>
      <p:sp>
        <p:nvSpPr>
          <p:cNvPr id="23" name="Text Box 23">
            <a:extLst>
              <a:ext uri="{FF2B5EF4-FFF2-40B4-BE49-F238E27FC236}">
                <a16:creationId xmlns:a16="http://schemas.microsoft.com/office/drawing/2014/main" id="{E1548A07-DA99-45C1-A662-DE2EBD13C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149" y="5661250"/>
            <a:ext cx="603408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CL" sz="1400" dirty="0"/>
              <a:t>Se resiste a presentar el trabajo desistiendo de exponerlo</a:t>
            </a:r>
          </a:p>
        </p:txBody>
      </p:sp>
      <p:sp>
        <p:nvSpPr>
          <p:cNvPr id="24" name="Text Box 24">
            <a:extLst>
              <a:ext uri="{FF2B5EF4-FFF2-40B4-BE49-F238E27FC236}">
                <a16:creationId xmlns:a16="http://schemas.microsoft.com/office/drawing/2014/main" id="{D93845C8-FC31-44D3-9D31-70F5F8278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57200"/>
            <a:ext cx="640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CL" sz="2400" b="1">
                <a:solidFill>
                  <a:schemeClr val="folHlink"/>
                </a:solidFill>
              </a:rPr>
              <a:t>RUBRICA HOLÌSTICA</a:t>
            </a:r>
          </a:p>
        </p:txBody>
      </p:sp>
      <p:sp>
        <p:nvSpPr>
          <p:cNvPr id="25" name="Line 25">
            <a:extLst>
              <a:ext uri="{FF2B5EF4-FFF2-40B4-BE49-F238E27FC236}">
                <a16:creationId xmlns:a16="http://schemas.microsoft.com/office/drawing/2014/main" id="{CEF4FCB6-7FA4-45D4-AA2F-5BAAFEA762D0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7784" y="994347"/>
            <a:ext cx="71437" cy="5327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L"/>
          </a:p>
        </p:txBody>
      </p:sp>
      <p:sp>
        <p:nvSpPr>
          <p:cNvPr id="26" name="Text Box 14">
            <a:extLst>
              <a:ext uri="{FF2B5EF4-FFF2-40B4-BE49-F238E27FC236}">
                <a16:creationId xmlns:a16="http://schemas.microsoft.com/office/drawing/2014/main" id="{E7906E67-0EEF-40CE-A8B0-B1F344276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1445" y="2773344"/>
            <a:ext cx="60198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CL" sz="1400" dirty="0"/>
              <a:t>Expone su trabajo con claridad, usando un tono de voz audible. Usa un vocabulario adecuado a su nivel y al tema que expone. Presenta apoyo de láminas, fotos, imágenes  maqueta,  </a:t>
            </a:r>
            <a:r>
              <a:rPr lang="es-ES" altLang="es-CL" sz="1400" dirty="0" err="1"/>
              <a:t>ppt</a:t>
            </a:r>
            <a:r>
              <a:rPr lang="es-ES" altLang="es-CL" sz="1400" dirty="0"/>
              <a:t>, o video  de manera correcta. Muestra conocimiento del tema que expone mostrando fluidez en el relato. </a:t>
            </a:r>
          </a:p>
        </p:txBody>
      </p:sp>
      <p:sp>
        <p:nvSpPr>
          <p:cNvPr id="27" name="Text Box 14">
            <a:extLst>
              <a:ext uri="{FF2B5EF4-FFF2-40B4-BE49-F238E27FC236}">
                <a16:creationId xmlns:a16="http://schemas.microsoft.com/office/drawing/2014/main" id="{D97D823F-EE46-40E2-8D85-781C94472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3610" y="3823112"/>
            <a:ext cx="620273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CL" sz="1400" dirty="0"/>
              <a:t>Expone su trabajo con claridad, usando un tono de voz audible. Usa un vocabulario adecuado a su nivel y al tema que expone. Presenta apoyo de láminas, fotos, imágenes  maqueta,  </a:t>
            </a:r>
            <a:r>
              <a:rPr lang="es-ES" altLang="es-CL" sz="1400" dirty="0" err="1"/>
              <a:t>ppt</a:t>
            </a:r>
            <a:r>
              <a:rPr lang="es-ES" altLang="es-CL" sz="1400" dirty="0"/>
              <a:t>, o video. Muestra conocimiento del tema que expone</a:t>
            </a:r>
          </a:p>
        </p:txBody>
      </p:sp>
      <p:sp>
        <p:nvSpPr>
          <p:cNvPr id="28" name="Text Box 14">
            <a:extLst>
              <a:ext uri="{FF2B5EF4-FFF2-40B4-BE49-F238E27FC236}">
                <a16:creationId xmlns:a16="http://schemas.microsoft.com/office/drawing/2014/main" id="{9A5A7E63-5B7E-42ED-A80F-1D31D0EA6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1231" y="4555013"/>
            <a:ext cx="637936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CL" sz="1400" dirty="0"/>
              <a:t>Expone su trabajo con dificultad, usa un tono de voz poco audible. Usa un vocabulario adecuado a su nivel pero no al tema que expone. Presenta apoyo de láminas, fotos, imágenes  maqueta,  </a:t>
            </a:r>
            <a:r>
              <a:rPr lang="es-ES" altLang="es-CL" sz="1400" dirty="0" err="1"/>
              <a:t>ppt</a:t>
            </a:r>
            <a:r>
              <a:rPr lang="es-ES" altLang="es-CL" sz="1400" dirty="0"/>
              <a:t>, o video pero no lo usa. Muestra  conocimiento limitado del tema que expone.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2BE3E5CC-5F4B-4203-B64C-A1DD50760101}"/>
              </a:ext>
            </a:extLst>
          </p:cNvPr>
          <p:cNvCxnSpPr/>
          <p:nvPr/>
        </p:nvCxnSpPr>
        <p:spPr>
          <a:xfrm>
            <a:off x="533400" y="5509120"/>
            <a:ext cx="79708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60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4282" y="714356"/>
            <a:ext cx="8443914" cy="928694"/>
          </a:xfrm>
        </p:spPr>
        <p:txBody>
          <a:bodyPr>
            <a:normAutofit/>
          </a:bodyPr>
          <a:lstStyle/>
          <a:p>
            <a:r>
              <a:rPr lang="es-CL" sz="3600" dirty="0">
                <a:latin typeface="+mn-lt"/>
              </a:rPr>
              <a:t>¿Cómo definir el tipo de rúbrica a utilizar?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</p:nvPr>
        </p:nvGraphicFramePr>
        <p:xfrm>
          <a:off x="357158" y="1500174"/>
          <a:ext cx="8463855" cy="5072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4 Conector recto"/>
          <p:cNvCxnSpPr/>
          <p:nvPr/>
        </p:nvCxnSpPr>
        <p:spPr>
          <a:xfrm>
            <a:off x="0" y="714356"/>
            <a:ext cx="9144000" cy="1588"/>
          </a:xfrm>
          <a:prstGeom prst="line">
            <a:avLst/>
          </a:prstGeom>
          <a:ln w="38100">
            <a:solidFill>
              <a:srgbClr val="FA9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9" name="Picture 1" descr="C:\Users\Gisela\AppData\Local\Microsoft\Windows\Temporary Internet Files\Content.IE5\56Z99XGD\MC900434403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3372" y="3286124"/>
            <a:ext cx="989437" cy="13861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500066"/>
          </a:xfrm>
        </p:spPr>
        <p:txBody>
          <a:bodyPr>
            <a:noAutofit/>
          </a:bodyPr>
          <a:lstStyle/>
          <a:p>
            <a:r>
              <a:rPr lang="es-CL" sz="2800" dirty="0">
                <a:latin typeface="+mn-lt"/>
              </a:rPr>
              <a:t>Consideraciones importantes para su uso: preguntas necesarias…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2287029"/>
              </p:ext>
            </p:extLst>
          </p:nvPr>
        </p:nvGraphicFramePr>
        <p:xfrm>
          <a:off x="214312" y="1052736"/>
          <a:ext cx="8715375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EB0AB981-E07C-443F-89C5-2B55A5C3B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5784"/>
            <a:ext cx="8229600" cy="274042"/>
          </a:xfrm>
        </p:spPr>
        <p:txBody>
          <a:bodyPr>
            <a:noAutofit/>
          </a:bodyPr>
          <a:lstStyle/>
          <a:p>
            <a:r>
              <a:rPr lang="es-ES" sz="2000" dirty="0"/>
              <a:t>Taller: diseño de una rúbrica</a:t>
            </a:r>
            <a:endParaRPr lang="es-CL" sz="2000" dirty="0"/>
          </a:p>
        </p:txBody>
      </p:sp>
      <p:graphicFrame>
        <p:nvGraphicFramePr>
          <p:cNvPr id="8" name="Tabla 8">
            <a:extLst>
              <a:ext uri="{FF2B5EF4-FFF2-40B4-BE49-F238E27FC236}">
                <a16:creationId xmlns:a16="http://schemas.microsoft.com/office/drawing/2014/main" id="{2C14D8B9-258B-4032-B0A5-08F1ECED5B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2407888"/>
              </p:ext>
            </p:extLst>
          </p:nvPr>
        </p:nvGraphicFramePr>
        <p:xfrm>
          <a:off x="448649" y="828536"/>
          <a:ext cx="8229600" cy="346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46421975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351733968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350994835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42012564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557953030"/>
                    </a:ext>
                  </a:extLst>
                </a:gridCol>
              </a:tblGrid>
              <a:tr h="69291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>
                          <a:latin typeface="Calibri"/>
                          <a:ea typeface="Calibri"/>
                          <a:cs typeface="Times New Roman"/>
                        </a:rPr>
                        <a:t>Criterio</a:t>
                      </a:r>
                      <a:endParaRPr lang="es-C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>
                          <a:latin typeface="Calibri"/>
                          <a:ea typeface="Calibri"/>
                          <a:cs typeface="Times New Roman"/>
                        </a:rPr>
                        <a:t>Niveles de desempeño</a:t>
                      </a:r>
                      <a:endParaRPr lang="es-C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703487"/>
                  </a:ext>
                </a:extLst>
              </a:tr>
              <a:tr h="692912">
                <a:tc vMerge="1">
                  <a:txBody>
                    <a:bodyPr/>
                    <a:lstStyle/>
                    <a:p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770295"/>
                  </a:ext>
                </a:extLst>
              </a:tr>
              <a:tr h="692912">
                <a:tc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194165"/>
                  </a:ext>
                </a:extLst>
              </a:tr>
              <a:tr h="692912">
                <a:tc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0607411"/>
                  </a:ext>
                </a:extLst>
              </a:tr>
              <a:tr h="692912">
                <a:tc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438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4879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0">
            <a:extLst>
              <a:ext uri="{FF2B5EF4-FFF2-40B4-BE49-F238E27FC236}">
                <a16:creationId xmlns:a16="http://schemas.microsoft.com/office/drawing/2014/main" id="{3A5B4632-C963-4296-86F0-79AA9EA5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3746" y="303591"/>
            <a:ext cx="3251495" cy="5896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45770" y="637125"/>
            <a:ext cx="2851707" cy="5256371"/>
          </a:xfrm>
        </p:spPr>
        <p:txBody>
          <a:bodyPr>
            <a:normAutofit/>
          </a:bodyPr>
          <a:lstStyle/>
          <a:p>
            <a:r>
              <a:rPr lang="es-CL" sz="4200">
                <a:solidFill>
                  <a:schemeClr val="bg1"/>
                </a:solidFill>
                <a:latin typeface="+mn-lt"/>
              </a:rPr>
              <a:t>Usos comunes de la rúbrica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1791061"/>
              </p:ext>
            </p:extLst>
          </p:nvPr>
        </p:nvGraphicFramePr>
        <p:xfrm>
          <a:off x="3875238" y="303591"/>
          <a:ext cx="4941519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08157" y="214290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s-CL" dirty="0">
                <a:latin typeface="+mn-lt"/>
              </a:rPr>
              <a:t>Ventajas generales de las rúbricas</a:t>
            </a:r>
          </a:p>
        </p:txBody>
      </p:sp>
      <p:cxnSp>
        <p:nvCxnSpPr>
          <p:cNvPr id="5" name="4 Conector recto"/>
          <p:cNvCxnSpPr/>
          <p:nvPr/>
        </p:nvCxnSpPr>
        <p:spPr>
          <a:xfrm>
            <a:off x="0" y="714356"/>
            <a:ext cx="9144000" cy="1588"/>
          </a:xfrm>
          <a:prstGeom prst="line">
            <a:avLst/>
          </a:prstGeom>
          <a:ln w="38100">
            <a:solidFill>
              <a:srgbClr val="FA9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Marcador de contenido"/>
          <p:cNvSpPr>
            <a:spLocks noGrp="1"/>
          </p:cNvSpPr>
          <p:nvPr>
            <p:ph idx="1"/>
          </p:nvPr>
        </p:nvSpPr>
        <p:spPr>
          <a:xfrm>
            <a:off x="358136" y="1214422"/>
            <a:ext cx="8329642" cy="4829196"/>
          </a:xfrm>
        </p:spPr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r>
              <a:rPr lang="es-MX" sz="2400" dirty="0"/>
              <a:t>Suponen un ejercicio reflexivo y consensuado para la selección y definición de las dimensiones y d los criterios de evaluación.</a:t>
            </a:r>
          </a:p>
          <a:p>
            <a:pPr lvl="0">
              <a:spcAft>
                <a:spcPts val="600"/>
              </a:spcAft>
            </a:pPr>
            <a:endParaRPr lang="es-MX" sz="2400" dirty="0"/>
          </a:p>
          <a:p>
            <a:pPr>
              <a:spcAft>
                <a:spcPts val="600"/>
              </a:spcAft>
            </a:pPr>
            <a:r>
              <a:rPr lang="es-MX" sz="2400" dirty="0"/>
              <a:t>Ofrecen una descripción precisa de las distintas posibilidades de respuesta o desempeño, favoreciendo la retroalimentación y apoyo a la mejora del desempeño de los estudiantes.</a:t>
            </a:r>
          </a:p>
          <a:p>
            <a:pPr>
              <a:spcAft>
                <a:spcPts val="600"/>
              </a:spcAft>
            </a:pPr>
            <a:endParaRPr lang="es-CL" sz="2400" dirty="0"/>
          </a:p>
          <a:p>
            <a:pPr>
              <a:spcAft>
                <a:spcPts val="600"/>
              </a:spcAft>
            </a:pPr>
            <a:r>
              <a:rPr lang="es-CL" sz="2400" dirty="0"/>
              <a:t>Aporta </a:t>
            </a:r>
            <a:r>
              <a:rPr lang="es-MX" sz="2400" dirty="0"/>
              <a:t>“objetividad” a las apreciaciones docentes respecto del logro de los estudiantes, de modo de garantizar consistencia entre desempeño y juicio.</a:t>
            </a:r>
            <a:endParaRPr lang="es-CL" sz="2400" dirty="0"/>
          </a:p>
          <a:p>
            <a:pPr lvl="0"/>
            <a:endParaRPr lang="es-MX" sz="2400" dirty="0"/>
          </a:p>
          <a:p>
            <a:pPr lvl="0"/>
            <a:endParaRPr lang="es-CL" sz="2400" dirty="0"/>
          </a:p>
          <a:p>
            <a:endParaRPr lang="es-CL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D27892-2B0B-4979-9766-246F6110D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  <a:custGeom>
            <a:avLst/>
            <a:gdLst>
              <a:gd name="connsiteX0" fmla="*/ 0 w 8229600"/>
              <a:gd name="connsiteY0" fmla="*/ 0 h 490066"/>
              <a:gd name="connsiteX1" fmla="*/ 685800 w 8229600"/>
              <a:gd name="connsiteY1" fmla="*/ 0 h 490066"/>
              <a:gd name="connsiteX2" fmla="*/ 1453896 w 8229600"/>
              <a:gd name="connsiteY2" fmla="*/ 0 h 490066"/>
              <a:gd name="connsiteX3" fmla="*/ 1892808 w 8229600"/>
              <a:gd name="connsiteY3" fmla="*/ 0 h 490066"/>
              <a:gd name="connsiteX4" fmla="*/ 2660904 w 8229600"/>
              <a:gd name="connsiteY4" fmla="*/ 0 h 490066"/>
              <a:gd name="connsiteX5" fmla="*/ 3182112 w 8229600"/>
              <a:gd name="connsiteY5" fmla="*/ 0 h 490066"/>
              <a:gd name="connsiteX6" fmla="*/ 3950208 w 8229600"/>
              <a:gd name="connsiteY6" fmla="*/ 0 h 490066"/>
              <a:gd name="connsiteX7" fmla="*/ 4800600 w 8229600"/>
              <a:gd name="connsiteY7" fmla="*/ 0 h 490066"/>
              <a:gd name="connsiteX8" fmla="*/ 5239512 w 8229600"/>
              <a:gd name="connsiteY8" fmla="*/ 0 h 490066"/>
              <a:gd name="connsiteX9" fmla="*/ 5760720 w 8229600"/>
              <a:gd name="connsiteY9" fmla="*/ 0 h 490066"/>
              <a:gd name="connsiteX10" fmla="*/ 6199632 w 8229600"/>
              <a:gd name="connsiteY10" fmla="*/ 0 h 490066"/>
              <a:gd name="connsiteX11" fmla="*/ 7050024 w 8229600"/>
              <a:gd name="connsiteY11" fmla="*/ 0 h 490066"/>
              <a:gd name="connsiteX12" fmla="*/ 8229600 w 8229600"/>
              <a:gd name="connsiteY12" fmla="*/ 0 h 490066"/>
              <a:gd name="connsiteX13" fmla="*/ 8229600 w 8229600"/>
              <a:gd name="connsiteY13" fmla="*/ 490066 h 490066"/>
              <a:gd name="connsiteX14" fmla="*/ 7461504 w 8229600"/>
              <a:gd name="connsiteY14" fmla="*/ 490066 h 490066"/>
              <a:gd name="connsiteX15" fmla="*/ 6775704 w 8229600"/>
              <a:gd name="connsiteY15" fmla="*/ 490066 h 490066"/>
              <a:gd name="connsiteX16" fmla="*/ 5925312 w 8229600"/>
              <a:gd name="connsiteY16" fmla="*/ 490066 h 490066"/>
              <a:gd name="connsiteX17" fmla="*/ 5486400 w 8229600"/>
              <a:gd name="connsiteY17" fmla="*/ 490066 h 490066"/>
              <a:gd name="connsiteX18" fmla="*/ 4800600 w 8229600"/>
              <a:gd name="connsiteY18" fmla="*/ 490066 h 490066"/>
              <a:gd name="connsiteX19" fmla="*/ 4361688 w 8229600"/>
              <a:gd name="connsiteY19" fmla="*/ 490066 h 490066"/>
              <a:gd name="connsiteX20" fmla="*/ 3758184 w 8229600"/>
              <a:gd name="connsiteY20" fmla="*/ 490066 h 490066"/>
              <a:gd name="connsiteX21" fmla="*/ 3154680 w 8229600"/>
              <a:gd name="connsiteY21" fmla="*/ 490066 h 490066"/>
              <a:gd name="connsiteX22" fmla="*/ 2304288 w 8229600"/>
              <a:gd name="connsiteY22" fmla="*/ 490066 h 490066"/>
              <a:gd name="connsiteX23" fmla="*/ 1618488 w 8229600"/>
              <a:gd name="connsiteY23" fmla="*/ 490066 h 490066"/>
              <a:gd name="connsiteX24" fmla="*/ 1097280 w 8229600"/>
              <a:gd name="connsiteY24" fmla="*/ 490066 h 490066"/>
              <a:gd name="connsiteX25" fmla="*/ 658368 w 8229600"/>
              <a:gd name="connsiteY25" fmla="*/ 490066 h 490066"/>
              <a:gd name="connsiteX26" fmla="*/ 0 w 8229600"/>
              <a:gd name="connsiteY26" fmla="*/ 490066 h 490066"/>
              <a:gd name="connsiteX27" fmla="*/ 0 w 8229600"/>
              <a:gd name="connsiteY27" fmla="*/ 0 h 49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490066" fill="none" extrusionOk="0">
                <a:moveTo>
                  <a:pt x="0" y="0"/>
                </a:moveTo>
                <a:cubicBezTo>
                  <a:pt x="149709" y="-2711"/>
                  <a:pt x="544065" y="33109"/>
                  <a:pt x="685800" y="0"/>
                </a:cubicBezTo>
                <a:cubicBezTo>
                  <a:pt x="827535" y="-33109"/>
                  <a:pt x="1180004" y="-16779"/>
                  <a:pt x="1453896" y="0"/>
                </a:cubicBezTo>
                <a:cubicBezTo>
                  <a:pt x="1727788" y="16779"/>
                  <a:pt x="1762382" y="-7720"/>
                  <a:pt x="1892808" y="0"/>
                </a:cubicBezTo>
                <a:cubicBezTo>
                  <a:pt x="2023234" y="7720"/>
                  <a:pt x="2477008" y="29728"/>
                  <a:pt x="2660904" y="0"/>
                </a:cubicBezTo>
                <a:cubicBezTo>
                  <a:pt x="2844800" y="-29728"/>
                  <a:pt x="2940317" y="7130"/>
                  <a:pt x="3182112" y="0"/>
                </a:cubicBezTo>
                <a:cubicBezTo>
                  <a:pt x="3423907" y="-7130"/>
                  <a:pt x="3674838" y="-31424"/>
                  <a:pt x="3950208" y="0"/>
                </a:cubicBezTo>
                <a:cubicBezTo>
                  <a:pt x="4225578" y="31424"/>
                  <a:pt x="4580200" y="33998"/>
                  <a:pt x="4800600" y="0"/>
                </a:cubicBezTo>
                <a:cubicBezTo>
                  <a:pt x="5021000" y="-33998"/>
                  <a:pt x="5138955" y="-4469"/>
                  <a:pt x="5239512" y="0"/>
                </a:cubicBezTo>
                <a:cubicBezTo>
                  <a:pt x="5340069" y="4469"/>
                  <a:pt x="5605337" y="-10018"/>
                  <a:pt x="5760720" y="0"/>
                </a:cubicBezTo>
                <a:cubicBezTo>
                  <a:pt x="5916103" y="10018"/>
                  <a:pt x="6053114" y="-13060"/>
                  <a:pt x="6199632" y="0"/>
                </a:cubicBezTo>
                <a:cubicBezTo>
                  <a:pt x="6346150" y="13060"/>
                  <a:pt x="6644531" y="-2004"/>
                  <a:pt x="7050024" y="0"/>
                </a:cubicBezTo>
                <a:cubicBezTo>
                  <a:pt x="7455517" y="2004"/>
                  <a:pt x="7751342" y="35042"/>
                  <a:pt x="8229600" y="0"/>
                </a:cubicBezTo>
                <a:cubicBezTo>
                  <a:pt x="8232648" y="108989"/>
                  <a:pt x="8207997" y="369167"/>
                  <a:pt x="8229600" y="490066"/>
                </a:cubicBezTo>
                <a:cubicBezTo>
                  <a:pt x="7960975" y="476899"/>
                  <a:pt x="7736404" y="512249"/>
                  <a:pt x="7461504" y="490066"/>
                </a:cubicBezTo>
                <a:cubicBezTo>
                  <a:pt x="7186604" y="467883"/>
                  <a:pt x="7108499" y="485347"/>
                  <a:pt x="6775704" y="490066"/>
                </a:cubicBezTo>
                <a:cubicBezTo>
                  <a:pt x="6442909" y="494785"/>
                  <a:pt x="6312309" y="459195"/>
                  <a:pt x="5925312" y="490066"/>
                </a:cubicBezTo>
                <a:cubicBezTo>
                  <a:pt x="5538315" y="520937"/>
                  <a:pt x="5624531" y="486661"/>
                  <a:pt x="5486400" y="490066"/>
                </a:cubicBezTo>
                <a:cubicBezTo>
                  <a:pt x="5348269" y="493471"/>
                  <a:pt x="5017511" y="476723"/>
                  <a:pt x="4800600" y="490066"/>
                </a:cubicBezTo>
                <a:cubicBezTo>
                  <a:pt x="4583689" y="503409"/>
                  <a:pt x="4526500" y="470949"/>
                  <a:pt x="4361688" y="490066"/>
                </a:cubicBezTo>
                <a:cubicBezTo>
                  <a:pt x="4196876" y="509183"/>
                  <a:pt x="4027378" y="490896"/>
                  <a:pt x="3758184" y="490066"/>
                </a:cubicBezTo>
                <a:cubicBezTo>
                  <a:pt x="3488990" y="489236"/>
                  <a:pt x="3352684" y="505077"/>
                  <a:pt x="3154680" y="490066"/>
                </a:cubicBezTo>
                <a:cubicBezTo>
                  <a:pt x="2956676" y="475055"/>
                  <a:pt x="2533932" y="451220"/>
                  <a:pt x="2304288" y="490066"/>
                </a:cubicBezTo>
                <a:cubicBezTo>
                  <a:pt x="2074644" y="528912"/>
                  <a:pt x="1797702" y="502697"/>
                  <a:pt x="1618488" y="490066"/>
                </a:cubicBezTo>
                <a:cubicBezTo>
                  <a:pt x="1439274" y="477435"/>
                  <a:pt x="1341614" y="491429"/>
                  <a:pt x="1097280" y="490066"/>
                </a:cubicBezTo>
                <a:cubicBezTo>
                  <a:pt x="852946" y="488703"/>
                  <a:pt x="821394" y="504453"/>
                  <a:pt x="658368" y="490066"/>
                </a:cubicBezTo>
                <a:cubicBezTo>
                  <a:pt x="495342" y="475679"/>
                  <a:pt x="246896" y="486364"/>
                  <a:pt x="0" y="490066"/>
                </a:cubicBezTo>
                <a:cubicBezTo>
                  <a:pt x="13303" y="284527"/>
                  <a:pt x="-11920" y="162604"/>
                  <a:pt x="0" y="0"/>
                </a:cubicBezTo>
                <a:close/>
              </a:path>
              <a:path w="8229600" h="490066" stroke="0" extrusionOk="0">
                <a:moveTo>
                  <a:pt x="0" y="0"/>
                </a:moveTo>
                <a:cubicBezTo>
                  <a:pt x="222685" y="-4883"/>
                  <a:pt x="566341" y="-3662"/>
                  <a:pt x="768096" y="0"/>
                </a:cubicBezTo>
                <a:cubicBezTo>
                  <a:pt x="969851" y="3662"/>
                  <a:pt x="1311747" y="13420"/>
                  <a:pt x="1618488" y="0"/>
                </a:cubicBezTo>
                <a:cubicBezTo>
                  <a:pt x="1925229" y="-13420"/>
                  <a:pt x="2074877" y="-31079"/>
                  <a:pt x="2468880" y="0"/>
                </a:cubicBezTo>
                <a:cubicBezTo>
                  <a:pt x="2862883" y="31079"/>
                  <a:pt x="3070553" y="-27124"/>
                  <a:pt x="3236976" y="0"/>
                </a:cubicBezTo>
                <a:cubicBezTo>
                  <a:pt x="3403399" y="27124"/>
                  <a:pt x="3754954" y="-33424"/>
                  <a:pt x="4087368" y="0"/>
                </a:cubicBezTo>
                <a:cubicBezTo>
                  <a:pt x="4419782" y="33424"/>
                  <a:pt x="4530577" y="20834"/>
                  <a:pt x="4690872" y="0"/>
                </a:cubicBezTo>
                <a:cubicBezTo>
                  <a:pt x="4851167" y="-20834"/>
                  <a:pt x="4983482" y="-21213"/>
                  <a:pt x="5129784" y="0"/>
                </a:cubicBezTo>
                <a:cubicBezTo>
                  <a:pt x="5276086" y="21213"/>
                  <a:pt x="5403987" y="-7042"/>
                  <a:pt x="5650992" y="0"/>
                </a:cubicBezTo>
                <a:cubicBezTo>
                  <a:pt x="5897997" y="7042"/>
                  <a:pt x="6062161" y="-15768"/>
                  <a:pt x="6336792" y="0"/>
                </a:cubicBezTo>
                <a:cubicBezTo>
                  <a:pt x="6611423" y="15768"/>
                  <a:pt x="6746493" y="17349"/>
                  <a:pt x="7022592" y="0"/>
                </a:cubicBezTo>
                <a:cubicBezTo>
                  <a:pt x="7298691" y="-17349"/>
                  <a:pt x="7819319" y="8634"/>
                  <a:pt x="8229600" y="0"/>
                </a:cubicBezTo>
                <a:cubicBezTo>
                  <a:pt x="8246349" y="242289"/>
                  <a:pt x="8252084" y="323461"/>
                  <a:pt x="8229600" y="490066"/>
                </a:cubicBezTo>
                <a:cubicBezTo>
                  <a:pt x="7940623" y="476883"/>
                  <a:pt x="7719437" y="514847"/>
                  <a:pt x="7543800" y="490066"/>
                </a:cubicBezTo>
                <a:cubicBezTo>
                  <a:pt x="7368163" y="465285"/>
                  <a:pt x="7220242" y="503325"/>
                  <a:pt x="6940296" y="490066"/>
                </a:cubicBezTo>
                <a:cubicBezTo>
                  <a:pt x="6660350" y="476807"/>
                  <a:pt x="6489275" y="475767"/>
                  <a:pt x="6172200" y="490066"/>
                </a:cubicBezTo>
                <a:cubicBezTo>
                  <a:pt x="5855125" y="504365"/>
                  <a:pt x="5882737" y="471915"/>
                  <a:pt x="5733288" y="490066"/>
                </a:cubicBezTo>
                <a:cubicBezTo>
                  <a:pt x="5583839" y="508217"/>
                  <a:pt x="5205372" y="499987"/>
                  <a:pt x="5047488" y="490066"/>
                </a:cubicBezTo>
                <a:cubicBezTo>
                  <a:pt x="4889604" y="480145"/>
                  <a:pt x="4792645" y="492050"/>
                  <a:pt x="4608576" y="490066"/>
                </a:cubicBezTo>
                <a:cubicBezTo>
                  <a:pt x="4424507" y="488082"/>
                  <a:pt x="4095708" y="517542"/>
                  <a:pt x="3758184" y="490066"/>
                </a:cubicBezTo>
                <a:cubicBezTo>
                  <a:pt x="3420660" y="462590"/>
                  <a:pt x="3213442" y="487742"/>
                  <a:pt x="2907792" y="490066"/>
                </a:cubicBezTo>
                <a:cubicBezTo>
                  <a:pt x="2602142" y="492390"/>
                  <a:pt x="2493398" y="510958"/>
                  <a:pt x="2139696" y="490066"/>
                </a:cubicBezTo>
                <a:cubicBezTo>
                  <a:pt x="1785994" y="469174"/>
                  <a:pt x="1689671" y="510128"/>
                  <a:pt x="1371600" y="490066"/>
                </a:cubicBezTo>
                <a:cubicBezTo>
                  <a:pt x="1053529" y="470004"/>
                  <a:pt x="825405" y="491565"/>
                  <a:pt x="603504" y="490066"/>
                </a:cubicBezTo>
                <a:cubicBezTo>
                  <a:pt x="381603" y="488567"/>
                  <a:pt x="207257" y="477244"/>
                  <a:pt x="0" y="490066"/>
                </a:cubicBezTo>
                <a:cubicBezTo>
                  <a:pt x="-15850" y="313199"/>
                  <a:pt x="10946" y="14238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142497988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lang="es-CL" sz="2400" b="1"/>
              <a:t>Ventajas para el docente</a:t>
            </a:r>
            <a:endParaRPr lang="es-CL" sz="24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1196F1-66EF-4D30-BC53-D60A37A51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43678"/>
            <a:ext cx="8229600" cy="415073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ebdings" panose="05030102010509060703" pitchFamily="18" charset="2"/>
              <a:buChar char="G"/>
            </a:pPr>
            <a:r>
              <a:rPr lang="es-ES_tradnl" altLang="es-CL" sz="2000" dirty="0"/>
              <a:t>Permite precisar y comunicar los criterios que tendrán en cuenta al evaluar. </a:t>
            </a:r>
            <a:endParaRPr lang="es-ES_tradnl" altLang="es-CL" sz="2000" b="1" i="1" dirty="0"/>
          </a:p>
          <a:p>
            <a:pPr>
              <a:lnSpc>
                <a:spcPct val="80000"/>
              </a:lnSpc>
              <a:buFont typeface="Webdings" panose="05030102010509060703" pitchFamily="18" charset="2"/>
              <a:buChar char="G"/>
            </a:pPr>
            <a:endParaRPr lang="es-ES_tradnl" altLang="es-CL" sz="2000" dirty="0"/>
          </a:p>
          <a:p>
            <a:pPr>
              <a:lnSpc>
                <a:spcPct val="80000"/>
              </a:lnSpc>
              <a:buFont typeface="Webdings" panose="05030102010509060703" pitchFamily="18" charset="2"/>
              <a:buChar char="G"/>
            </a:pPr>
            <a:endParaRPr lang="es-ES_tradnl" altLang="es-CL" sz="2000" dirty="0"/>
          </a:p>
          <a:p>
            <a:pPr>
              <a:lnSpc>
                <a:spcPct val="80000"/>
              </a:lnSpc>
              <a:buFont typeface="Webdings" panose="05030102010509060703" pitchFamily="18" charset="2"/>
              <a:buChar char="G"/>
            </a:pPr>
            <a:r>
              <a:rPr lang="es-ES_tradnl" altLang="es-CL" sz="2000" dirty="0"/>
              <a:t>Posibilita que la medición sea más objetiva y consistente.</a:t>
            </a:r>
          </a:p>
          <a:p>
            <a:pPr>
              <a:lnSpc>
                <a:spcPct val="80000"/>
              </a:lnSpc>
              <a:buFont typeface="Webdings" panose="05030102010509060703" pitchFamily="18" charset="2"/>
              <a:buChar char="G"/>
            </a:pPr>
            <a:endParaRPr lang="es-ES_tradnl" altLang="es-CL" sz="2000" dirty="0"/>
          </a:p>
          <a:p>
            <a:pPr>
              <a:lnSpc>
                <a:spcPct val="80000"/>
              </a:lnSpc>
              <a:buFont typeface="Webdings" panose="05030102010509060703" pitchFamily="18" charset="2"/>
              <a:buChar char="G"/>
            </a:pPr>
            <a:endParaRPr lang="es-ES_tradnl" altLang="es-CL" sz="2000" dirty="0"/>
          </a:p>
          <a:p>
            <a:pPr>
              <a:lnSpc>
                <a:spcPct val="80000"/>
              </a:lnSpc>
              <a:buFont typeface="Webdings" panose="05030102010509060703" pitchFamily="18" charset="2"/>
              <a:buChar char="G"/>
            </a:pPr>
            <a:r>
              <a:rPr lang="es-ES_tradnl" altLang="es-CL" sz="2000" dirty="0"/>
              <a:t>Le fuerza a precisar los criterios y estándares, en términos específicos.</a:t>
            </a:r>
          </a:p>
          <a:p>
            <a:pPr>
              <a:lnSpc>
                <a:spcPct val="80000"/>
              </a:lnSpc>
              <a:buFont typeface="Webdings" panose="05030102010509060703" pitchFamily="18" charset="2"/>
              <a:buChar char="G"/>
            </a:pPr>
            <a:endParaRPr lang="es-ES_tradnl" altLang="es-CL" sz="2000" dirty="0"/>
          </a:p>
          <a:p>
            <a:pPr>
              <a:lnSpc>
                <a:spcPct val="80000"/>
              </a:lnSpc>
              <a:buFont typeface="Webdings" panose="05030102010509060703" pitchFamily="18" charset="2"/>
              <a:buChar char="G"/>
            </a:pPr>
            <a:r>
              <a:rPr lang="es-ES_tradnl" altLang="es-CL" sz="2000" dirty="0"/>
              <a:t>Permite una retroinformación útil a los alumnos sobre la efectividad del proceso enseñanza aprendizaje. </a:t>
            </a:r>
          </a:p>
          <a:p>
            <a:endParaRPr lang="es-CL" sz="2000" dirty="0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55740323-3962-4275-8660-5388894BFA11}"/>
              </a:ext>
            </a:extLst>
          </p:cNvPr>
          <p:cNvSpPr/>
          <p:nvPr/>
        </p:nvSpPr>
        <p:spPr>
          <a:xfrm>
            <a:off x="7596336" y="2420888"/>
            <a:ext cx="1390418" cy="1438408"/>
          </a:xfrm>
          <a:prstGeom prst="roundRect">
            <a:avLst>
              <a:gd name="adj" fmla="val 10000"/>
            </a:avLst>
          </a:prstGeom>
          <a:blipFill rotWithShape="0">
            <a:blip r:embed="rId2"/>
            <a:stretch>
              <a:fillRect/>
            </a:stretch>
          </a:blipFill>
        </p:spPr>
        <p:style>
          <a:lnRef idx="3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EAA2E5B4-D9A9-4027-8EA8-00FB99ADEEAF}"/>
              </a:ext>
            </a:extLst>
          </p:cNvPr>
          <p:cNvSpPr/>
          <p:nvPr/>
        </p:nvSpPr>
        <p:spPr>
          <a:xfrm>
            <a:off x="457200" y="297651"/>
            <a:ext cx="1282419" cy="1406509"/>
          </a:xfrm>
          <a:prstGeom prst="roundRect">
            <a:avLst>
              <a:gd name="adj" fmla="val 10000"/>
            </a:avLst>
          </a:prstGeom>
          <a:blipFill rotWithShape="0">
            <a:blip r:embed="rId3"/>
            <a:stretch>
              <a:fillRect/>
            </a:stretch>
          </a:blipFill>
        </p:spPr>
        <p:style>
          <a:lnRef idx="3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9474FFB7-7C7E-49A5-918A-BC2815AA2B51}"/>
              </a:ext>
            </a:extLst>
          </p:cNvPr>
          <p:cNvSpPr/>
          <p:nvPr/>
        </p:nvSpPr>
        <p:spPr>
          <a:xfrm>
            <a:off x="7380312" y="5445224"/>
            <a:ext cx="1140868" cy="1308130"/>
          </a:xfrm>
          <a:prstGeom prst="roundRect">
            <a:avLst>
              <a:gd name="adj" fmla="val 10000"/>
            </a:avLst>
          </a:prstGeom>
          <a:blipFill rotWithShape="0">
            <a:blip r:embed="rId4"/>
            <a:stretch>
              <a:fillRect/>
            </a:stretch>
          </a:blipFill>
        </p:spPr>
        <p:style>
          <a:lnRef idx="3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325214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854FF91-41AC-4B42-99A1-BD7CF42FEE4E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55785"/>
            <a:ext cx="8229600" cy="850900"/>
          </a:xfrm>
          <a:custGeom>
            <a:avLst/>
            <a:gdLst>
              <a:gd name="connsiteX0" fmla="*/ 0 w 8229600"/>
              <a:gd name="connsiteY0" fmla="*/ 0 h 850900"/>
              <a:gd name="connsiteX1" fmla="*/ 505533 w 8229600"/>
              <a:gd name="connsiteY1" fmla="*/ 0 h 850900"/>
              <a:gd name="connsiteX2" fmla="*/ 1093361 w 8229600"/>
              <a:gd name="connsiteY2" fmla="*/ 0 h 850900"/>
              <a:gd name="connsiteX3" fmla="*/ 1763486 w 8229600"/>
              <a:gd name="connsiteY3" fmla="*/ 0 h 850900"/>
              <a:gd name="connsiteX4" fmla="*/ 2269018 w 8229600"/>
              <a:gd name="connsiteY4" fmla="*/ 0 h 850900"/>
              <a:gd name="connsiteX5" fmla="*/ 2774551 w 8229600"/>
              <a:gd name="connsiteY5" fmla="*/ 0 h 850900"/>
              <a:gd name="connsiteX6" fmla="*/ 3444675 w 8229600"/>
              <a:gd name="connsiteY6" fmla="*/ 0 h 850900"/>
              <a:gd name="connsiteX7" fmla="*/ 4032504 w 8229600"/>
              <a:gd name="connsiteY7" fmla="*/ 0 h 850900"/>
              <a:gd name="connsiteX8" fmla="*/ 4784925 w 8229600"/>
              <a:gd name="connsiteY8" fmla="*/ 0 h 850900"/>
              <a:gd name="connsiteX9" fmla="*/ 5208161 w 8229600"/>
              <a:gd name="connsiteY9" fmla="*/ 0 h 850900"/>
              <a:gd name="connsiteX10" fmla="*/ 5795990 w 8229600"/>
              <a:gd name="connsiteY10" fmla="*/ 0 h 850900"/>
              <a:gd name="connsiteX11" fmla="*/ 6301522 w 8229600"/>
              <a:gd name="connsiteY11" fmla="*/ 0 h 850900"/>
              <a:gd name="connsiteX12" fmla="*/ 6889351 w 8229600"/>
              <a:gd name="connsiteY12" fmla="*/ 0 h 850900"/>
              <a:gd name="connsiteX13" fmla="*/ 7477179 w 8229600"/>
              <a:gd name="connsiteY13" fmla="*/ 0 h 850900"/>
              <a:gd name="connsiteX14" fmla="*/ 8229600 w 8229600"/>
              <a:gd name="connsiteY14" fmla="*/ 0 h 850900"/>
              <a:gd name="connsiteX15" fmla="*/ 8229600 w 8229600"/>
              <a:gd name="connsiteY15" fmla="*/ 442468 h 850900"/>
              <a:gd name="connsiteX16" fmla="*/ 8229600 w 8229600"/>
              <a:gd name="connsiteY16" fmla="*/ 850900 h 850900"/>
              <a:gd name="connsiteX17" fmla="*/ 7559475 w 8229600"/>
              <a:gd name="connsiteY17" fmla="*/ 850900 h 850900"/>
              <a:gd name="connsiteX18" fmla="*/ 6971647 w 8229600"/>
              <a:gd name="connsiteY18" fmla="*/ 850900 h 850900"/>
              <a:gd name="connsiteX19" fmla="*/ 6630706 w 8229600"/>
              <a:gd name="connsiteY19" fmla="*/ 850900 h 850900"/>
              <a:gd name="connsiteX20" fmla="*/ 6289766 w 8229600"/>
              <a:gd name="connsiteY20" fmla="*/ 850900 h 850900"/>
              <a:gd name="connsiteX21" fmla="*/ 5866529 w 8229600"/>
              <a:gd name="connsiteY21" fmla="*/ 850900 h 850900"/>
              <a:gd name="connsiteX22" fmla="*/ 5443293 w 8229600"/>
              <a:gd name="connsiteY22" fmla="*/ 850900 h 850900"/>
              <a:gd name="connsiteX23" fmla="*/ 5102352 w 8229600"/>
              <a:gd name="connsiteY23" fmla="*/ 850900 h 850900"/>
              <a:gd name="connsiteX24" fmla="*/ 4432227 w 8229600"/>
              <a:gd name="connsiteY24" fmla="*/ 850900 h 850900"/>
              <a:gd name="connsiteX25" fmla="*/ 3762103 w 8229600"/>
              <a:gd name="connsiteY25" fmla="*/ 850900 h 850900"/>
              <a:gd name="connsiteX26" fmla="*/ 3009682 w 8229600"/>
              <a:gd name="connsiteY26" fmla="*/ 850900 h 850900"/>
              <a:gd name="connsiteX27" fmla="*/ 2668742 w 8229600"/>
              <a:gd name="connsiteY27" fmla="*/ 850900 h 850900"/>
              <a:gd name="connsiteX28" fmla="*/ 1998617 w 8229600"/>
              <a:gd name="connsiteY28" fmla="*/ 850900 h 850900"/>
              <a:gd name="connsiteX29" fmla="*/ 1657677 w 8229600"/>
              <a:gd name="connsiteY29" fmla="*/ 850900 h 850900"/>
              <a:gd name="connsiteX30" fmla="*/ 987552 w 8229600"/>
              <a:gd name="connsiteY30" fmla="*/ 850900 h 850900"/>
              <a:gd name="connsiteX31" fmla="*/ 646611 w 8229600"/>
              <a:gd name="connsiteY31" fmla="*/ 850900 h 850900"/>
              <a:gd name="connsiteX32" fmla="*/ 0 w 8229600"/>
              <a:gd name="connsiteY32" fmla="*/ 850900 h 850900"/>
              <a:gd name="connsiteX33" fmla="*/ 0 w 8229600"/>
              <a:gd name="connsiteY33" fmla="*/ 416941 h 850900"/>
              <a:gd name="connsiteX34" fmla="*/ 0 w 8229600"/>
              <a:gd name="connsiteY34" fmla="*/ 0 h 8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229600" h="850900" fill="none" extrusionOk="0">
                <a:moveTo>
                  <a:pt x="0" y="0"/>
                </a:moveTo>
                <a:cubicBezTo>
                  <a:pt x="111235" y="-42002"/>
                  <a:pt x="345397" y="50854"/>
                  <a:pt x="505533" y="0"/>
                </a:cubicBezTo>
                <a:cubicBezTo>
                  <a:pt x="665669" y="-50854"/>
                  <a:pt x="942308" y="43296"/>
                  <a:pt x="1093361" y="0"/>
                </a:cubicBezTo>
                <a:cubicBezTo>
                  <a:pt x="1244414" y="-43296"/>
                  <a:pt x="1458711" y="23036"/>
                  <a:pt x="1763486" y="0"/>
                </a:cubicBezTo>
                <a:cubicBezTo>
                  <a:pt x="2068261" y="-23036"/>
                  <a:pt x="2067291" y="27059"/>
                  <a:pt x="2269018" y="0"/>
                </a:cubicBezTo>
                <a:cubicBezTo>
                  <a:pt x="2470745" y="-27059"/>
                  <a:pt x="2570391" y="31588"/>
                  <a:pt x="2774551" y="0"/>
                </a:cubicBezTo>
                <a:cubicBezTo>
                  <a:pt x="2978711" y="-31588"/>
                  <a:pt x="3246598" y="20501"/>
                  <a:pt x="3444675" y="0"/>
                </a:cubicBezTo>
                <a:cubicBezTo>
                  <a:pt x="3642752" y="-20501"/>
                  <a:pt x="3824868" y="68037"/>
                  <a:pt x="4032504" y="0"/>
                </a:cubicBezTo>
                <a:cubicBezTo>
                  <a:pt x="4240140" y="-68037"/>
                  <a:pt x="4604300" y="76179"/>
                  <a:pt x="4784925" y="0"/>
                </a:cubicBezTo>
                <a:cubicBezTo>
                  <a:pt x="4965550" y="-76179"/>
                  <a:pt x="5069694" y="773"/>
                  <a:pt x="5208161" y="0"/>
                </a:cubicBezTo>
                <a:cubicBezTo>
                  <a:pt x="5346628" y="-773"/>
                  <a:pt x="5634142" y="29007"/>
                  <a:pt x="5795990" y="0"/>
                </a:cubicBezTo>
                <a:cubicBezTo>
                  <a:pt x="5957838" y="-29007"/>
                  <a:pt x="6064387" y="24472"/>
                  <a:pt x="6301522" y="0"/>
                </a:cubicBezTo>
                <a:cubicBezTo>
                  <a:pt x="6538657" y="-24472"/>
                  <a:pt x="6686589" y="61159"/>
                  <a:pt x="6889351" y="0"/>
                </a:cubicBezTo>
                <a:cubicBezTo>
                  <a:pt x="7092113" y="-61159"/>
                  <a:pt x="7189262" y="36123"/>
                  <a:pt x="7477179" y="0"/>
                </a:cubicBezTo>
                <a:cubicBezTo>
                  <a:pt x="7765096" y="-36123"/>
                  <a:pt x="8013356" y="12274"/>
                  <a:pt x="8229600" y="0"/>
                </a:cubicBezTo>
                <a:cubicBezTo>
                  <a:pt x="8273994" y="116598"/>
                  <a:pt x="8221055" y="273081"/>
                  <a:pt x="8229600" y="442468"/>
                </a:cubicBezTo>
                <a:cubicBezTo>
                  <a:pt x="8238145" y="611855"/>
                  <a:pt x="8194931" y="766997"/>
                  <a:pt x="8229600" y="850900"/>
                </a:cubicBezTo>
                <a:cubicBezTo>
                  <a:pt x="8038144" y="874881"/>
                  <a:pt x="7772325" y="837478"/>
                  <a:pt x="7559475" y="850900"/>
                </a:cubicBezTo>
                <a:cubicBezTo>
                  <a:pt x="7346626" y="864322"/>
                  <a:pt x="7179009" y="813840"/>
                  <a:pt x="6971647" y="850900"/>
                </a:cubicBezTo>
                <a:cubicBezTo>
                  <a:pt x="6764285" y="887960"/>
                  <a:pt x="6738018" y="831061"/>
                  <a:pt x="6630706" y="850900"/>
                </a:cubicBezTo>
                <a:cubicBezTo>
                  <a:pt x="6523394" y="870739"/>
                  <a:pt x="6381773" y="821674"/>
                  <a:pt x="6289766" y="850900"/>
                </a:cubicBezTo>
                <a:cubicBezTo>
                  <a:pt x="6197759" y="880126"/>
                  <a:pt x="6042678" y="836421"/>
                  <a:pt x="5866529" y="850900"/>
                </a:cubicBezTo>
                <a:cubicBezTo>
                  <a:pt x="5690380" y="865379"/>
                  <a:pt x="5633207" y="827643"/>
                  <a:pt x="5443293" y="850900"/>
                </a:cubicBezTo>
                <a:cubicBezTo>
                  <a:pt x="5253379" y="874157"/>
                  <a:pt x="5225850" y="829292"/>
                  <a:pt x="5102352" y="850900"/>
                </a:cubicBezTo>
                <a:cubicBezTo>
                  <a:pt x="4978854" y="872508"/>
                  <a:pt x="4754448" y="841203"/>
                  <a:pt x="4432227" y="850900"/>
                </a:cubicBezTo>
                <a:cubicBezTo>
                  <a:pt x="4110006" y="860597"/>
                  <a:pt x="4072523" y="794746"/>
                  <a:pt x="3762103" y="850900"/>
                </a:cubicBezTo>
                <a:cubicBezTo>
                  <a:pt x="3451683" y="907054"/>
                  <a:pt x="3325015" y="773032"/>
                  <a:pt x="3009682" y="850900"/>
                </a:cubicBezTo>
                <a:cubicBezTo>
                  <a:pt x="2694349" y="928768"/>
                  <a:pt x="2750828" y="816296"/>
                  <a:pt x="2668742" y="850900"/>
                </a:cubicBezTo>
                <a:cubicBezTo>
                  <a:pt x="2586656" y="885504"/>
                  <a:pt x="2257309" y="842977"/>
                  <a:pt x="1998617" y="850900"/>
                </a:cubicBezTo>
                <a:cubicBezTo>
                  <a:pt x="1739926" y="858823"/>
                  <a:pt x="1823304" y="824908"/>
                  <a:pt x="1657677" y="850900"/>
                </a:cubicBezTo>
                <a:cubicBezTo>
                  <a:pt x="1492050" y="876892"/>
                  <a:pt x="1247022" y="828068"/>
                  <a:pt x="987552" y="850900"/>
                </a:cubicBezTo>
                <a:cubicBezTo>
                  <a:pt x="728082" y="873732"/>
                  <a:pt x="781886" y="815919"/>
                  <a:pt x="646611" y="850900"/>
                </a:cubicBezTo>
                <a:cubicBezTo>
                  <a:pt x="511336" y="885881"/>
                  <a:pt x="242350" y="849468"/>
                  <a:pt x="0" y="850900"/>
                </a:cubicBezTo>
                <a:cubicBezTo>
                  <a:pt x="-19561" y="710921"/>
                  <a:pt x="10760" y="617433"/>
                  <a:pt x="0" y="416941"/>
                </a:cubicBezTo>
                <a:cubicBezTo>
                  <a:pt x="-10760" y="216449"/>
                  <a:pt x="20" y="145759"/>
                  <a:pt x="0" y="0"/>
                </a:cubicBezTo>
                <a:close/>
              </a:path>
              <a:path w="8229600" h="850900" stroke="0" extrusionOk="0">
                <a:moveTo>
                  <a:pt x="0" y="0"/>
                </a:moveTo>
                <a:cubicBezTo>
                  <a:pt x="248633" y="-18726"/>
                  <a:pt x="439164" y="61624"/>
                  <a:pt x="752421" y="0"/>
                </a:cubicBezTo>
                <a:cubicBezTo>
                  <a:pt x="1065678" y="-61624"/>
                  <a:pt x="1140411" y="25866"/>
                  <a:pt x="1257953" y="0"/>
                </a:cubicBezTo>
                <a:cubicBezTo>
                  <a:pt x="1375495" y="-25866"/>
                  <a:pt x="1550561" y="13941"/>
                  <a:pt x="1681190" y="0"/>
                </a:cubicBezTo>
                <a:cubicBezTo>
                  <a:pt x="1811819" y="-13941"/>
                  <a:pt x="1856870" y="12938"/>
                  <a:pt x="2022130" y="0"/>
                </a:cubicBezTo>
                <a:cubicBezTo>
                  <a:pt x="2187390" y="-12938"/>
                  <a:pt x="2320246" y="50419"/>
                  <a:pt x="2609959" y="0"/>
                </a:cubicBezTo>
                <a:cubicBezTo>
                  <a:pt x="2899672" y="-50419"/>
                  <a:pt x="3003665" y="36531"/>
                  <a:pt x="3197787" y="0"/>
                </a:cubicBezTo>
                <a:cubicBezTo>
                  <a:pt x="3391909" y="-36531"/>
                  <a:pt x="3563981" y="72073"/>
                  <a:pt x="3867912" y="0"/>
                </a:cubicBezTo>
                <a:cubicBezTo>
                  <a:pt x="4171844" y="-72073"/>
                  <a:pt x="4277896" y="57518"/>
                  <a:pt x="4455741" y="0"/>
                </a:cubicBezTo>
                <a:cubicBezTo>
                  <a:pt x="4633586" y="-57518"/>
                  <a:pt x="4734623" y="34971"/>
                  <a:pt x="4878977" y="0"/>
                </a:cubicBezTo>
                <a:cubicBezTo>
                  <a:pt x="5023331" y="-34971"/>
                  <a:pt x="5194505" y="59792"/>
                  <a:pt x="5384510" y="0"/>
                </a:cubicBezTo>
                <a:cubicBezTo>
                  <a:pt x="5574515" y="-59792"/>
                  <a:pt x="5703544" y="51637"/>
                  <a:pt x="5890042" y="0"/>
                </a:cubicBezTo>
                <a:cubicBezTo>
                  <a:pt x="6076540" y="-51637"/>
                  <a:pt x="6152417" y="18457"/>
                  <a:pt x="6230983" y="0"/>
                </a:cubicBezTo>
                <a:cubicBezTo>
                  <a:pt x="6309549" y="-18457"/>
                  <a:pt x="6403228" y="4901"/>
                  <a:pt x="6571923" y="0"/>
                </a:cubicBezTo>
                <a:cubicBezTo>
                  <a:pt x="6740618" y="-4901"/>
                  <a:pt x="6992658" y="754"/>
                  <a:pt x="7324344" y="0"/>
                </a:cubicBezTo>
                <a:cubicBezTo>
                  <a:pt x="7656030" y="-754"/>
                  <a:pt x="7948163" y="51082"/>
                  <a:pt x="8229600" y="0"/>
                </a:cubicBezTo>
                <a:cubicBezTo>
                  <a:pt x="8269938" y="104376"/>
                  <a:pt x="8191529" y="301856"/>
                  <a:pt x="8229600" y="425450"/>
                </a:cubicBezTo>
                <a:cubicBezTo>
                  <a:pt x="8267671" y="549044"/>
                  <a:pt x="8178974" y="695763"/>
                  <a:pt x="8229600" y="850900"/>
                </a:cubicBezTo>
                <a:cubicBezTo>
                  <a:pt x="8030793" y="904638"/>
                  <a:pt x="7848897" y="847749"/>
                  <a:pt x="7724067" y="850900"/>
                </a:cubicBezTo>
                <a:cubicBezTo>
                  <a:pt x="7599237" y="854051"/>
                  <a:pt x="7402925" y="812620"/>
                  <a:pt x="7300831" y="850900"/>
                </a:cubicBezTo>
                <a:cubicBezTo>
                  <a:pt x="7198737" y="889180"/>
                  <a:pt x="7068576" y="809581"/>
                  <a:pt x="6877594" y="850900"/>
                </a:cubicBezTo>
                <a:cubicBezTo>
                  <a:pt x="6686612" y="892219"/>
                  <a:pt x="6653456" y="818760"/>
                  <a:pt x="6536654" y="850900"/>
                </a:cubicBezTo>
                <a:cubicBezTo>
                  <a:pt x="6419852" y="883040"/>
                  <a:pt x="6276977" y="848112"/>
                  <a:pt x="6113417" y="850900"/>
                </a:cubicBezTo>
                <a:cubicBezTo>
                  <a:pt x="5949857" y="853688"/>
                  <a:pt x="5748758" y="804605"/>
                  <a:pt x="5443293" y="850900"/>
                </a:cubicBezTo>
                <a:cubicBezTo>
                  <a:pt x="5137828" y="897195"/>
                  <a:pt x="4925245" y="803541"/>
                  <a:pt x="4773168" y="850900"/>
                </a:cubicBezTo>
                <a:cubicBezTo>
                  <a:pt x="4621092" y="898259"/>
                  <a:pt x="4508090" y="840595"/>
                  <a:pt x="4432227" y="850900"/>
                </a:cubicBezTo>
                <a:cubicBezTo>
                  <a:pt x="4356364" y="861205"/>
                  <a:pt x="4175618" y="827088"/>
                  <a:pt x="4008991" y="850900"/>
                </a:cubicBezTo>
                <a:cubicBezTo>
                  <a:pt x="3842364" y="874712"/>
                  <a:pt x="3564912" y="840411"/>
                  <a:pt x="3421162" y="850900"/>
                </a:cubicBezTo>
                <a:cubicBezTo>
                  <a:pt x="3277412" y="861389"/>
                  <a:pt x="3014688" y="807023"/>
                  <a:pt x="2751038" y="850900"/>
                </a:cubicBezTo>
                <a:cubicBezTo>
                  <a:pt x="2487388" y="894777"/>
                  <a:pt x="2237816" y="832187"/>
                  <a:pt x="1998617" y="850900"/>
                </a:cubicBezTo>
                <a:cubicBezTo>
                  <a:pt x="1759418" y="869613"/>
                  <a:pt x="1502130" y="848539"/>
                  <a:pt x="1246197" y="850900"/>
                </a:cubicBezTo>
                <a:cubicBezTo>
                  <a:pt x="990264" y="853261"/>
                  <a:pt x="830886" y="841306"/>
                  <a:pt x="576072" y="850900"/>
                </a:cubicBezTo>
                <a:cubicBezTo>
                  <a:pt x="321259" y="860494"/>
                  <a:pt x="214567" y="846969"/>
                  <a:pt x="0" y="850900"/>
                </a:cubicBezTo>
                <a:cubicBezTo>
                  <a:pt x="-34453" y="726463"/>
                  <a:pt x="12519" y="558273"/>
                  <a:pt x="0" y="425450"/>
                </a:cubicBezTo>
                <a:cubicBezTo>
                  <a:pt x="-12519" y="292627"/>
                  <a:pt x="22344" y="112543"/>
                  <a:pt x="0" y="0"/>
                </a:cubicBezTo>
                <a:close/>
              </a:path>
            </a:pathLst>
          </a:custGeom>
          <a:solidFill>
            <a:schemeClr val="bg2"/>
          </a:solidFill>
          <a:ln w="57150" cmpd="thinThick">
            <a:solidFill>
              <a:srgbClr val="336699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4577152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altLang="es-CL" sz="2000" b="1" i="1" dirty="0">
                <a:latin typeface="+mn-lt"/>
              </a:rPr>
              <a:t>Ventajas para los alumnos</a:t>
            </a:r>
            <a:br>
              <a:rPr lang="es-ES_tradnl" altLang="es-CL" sz="2000" b="1" i="1" dirty="0">
                <a:latin typeface="+mn-lt"/>
              </a:rPr>
            </a:br>
            <a:endParaRPr lang="es-ES" altLang="es-CL" sz="2000" b="1" i="1" dirty="0">
              <a:latin typeface="+mn-lt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AD7440D-9C55-4E2D-A9B0-0C23E8A6EB15}"/>
              </a:ext>
            </a:extLst>
          </p:cNvPr>
          <p:cNvSpPr txBox="1">
            <a:spLocks noChangeArrowheads="1"/>
          </p:cNvSpPr>
          <p:nvPr/>
        </p:nvSpPr>
        <p:spPr>
          <a:xfrm>
            <a:off x="611188" y="1600200"/>
            <a:ext cx="8075612" cy="492442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buFont typeface="Wingdings" panose="05000000000000000000" pitchFamily="2" charset="2"/>
              <a:buChar char="&amp;"/>
            </a:pPr>
            <a:r>
              <a:rPr lang="es-ES_tradnl" altLang="es-CL" sz="2000"/>
              <a:t>Proporciona expectativas precisas sobre lo que será considerado en la evaluación.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endParaRPr lang="es-ES_tradnl" altLang="es-CL" sz="2000"/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&amp;"/>
            </a:pPr>
            <a:r>
              <a:rPr lang="es-ES_tradnl" altLang="es-CL" sz="2000"/>
              <a:t>Precisa estándares que deberán alcanzar.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&amp;"/>
            </a:pPr>
            <a:endParaRPr lang="es-ES_tradnl" altLang="es-CL" sz="2000"/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&amp;"/>
            </a:pPr>
            <a:r>
              <a:rPr lang="es-ES_tradnl" altLang="es-CL" sz="2000"/>
              <a:t>Proporciona mayor consistencia en la medición de los desempeños o comprensiones y en las calificaciones.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&amp;"/>
            </a:pPr>
            <a:endParaRPr lang="es-ES_tradnl" altLang="es-CL" sz="2000"/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&amp;"/>
            </a:pPr>
            <a:r>
              <a:rPr lang="es-ES_tradnl" altLang="es-CL" sz="2000"/>
              <a:t>En la medida en que los alumnos logran experiencias en el uso de la rúbrica, se les posibilita la autoevaluación, la coevaluación y la autonomía en el aprender.</a:t>
            </a:r>
          </a:p>
          <a:p>
            <a:pPr algn="just">
              <a:lnSpc>
                <a:spcPct val="90000"/>
              </a:lnSpc>
            </a:pPr>
            <a:endParaRPr lang="es-ES" altLang="es-CL" sz="2000" dirty="0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599287CE-D888-4BDC-9BB9-4607CF401CEA}"/>
              </a:ext>
            </a:extLst>
          </p:cNvPr>
          <p:cNvSpPr/>
          <p:nvPr/>
        </p:nvSpPr>
        <p:spPr>
          <a:xfrm>
            <a:off x="6516216" y="318185"/>
            <a:ext cx="1481079" cy="1035106"/>
          </a:xfrm>
          <a:prstGeom prst="roundRect">
            <a:avLst>
              <a:gd name="adj" fmla="val 10000"/>
            </a:avLst>
          </a:prstGeom>
          <a:blipFill rotWithShape="0">
            <a:blip r:embed="rId2"/>
            <a:stretch>
              <a:fillRect/>
            </a:stretch>
          </a:blipFill>
        </p:spPr>
        <p:style>
          <a:lnRef idx="3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3755E0FD-4DCE-40B5-815F-9025744C2A5B}"/>
              </a:ext>
            </a:extLst>
          </p:cNvPr>
          <p:cNvSpPr/>
          <p:nvPr/>
        </p:nvSpPr>
        <p:spPr>
          <a:xfrm>
            <a:off x="6876256" y="2060848"/>
            <a:ext cx="1341728" cy="1124836"/>
          </a:xfrm>
          <a:prstGeom prst="roundRect">
            <a:avLst>
              <a:gd name="adj" fmla="val 10000"/>
            </a:avLst>
          </a:prstGeom>
          <a:blipFill rotWithShape="0">
            <a:blip r:embed="rId3"/>
            <a:stretch>
              <a:fillRect/>
            </a:stretch>
          </a:blipFill>
        </p:spPr>
        <p:style>
          <a:lnRef idx="3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D861A02F-245F-424D-A992-0EAE751677EE}"/>
              </a:ext>
            </a:extLst>
          </p:cNvPr>
          <p:cNvSpPr/>
          <p:nvPr/>
        </p:nvSpPr>
        <p:spPr>
          <a:xfrm>
            <a:off x="4788024" y="5235005"/>
            <a:ext cx="1167045" cy="1124836"/>
          </a:xfrm>
          <a:prstGeom prst="roundRect">
            <a:avLst>
              <a:gd name="adj" fmla="val 10000"/>
            </a:avLst>
          </a:prstGeom>
          <a:blipFill rotWithShape="0">
            <a:blip r:embed="rId4"/>
            <a:stretch>
              <a:fillRect/>
            </a:stretch>
          </a:blipFill>
        </p:spPr>
        <p:style>
          <a:lnRef idx="3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6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436917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BFC8F924-9414-4DCA-B20E-40058BA9C790}"/>
              </a:ext>
            </a:extLst>
          </p:cNvPr>
          <p:cNvSpPr txBox="1">
            <a:spLocks/>
          </p:cNvSpPr>
          <p:nvPr/>
        </p:nvSpPr>
        <p:spPr>
          <a:xfrm>
            <a:off x="428596" y="928670"/>
            <a:ext cx="8229600" cy="500066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>
                <a:latin typeface="+mn-lt"/>
              </a:rPr>
              <a:t>Rúbrica analítica</a:t>
            </a:r>
            <a:endParaRPr lang="es-CL" dirty="0">
              <a:latin typeface="+mn-lt"/>
            </a:endParaRPr>
          </a:p>
        </p:txBody>
      </p:sp>
      <p:sp>
        <p:nvSpPr>
          <p:cNvPr id="4" name="5 Rectángulo redondeado">
            <a:extLst>
              <a:ext uri="{FF2B5EF4-FFF2-40B4-BE49-F238E27FC236}">
                <a16:creationId xmlns:a16="http://schemas.microsoft.com/office/drawing/2014/main" id="{CCF9EA66-EB49-4F00-B956-FCDE601E110D}"/>
              </a:ext>
            </a:extLst>
          </p:cNvPr>
          <p:cNvSpPr/>
          <p:nvPr/>
        </p:nvSpPr>
        <p:spPr>
          <a:xfrm>
            <a:off x="467544" y="1628800"/>
            <a:ext cx="8208912" cy="13681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s-CL" dirty="0"/>
              <a:t>Se evalúan</a:t>
            </a:r>
            <a:r>
              <a:rPr lang="es-ES" dirty="0"/>
              <a:t> por separado las diferentes partes del producto o desempeño y luego suma el puntaje de éstas para obtener un puntaje total. </a:t>
            </a:r>
          </a:p>
          <a:p>
            <a:pPr>
              <a:buFont typeface="Arial" pitchFamily="34" charset="0"/>
              <a:buChar char="•"/>
            </a:pPr>
            <a:endParaRPr lang="es-ES" dirty="0"/>
          </a:p>
          <a:p>
            <a:pPr>
              <a:buFont typeface="Arial" pitchFamily="34" charset="0"/>
              <a:buChar char="•"/>
            </a:pPr>
            <a:r>
              <a:rPr lang="es-ES" dirty="0"/>
              <a:t>Distinguen elementos o las dimensiones de la tarea y para cada una de ellas especifican los niveles de desempeño posibles</a:t>
            </a:r>
            <a:r>
              <a:rPr lang="es-ES" b="1" dirty="0"/>
              <a:t>.</a:t>
            </a:r>
            <a:endParaRPr lang="es-CL" dirty="0"/>
          </a:p>
        </p:txBody>
      </p:sp>
      <p:graphicFrame>
        <p:nvGraphicFramePr>
          <p:cNvPr id="5" name="6 Tabla">
            <a:extLst>
              <a:ext uri="{FF2B5EF4-FFF2-40B4-BE49-F238E27FC236}">
                <a16:creationId xmlns:a16="http://schemas.microsoft.com/office/drawing/2014/main" id="{4D80684B-F632-4D53-B9B3-ED77C941A42C}"/>
              </a:ext>
            </a:extLst>
          </p:cNvPr>
          <p:cNvGraphicFramePr>
            <a:graphicFrameLocks noGrp="1"/>
          </p:cNvGraphicFramePr>
          <p:nvPr/>
        </p:nvGraphicFramePr>
        <p:xfrm>
          <a:off x="683568" y="3501008"/>
          <a:ext cx="7920880" cy="2952328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3960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04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800" b="1" dirty="0"/>
                        <a:t>VENTAJAS</a:t>
                      </a:r>
                      <a:endParaRPr lang="es-CL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800" b="1" dirty="0"/>
                        <a:t>DESVENTAJAS</a:t>
                      </a:r>
                      <a:endParaRPr lang="es-CL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1862">
                <a:tc>
                  <a:txBody>
                    <a:bodyPr/>
                    <a:lstStyle/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"/>
                        <a:tabLst>
                          <a:tab pos="180340" algn="l"/>
                        </a:tabLst>
                      </a:pPr>
                      <a:r>
                        <a:rPr lang="es-ES_tradnl" sz="1800" dirty="0">
                          <a:latin typeface="Calibri"/>
                          <a:ea typeface="Calibri"/>
                          <a:cs typeface="Times New Roman"/>
                        </a:rPr>
                        <a:t>Facilitan la identificación y evaluación de componentes de un producto trabajo o proyecto. </a:t>
                      </a:r>
                      <a:endParaRPr lang="es-CL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"/>
                        <a:tabLst>
                          <a:tab pos="180340" algn="l"/>
                        </a:tabLst>
                      </a:pPr>
                      <a:r>
                        <a:rPr lang="es-ES" sz="1800" dirty="0">
                          <a:latin typeface="Calibri"/>
                          <a:ea typeface="Calibri"/>
                          <a:cs typeface="Times New Roman"/>
                        </a:rPr>
                        <a:t>Dan información específica y detallada del desempeño. Útil para posteriores decisiones</a:t>
                      </a:r>
                      <a:r>
                        <a:rPr lang="es-ES" sz="1800" b="1" dirty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es-CL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"/>
                      </a:pPr>
                      <a:r>
                        <a:rPr lang="es-ES" sz="1800" dirty="0">
                          <a:latin typeface="Calibri"/>
                          <a:ea typeface="Calibri"/>
                          <a:cs typeface="Times New Roman"/>
                        </a:rPr>
                        <a:t>El acuerdo </a:t>
                      </a:r>
                      <a:r>
                        <a:rPr lang="es-ES" sz="1800" dirty="0" err="1">
                          <a:latin typeface="Calibri"/>
                          <a:ea typeface="Calibri"/>
                          <a:cs typeface="Times New Roman"/>
                        </a:rPr>
                        <a:t>interjueces</a:t>
                      </a:r>
                      <a:r>
                        <a:rPr lang="es-ES" sz="1800" dirty="0">
                          <a:latin typeface="Calibri"/>
                          <a:ea typeface="Calibri"/>
                          <a:cs typeface="Times New Roman"/>
                        </a:rPr>
                        <a:t> es más complejo ya que debe producirse a un nivel de mayor especificidad.</a:t>
                      </a:r>
                      <a:endParaRPr lang="es-CL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"/>
                      </a:pPr>
                      <a:r>
                        <a:rPr lang="es-ES_tradnl" sz="1800" dirty="0">
                          <a:latin typeface="Calibri"/>
                          <a:ea typeface="Calibri"/>
                          <a:cs typeface="Times New Roman"/>
                        </a:rPr>
                        <a:t>Son más complejas de elaborar y de aplicar. </a:t>
                      </a:r>
                      <a:endParaRPr lang="es-CL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347C5334-4548-4CD1-8278-8A3C9EF82963}"/>
              </a:ext>
            </a:extLst>
          </p:cNvPr>
          <p:cNvSpPr txBox="1"/>
          <p:nvPr/>
        </p:nvSpPr>
        <p:spPr>
          <a:xfrm>
            <a:off x="2051720" y="169787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400" b="1" i="1" dirty="0"/>
              <a:t>TIPOS DE RÚBRICA</a:t>
            </a:r>
          </a:p>
        </p:txBody>
      </p:sp>
    </p:spTree>
    <p:extLst>
      <p:ext uri="{BB962C8B-B14F-4D97-AF65-F5344CB8AC3E}">
        <p14:creationId xmlns:p14="http://schemas.microsoft.com/office/powerpoint/2010/main" val="3385816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>
            <a:extLst>
              <a:ext uri="{FF2B5EF4-FFF2-40B4-BE49-F238E27FC236}">
                <a16:creationId xmlns:a16="http://schemas.microsoft.com/office/drawing/2014/main" id="{C3459FE8-BB93-4FE6-ADDE-63033FEF89F8}"/>
              </a:ext>
            </a:extLst>
          </p:cNvPr>
          <p:cNvSpPr txBox="1">
            <a:spLocks/>
          </p:cNvSpPr>
          <p:nvPr/>
        </p:nvSpPr>
        <p:spPr>
          <a:xfrm>
            <a:off x="428596" y="928670"/>
            <a:ext cx="8229600" cy="500066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>
                <a:latin typeface="+mn-lt"/>
              </a:rPr>
              <a:t>Rúbrica holística</a:t>
            </a:r>
            <a:endParaRPr lang="es-CL" dirty="0">
              <a:latin typeface="+mn-lt"/>
            </a:endParaRPr>
          </a:p>
        </p:txBody>
      </p:sp>
      <p:cxnSp>
        <p:nvCxnSpPr>
          <p:cNvPr id="6" name="4 Conector recto">
            <a:extLst>
              <a:ext uri="{FF2B5EF4-FFF2-40B4-BE49-F238E27FC236}">
                <a16:creationId xmlns:a16="http://schemas.microsoft.com/office/drawing/2014/main" id="{A9ADF503-1CE0-4692-8BCF-431B100A8BE1}"/>
              </a:ext>
            </a:extLst>
          </p:cNvPr>
          <p:cNvCxnSpPr/>
          <p:nvPr/>
        </p:nvCxnSpPr>
        <p:spPr>
          <a:xfrm>
            <a:off x="0" y="714356"/>
            <a:ext cx="9144000" cy="1588"/>
          </a:xfrm>
          <a:prstGeom prst="line">
            <a:avLst/>
          </a:prstGeom>
          <a:ln w="38100">
            <a:solidFill>
              <a:srgbClr val="FA9C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5 Rectángulo redondeado">
            <a:extLst>
              <a:ext uri="{FF2B5EF4-FFF2-40B4-BE49-F238E27FC236}">
                <a16:creationId xmlns:a16="http://schemas.microsoft.com/office/drawing/2014/main" id="{308ADC46-45F0-4626-AFEF-1318FA275C8B}"/>
              </a:ext>
            </a:extLst>
          </p:cNvPr>
          <p:cNvSpPr/>
          <p:nvPr/>
        </p:nvSpPr>
        <p:spPr>
          <a:xfrm>
            <a:off x="467544" y="1628800"/>
            <a:ext cx="8208912" cy="144301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s-CL" sz="2400" dirty="0"/>
              <a:t>Evalúa el trabajo de un estudiante como un todo. </a:t>
            </a:r>
          </a:p>
          <a:p>
            <a:pPr>
              <a:buFont typeface="Arial" pitchFamily="34" charset="0"/>
              <a:buChar char="•"/>
            </a:pPr>
            <a:endParaRPr lang="es-CL" sz="2400" dirty="0"/>
          </a:p>
          <a:p>
            <a:pPr>
              <a:buFont typeface="Arial" pitchFamily="34" charset="0"/>
              <a:buChar char="•"/>
            </a:pPr>
            <a:r>
              <a:rPr lang="es-ES" sz="2400" dirty="0"/>
              <a:t>Se evalúa el todo del proceso o producto sin juzgar por separado las partes que lo componen.</a:t>
            </a:r>
            <a:endParaRPr lang="es-CL" sz="2400" dirty="0"/>
          </a:p>
        </p:txBody>
      </p:sp>
      <p:graphicFrame>
        <p:nvGraphicFramePr>
          <p:cNvPr id="8" name="6 Tabla">
            <a:extLst>
              <a:ext uri="{FF2B5EF4-FFF2-40B4-BE49-F238E27FC236}">
                <a16:creationId xmlns:a16="http://schemas.microsoft.com/office/drawing/2014/main" id="{F01AAE3A-85FC-4878-B27F-470688BC2943}"/>
              </a:ext>
            </a:extLst>
          </p:cNvPr>
          <p:cNvGraphicFramePr>
            <a:graphicFrameLocks noGrp="1"/>
          </p:cNvGraphicFramePr>
          <p:nvPr/>
        </p:nvGraphicFramePr>
        <p:xfrm>
          <a:off x="683568" y="3501008"/>
          <a:ext cx="7920880" cy="2214008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3960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8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800" b="1" dirty="0"/>
                        <a:t>VENTAJAS</a:t>
                      </a:r>
                      <a:endParaRPr lang="es-CL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800" b="1" dirty="0"/>
                        <a:t>DESVENTAJAS</a:t>
                      </a:r>
                      <a:endParaRPr lang="es-CL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1206">
                <a:tc>
                  <a:txBody>
                    <a:bodyPr/>
                    <a:lstStyle/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"/>
                      </a:pPr>
                      <a:r>
                        <a:rPr lang="es-ES" sz="1800" dirty="0"/>
                        <a:t>Más fáciles de elaborar y más rápidas de aplicar.</a:t>
                      </a:r>
                      <a:endParaRPr lang="es-CL" sz="1800" dirty="0"/>
                    </a:p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"/>
                      </a:pPr>
                      <a:r>
                        <a:rPr lang="es-ES" sz="1800" dirty="0"/>
                        <a:t>Mayores índices de acuerdo </a:t>
                      </a:r>
                      <a:r>
                        <a:rPr lang="es-ES" sz="1800" dirty="0" err="1"/>
                        <a:t>interjueces</a:t>
                      </a:r>
                      <a:r>
                        <a:rPr lang="es-ES" sz="1800" dirty="0"/>
                        <a:t> (son juicios globales).</a:t>
                      </a:r>
                      <a:endParaRPr lang="es-CL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"/>
                      </a:pPr>
                      <a:r>
                        <a:rPr lang="es-ES" sz="1800" dirty="0"/>
                        <a:t>Entregan información general acerca del desempeño.</a:t>
                      </a:r>
                      <a:endParaRPr lang="es-CL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2327ECF-9497-4EB0-B040-AE379BD0FC16}"/>
              </a:ext>
            </a:extLst>
          </p:cNvPr>
          <p:cNvSpPr txBox="1"/>
          <p:nvPr/>
        </p:nvSpPr>
        <p:spPr>
          <a:xfrm>
            <a:off x="2051720" y="169787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400" b="1" i="1" dirty="0"/>
              <a:t>TIPOS DE RÚBRICA</a:t>
            </a:r>
          </a:p>
        </p:txBody>
      </p:sp>
    </p:spTree>
    <p:extLst>
      <p:ext uri="{BB962C8B-B14F-4D97-AF65-F5344CB8AC3E}">
        <p14:creationId xmlns:p14="http://schemas.microsoft.com/office/powerpoint/2010/main" val="696950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33993995-D882-4986-938C-46DFD8085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88913"/>
            <a:ext cx="7162800" cy="523220"/>
          </a:xfrm>
          <a:prstGeom prst="rect">
            <a:avLst/>
          </a:prstGeom>
          <a:solidFill>
            <a:schemeClr val="bg2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altLang="es-CL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FASES EN LA ELABORACIÒN DE UNA RÚBRICA</a:t>
            </a: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28A15A80-EAAD-4BEE-A6F7-0F81F200A46D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1628775"/>
            <a:ext cx="8064500" cy="4608513"/>
            <a:chOff x="204" y="1026"/>
            <a:chExt cx="5080" cy="2903"/>
          </a:xfrm>
          <a:solidFill>
            <a:schemeClr val="bg2"/>
          </a:solidFill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E64C1A05-4EB2-4446-8118-8DC50B8C5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" y="1026"/>
              <a:ext cx="1043" cy="998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99FF"/>
              </a:extrusionClr>
              <a:contourClr>
                <a:srgbClr val="3399FF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SELECCIONAR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PROCESO O 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PRODUCTO A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  EVALUAR</a:t>
              </a:r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A4312149-6D71-4754-8CD7-56FF76F5E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4" y="1026"/>
              <a:ext cx="1043" cy="998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99FF"/>
              </a:extrusionClr>
              <a:contourClr>
                <a:srgbClr val="3399FF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IDENTIFICAR 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LAS ETAPAS O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RASGOS MÀS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RELEVANTES</a:t>
              </a:r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4224A30C-846E-49AD-8AD9-B50751AA64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4" y="1026"/>
              <a:ext cx="1270" cy="998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99FF"/>
              </a:extrusionClr>
              <a:contourClr>
                <a:srgbClr val="3399FF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ESPECIFICAR 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LOS CRITERIIOS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 DE DESEMPEÑO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 DE CADA ETAPA</a:t>
              </a:r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A95B1B40-CB69-4B0F-96B9-7677D232D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5" y="2931"/>
              <a:ext cx="1089" cy="998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99FF"/>
              </a:extrusionClr>
              <a:contourClr>
                <a:srgbClr val="3399FF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DECIDIR LOS 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NIVELES DE 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CALIDAD DE LA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RÚBRICA  (3-5</a:t>
              </a:r>
              <a:r>
                <a:rPr lang="es-ES" altLang="es-CL" sz="1600" b="1">
                  <a:latin typeface="Arial" panose="020B0604020202020204" pitchFamily="34" charset="0"/>
                </a:rPr>
                <a:t>)</a:t>
              </a:r>
            </a:p>
          </p:txBody>
        </p: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6200A33A-AE40-496C-A7A9-4420DD763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4" y="2931"/>
              <a:ext cx="1089" cy="998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99FF"/>
              </a:extrusionClr>
              <a:contourClr>
                <a:srgbClr val="3399FF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ESPECIFICAR 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LOS CRITERIOS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PROPIOS DE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CADA NIVEL DE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CALIDAD 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DEFINIDOS</a:t>
              </a:r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85D2030A-20E8-4F32-A497-B0D152008F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2931"/>
              <a:ext cx="1180" cy="998"/>
            </a:xfrm>
            <a:prstGeom prst="rect">
              <a:avLst/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99FF"/>
              </a:extrusionClr>
              <a:contourClr>
                <a:srgbClr val="3399FF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TRADUCIR CADA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CRITERIO A 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PUNTAJE</a:t>
              </a:r>
            </a:p>
            <a:p>
              <a:pPr algn="just"/>
              <a:r>
                <a:rPr lang="es-ES" altLang="es-CL" sz="1600" b="1">
                  <a:latin typeface="Tempus Sans ITC" panose="04020404030007020202" pitchFamily="82" charset="0"/>
                </a:rPr>
                <a:t>SI SE REQUIERE</a:t>
              </a:r>
            </a:p>
          </p:txBody>
        </p:sp>
        <p:sp>
          <p:nvSpPr>
            <p:cNvPr id="12" name="AutoShape 10">
              <a:extLst>
                <a:ext uri="{FF2B5EF4-FFF2-40B4-BE49-F238E27FC236}">
                  <a16:creationId xmlns:a16="http://schemas.microsoft.com/office/drawing/2014/main" id="{D625B3C9-90C3-4DBC-905E-1B16A9DAA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4" y="1162"/>
              <a:ext cx="615" cy="499"/>
            </a:xfrm>
            <a:prstGeom prst="rightArrow">
              <a:avLst>
                <a:gd name="adj1" fmla="val 50000"/>
                <a:gd name="adj2" fmla="val 30812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L"/>
            </a:p>
          </p:txBody>
        </p:sp>
        <p:sp>
          <p:nvSpPr>
            <p:cNvPr id="13" name="AutoShape 11">
              <a:extLst>
                <a:ext uri="{FF2B5EF4-FFF2-40B4-BE49-F238E27FC236}">
                  <a16:creationId xmlns:a16="http://schemas.microsoft.com/office/drawing/2014/main" id="{E843A48B-2102-4EF2-8E83-7876A1C517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" y="1207"/>
              <a:ext cx="615" cy="499"/>
            </a:xfrm>
            <a:prstGeom prst="rightArrow">
              <a:avLst>
                <a:gd name="adj1" fmla="val 50000"/>
                <a:gd name="adj2" fmla="val 30812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L"/>
            </a:p>
          </p:txBody>
        </p:sp>
        <p:sp>
          <p:nvSpPr>
            <p:cNvPr id="14" name="AutoShape 12">
              <a:extLst>
                <a:ext uri="{FF2B5EF4-FFF2-40B4-BE49-F238E27FC236}">
                  <a16:creationId xmlns:a16="http://schemas.microsoft.com/office/drawing/2014/main" id="{EA59C85D-4D8B-4066-90CF-CD32080F8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" y="3203"/>
              <a:ext cx="726" cy="488"/>
            </a:xfrm>
            <a:prstGeom prst="leftArrow">
              <a:avLst>
                <a:gd name="adj1" fmla="val 50000"/>
                <a:gd name="adj2" fmla="val 37193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L"/>
            </a:p>
          </p:txBody>
        </p:sp>
        <p:sp>
          <p:nvSpPr>
            <p:cNvPr id="15" name="AutoShape 13">
              <a:extLst>
                <a:ext uri="{FF2B5EF4-FFF2-40B4-BE49-F238E27FC236}">
                  <a16:creationId xmlns:a16="http://schemas.microsoft.com/office/drawing/2014/main" id="{3FF251AE-56E4-43FB-AD58-973A5A7482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4" y="3249"/>
              <a:ext cx="635" cy="488"/>
            </a:xfrm>
            <a:prstGeom prst="leftArrow">
              <a:avLst>
                <a:gd name="adj1" fmla="val 50000"/>
                <a:gd name="adj2" fmla="val 32531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L"/>
            </a:p>
          </p:txBody>
        </p:sp>
        <p:sp>
          <p:nvSpPr>
            <p:cNvPr id="16" name="AutoShape 14">
              <a:extLst>
                <a:ext uri="{FF2B5EF4-FFF2-40B4-BE49-F238E27FC236}">
                  <a16:creationId xmlns:a16="http://schemas.microsoft.com/office/drawing/2014/main" id="{BD39CC66-E45A-4539-AB52-329AF497D3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7" y="2115"/>
              <a:ext cx="590" cy="615"/>
            </a:xfrm>
            <a:prstGeom prst="downArrow">
              <a:avLst>
                <a:gd name="adj1" fmla="val 50000"/>
                <a:gd name="adj2" fmla="val 26059"/>
              </a:avLst>
            </a:prstGeom>
            <a:grp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34477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3251</Words>
  <Application>Microsoft Office PowerPoint</Application>
  <PresentationFormat>Presentación en pantalla (4:3)</PresentationFormat>
  <Paragraphs>398</Paragraphs>
  <Slides>24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5" baseType="lpstr">
      <vt:lpstr>Arial</vt:lpstr>
      <vt:lpstr>Arial Narrow</vt:lpstr>
      <vt:lpstr>Calibri</vt:lpstr>
      <vt:lpstr>Comic Sans MS</vt:lpstr>
      <vt:lpstr>Freestyle Script</vt:lpstr>
      <vt:lpstr>Symbol</vt:lpstr>
      <vt:lpstr>Tempus Sans ITC</vt:lpstr>
      <vt:lpstr>Times New Roman</vt:lpstr>
      <vt:lpstr>Webdings</vt:lpstr>
      <vt:lpstr>Wingdings</vt:lpstr>
      <vt:lpstr>Tema de Office</vt:lpstr>
      <vt:lpstr>Presentación de PowerPoint</vt:lpstr>
      <vt:lpstr>¿Qué es una rúbrica? </vt:lpstr>
      <vt:lpstr>Usos comunes de la rúbrica</vt:lpstr>
      <vt:lpstr>Ventajas generales de las rúbricas</vt:lpstr>
      <vt:lpstr>Ventajas para el docente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¿Cómo definir el tipo de rúbrica a utilizar?</vt:lpstr>
      <vt:lpstr>Consideraciones importantes para su uso: preguntas necesarias…</vt:lpstr>
      <vt:lpstr>Taller: diseño de una rúbrica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del Pilar</dc:creator>
  <cp:lastModifiedBy>Maria del Pilar</cp:lastModifiedBy>
  <cp:revision>15</cp:revision>
  <dcterms:created xsi:type="dcterms:W3CDTF">2020-06-22T05:46:37Z</dcterms:created>
  <dcterms:modified xsi:type="dcterms:W3CDTF">2020-12-28T14:29:49Z</dcterms:modified>
</cp:coreProperties>
</file>